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210 썸타임" panose="020B0604020202020204" charset="-127"/>
      <p:regular r:id="rId12"/>
    </p:embeddedFont>
    <p:embeddedFont>
      <p:font typeface="210 썸타임 Bold" panose="020B0604020202020204" charset="-127"/>
      <p:regular r:id="rId13"/>
    </p:embeddedFont>
    <p:embeddedFont>
      <p:font typeface="29LT Adir Semi-Bold" panose="020B0604020202020204" charset="-7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arlow Solid" panose="020B0604020202020204" charset="0"/>
      <p:regular r:id="rId19"/>
    </p:embeddedFont>
    <p:embeddedFont>
      <p:font typeface="ITC Motter Corpus Semicondensed" panose="020B0604020202020204" charset="0"/>
      <p:regular r:id="rId20"/>
    </p:embeddedFont>
    <p:embeddedFont>
      <p:font typeface="Marykate" panose="020B0604020202020204" charset="0"/>
      <p:regular r:id="rId21"/>
    </p:embeddedFont>
    <p:embeddedFont>
      <p:font typeface="PT Serif Bold" panose="020B0604020202020204" charset="-52"/>
      <p:regular r:id="rId22"/>
    </p:embeddedFont>
    <p:embeddedFont>
      <p:font typeface="Seymour One" panose="020B0604020202020204" charset="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4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svg"/><Relationship Id="rId4" Type="http://schemas.openxmlformats.org/officeDocument/2006/relationships/image" Target="../media/image13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0.gif"/><Relationship Id="rId7" Type="http://schemas.openxmlformats.org/officeDocument/2006/relationships/image" Target="../media/image3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2816122" y="2816640"/>
            <a:ext cx="12553091" cy="451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5"/>
              </a:lnSpc>
            </a:pPr>
            <a:r>
              <a:rPr lang="en-US" sz="13201" spc="541">
                <a:solidFill>
                  <a:srgbClr val="00AD9C"/>
                </a:solidFill>
                <a:latin typeface="Marykate"/>
                <a:ea typeface="Marykate"/>
                <a:cs typeface="Marykate"/>
                <a:sym typeface="Marykate"/>
              </a:rPr>
              <a:t>ЛЮДИНА І </a:t>
            </a:r>
          </a:p>
          <a:p>
            <a:pPr algn="ctr">
              <a:lnSpc>
                <a:spcPts val="11485"/>
              </a:lnSpc>
            </a:pPr>
            <a:endParaRPr lang="en-US" sz="13201" spc="541">
              <a:solidFill>
                <a:srgbClr val="00AD9C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ctr">
              <a:lnSpc>
                <a:spcPts val="11485"/>
              </a:lnSpc>
            </a:pPr>
            <a:r>
              <a:rPr lang="en-US" sz="13201" spc="541">
                <a:solidFill>
                  <a:srgbClr val="00AD9C"/>
                </a:solidFill>
                <a:latin typeface="Marykate"/>
                <a:ea typeface="Marykate"/>
                <a:cs typeface="Marykate"/>
                <a:sym typeface="Marykate"/>
              </a:rPr>
              <a:t>ЇЇ ТІЛО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00004" y="8028934"/>
            <a:ext cx="8336124" cy="90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 b="1">
                <a:solidFill>
                  <a:srgbClr val="003933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Підготувала  Дудник О.І.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717088" y="-684144"/>
            <a:ext cx="20086371" cy="12006726"/>
            <a:chOff x="0" y="0"/>
            <a:chExt cx="26781829" cy="1600896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717790" y="4354435"/>
            <a:ext cx="4895206" cy="5342653"/>
          </a:xfrm>
          <a:custGeom>
            <a:avLst/>
            <a:gdLst/>
            <a:ahLst/>
            <a:cxnLst/>
            <a:rect l="l" t="t" r="r" b="b"/>
            <a:pathLst>
              <a:path w="4895206" h="5342653">
                <a:moveTo>
                  <a:pt x="0" y="0"/>
                </a:moveTo>
                <a:lnTo>
                  <a:pt x="4895205" y="0"/>
                </a:lnTo>
                <a:lnTo>
                  <a:pt x="4895205" y="5342653"/>
                </a:lnTo>
                <a:lnTo>
                  <a:pt x="0" y="5342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20175" y="750487"/>
            <a:ext cx="4031906" cy="4568732"/>
          </a:xfrm>
          <a:custGeom>
            <a:avLst/>
            <a:gdLst/>
            <a:ahLst/>
            <a:cxnLst/>
            <a:rect l="l" t="t" r="r" b="b"/>
            <a:pathLst>
              <a:path w="4031906" h="4568732">
                <a:moveTo>
                  <a:pt x="0" y="0"/>
                </a:moveTo>
                <a:lnTo>
                  <a:pt x="4031906" y="0"/>
                </a:lnTo>
                <a:lnTo>
                  <a:pt x="4031906" y="4568732"/>
                </a:lnTo>
                <a:lnTo>
                  <a:pt x="0" y="456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17790" y="754890"/>
            <a:ext cx="4019165" cy="2279963"/>
          </a:xfrm>
          <a:custGeom>
            <a:avLst/>
            <a:gdLst/>
            <a:ahLst/>
            <a:cxnLst/>
            <a:rect l="l" t="t" r="r" b="b"/>
            <a:pathLst>
              <a:path w="4019165" h="2279963">
                <a:moveTo>
                  <a:pt x="0" y="0"/>
                </a:moveTo>
                <a:lnTo>
                  <a:pt x="4019165" y="0"/>
                </a:lnTo>
                <a:lnTo>
                  <a:pt x="4019165" y="2279963"/>
                </a:lnTo>
                <a:lnTo>
                  <a:pt x="0" y="2279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669238" y="8529731"/>
            <a:ext cx="2082843" cy="1181540"/>
          </a:xfrm>
          <a:custGeom>
            <a:avLst/>
            <a:gdLst/>
            <a:ahLst/>
            <a:cxnLst/>
            <a:rect l="l" t="t" r="r" b="b"/>
            <a:pathLst>
              <a:path w="2082843" h="1181540">
                <a:moveTo>
                  <a:pt x="0" y="0"/>
                </a:moveTo>
                <a:lnTo>
                  <a:pt x="2082843" y="0"/>
                </a:lnTo>
                <a:lnTo>
                  <a:pt x="2082843" y="1181540"/>
                </a:lnTo>
                <a:lnTo>
                  <a:pt x="0" y="11815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158937" y="5166819"/>
            <a:ext cx="2082843" cy="2993620"/>
          </a:xfrm>
          <a:custGeom>
            <a:avLst/>
            <a:gdLst/>
            <a:ahLst/>
            <a:cxnLst/>
            <a:rect l="l" t="t" r="r" b="b"/>
            <a:pathLst>
              <a:path w="2082843" h="2993620">
                <a:moveTo>
                  <a:pt x="0" y="0"/>
                </a:moveTo>
                <a:lnTo>
                  <a:pt x="2082843" y="0"/>
                </a:lnTo>
                <a:lnTo>
                  <a:pt x="2082843" y="2993620"/>
                </a:lnTo>
                <a:lnTo>
                  <a:pt x="0" y="29936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16329" y="2745211"/>
            <a:ext cx="229651" cy="22965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18" name="Freeform 18"/>
          <p:cNvSpPr/>
          <p:nvPr/>
        </p:nvSpPr>
        <p:spPr>
          <a:xfrm rot="-771795">
            <a:off x="16463855" y="1308040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860624" y="3308837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874149">
            <a:off x="13286470" y="1441744"/>
            <a:ext cx="498419" cy="262574"/>
            <a:chOff x="0" y="0"/>
            <a:chExt cx="1610360" cy="848360"/>
          </a:xfrm>
        </p:grpSpPr>
        <p:sp>
          <p:nvSpPr>
            <p:cNvPr id="21" name="Freeform 2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2195664" y="1199709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4366640" y="3315076"/>
            <a:ext cx="229651" cy="22965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5" name="Freeform 25"/>
          <p:cNvSpPr/>
          <p:nvPr/>
        </p:nvSpPr>
        <p:spPr>
          <a:xfrm rot="-771795">
            <a:off x="2904676" y="3708905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1401824" y="2309345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4566285" y="4093528"/>
            <a:ext cx="9155430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5271FF"/>
                </a:solidFill>
                <a:latin typeface="ITC Motter Corpus Semicondensed"/>
                <a:ea typeface="ITC Motter Corpus Semicondensed"/>
                <a:cs typeface="ITC Motter Corpus Semicondensed"/>
                <a:sym typeface="ITC Motter Corpus Semicondense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57575"/>
            <a:ext cx="15745782" cy="93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1"/>
              </a:lnSpc>
            </a:pPr>
            <a:r>
              <a:rPr lang="en-US" sz="6152" spc="203">
                <a:solidFill>
                  <a:srgbClr val="00AD9C"/>
                </a:solidFill>
                <a:latin typeface="Marykate"/>
                <a:ea typeface="Marykate"/>
                <a:cs typeface="Marykate"/>
                <a:sym typeface="Marykate"/>
              </a:rPr>
              <a:t>ПРИВІТ, МАЛЕНЬКІ ДОСЛІДНИКИ! </a:t>
            </a:r>
          </a:p>
        </p:txBody>
      </p:sp>
      <p:sp>
        <p:nvSpPr>
          <p:cNvPr id="4" name="Freeform 4"/>
          <p:cNvSpPr/>
          <p:nvPr/>
        </p:nvSpPr>
        <p:spPr>
          <a:xfrm rot="-10325232" flipV="1">
            <a:off x="606914" y="6940297"/>
            <a:ext cx="2736104" cy="2736104"/>
          </a:xfrm>
          <a:custGeom>
            <a:avLst/>
            <a:gdLst/>
            <a:ahLst/>
            <a:cxnLst/>
            <a:rect l="l" t="t" r="r" b="b"/>
            <a:pathLst>
              <a:path w="2736104" h="2736104">
                <a:moveTo>
                  <a:pt x="0" y="2736104"/>
                </a:moveTo>
                <a:lnTo>
                  <a:pt x="2736103" y="2736104"/>
                </a:lnTo>
                <a:lnTo>
                  <a:pt x="2736103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19006" y="7150056"/>
            <a:ext cx="2717478" cy="2653247"/>
          </a:xfrm>
          <a:custGeom>
            <a:avLst/>
            <a:gdLst/>
            <a:ahLst/>
            <a:cxnLst/>
            <a:rect l="l" t="t" r="r" b="b"/>
            <a:pathLst>
              <a:path w="2717478" h="2653247">
                <a:moveTo>
                  <a:pt x="0" y="0"/>
                </a:moveTo>
                <a:lnTo>
                  <a:pt x="2717478" y="0"/>
                </a:lnTo>
                <a:lnTo>
                  <a:pt x="2717478" y="2653246"/>
                </a:lnTo>
                <a:lnTo>
                  <a:pt x="0" y="2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140" y="4039872"/>
            <a:ext cx="229651" cy="2296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558467" y="4269523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71795">
            <a:off x="717946" y="73101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id="11" name="Freeform 1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030890" y="9258300"/>
            <a:ext cx="229651" cy="22965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857760" y="616768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3850273" y="79280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0" name="Freeform 20"/>
          <p:cNvSpPr/>
          <p:nvPr/>
        </p:nvSpPr>
        <p:spPr>
          <a:xfrm rot="-2074858">
            <a:off x="14586618" y="83955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846654">
            <a:off x="17042444" y="5898826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74858">
            <a:off x="17279532" y="412989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id="24" name="Freeform 2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5738452" y="6288751"/>
            <a:ext cx="229651" cy="22965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5933360" y="4411347"/>
            <a:ext cx="5881548" cy="5889098"/>
          </a:xfrm>
          <a:custGeom>
            <a:avLst/>
            <a:gdLst/>
            <a:ahLst/>
            <a:cxnLst/>
            <a:rect l="l" t="t" r="r" b="b"/>
            <a:pathLst>
              <a:path w="5881548" h="5889098">
                <a:moveTo>
                  <a:pt x="0" y="0"/>
                </a:moveTo>
                <a:lnTo>
                  <a:pt x="5881548" y="0"/>
                </a:lnTo>
                <a:lnTo>
                  <a:pt x="5881548" y="5889098"/>
                </a:lnTo>
                <a:lnTo>
                  <a:pt x="0" y="58890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353169" y="2132372"/>
            <a:ext cx="12352550" cy="117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1"/>
              </a:lnSpc>
              <a:spcBef>
                <a:spcPct val="0"/>
              </a:spcBef>
            </a:pPr>
            <a:r>
              <a:rPr lang="en-US" sz="6800">
                <a:solidFill>
                  <a:srgbClr val="DB3349"/>
                </a:solidFill>
                <a:latin typeface="Marykate"/>
                <a:ea typeface="Marykate"/>
                <a:cs typeface="Marykate"/>
                <a:sym typeface="Marykate"/>
              </a:rPr>
              <a:t>Наше тіло – диво!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96767" y="3390924"/>
            <a:ext cx="14781134" cy="63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37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Сьогодні ми разом дізнаємося про дивовижне тіло людини.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7144474" y="913874"/>
            <a:ext cx="229651" cy="22965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1561697" y="189382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1" name="Freeform 2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144474" y="4746486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9583335">
            <a:off x="14110928" y="7919826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06217" y="5778503"/>
            <a:ext cx="1199518" cy="1181525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7590033" y="7407560"/>
            <a:ext cx="1631404" cy="1500891"/>
          </a:xfrm>
          <a:custGeom>
            <a:avLst/>
            <a:gdLst/>
            <a:ahLst/>
            <a:cxnLst/>
            <a:rect l="l" t="t" r="r" b="b"/>
            <a:pathLst>
              <a:path w="1631404" h="1500891">
                <a:moveTo>
                  <a:pt x="0" y="0"/>
                </a:moveTo>
                <a:lnTo>
                  <a:pt x="1631404" y="0"/>
                </a:lnTo>
                <a:lnTo>
                  <a:pt x="1631404" y="1500892"/>
                </a:lnTo>
                <a:lnTo>
                  <a:pt x="0" y="1500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28700" y="1850107"/>
            <a:ext cx="5071203" cy="7856793"/>
          </a:xfrm>
          <a:custGeom>
            <a:avLst/>
            <a:gdLst/>
            <a:ahLst/>
            <a:cxnLst/>
            <a:rect l="l" t="t" r="r" b="b"/>
            <a:pathLst>
              <a:path w="5071203" h="7856793">
                <a:moveTo>
                  <a:pt x="0" y="0"/>
                </a:moveTo>
                <a:lnTo>
                  <a:pt x="5071203" y="0"/>
                </a:lnTo>
                <a:lnTo>
                  <a:pt x="5071203" y="7856792"/>
                </a:lnTo>
                <a:lnTo>
                  <a:pt x="0" y="7856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71684" y="794022"/>
            <a:ext cx="13835756" cy="80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1"/>
              </a:lnSpc>
              <a:spcBef>
                <a:spcPct val="0"/>
              </a:spcBef>
            </a:pPr>
            <a:r>
              <a:rPr lang="en-US" sz="47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Голова і тулуб: що де знаходиться?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05578" y="2126988"/>
            <a:ext cx="11680090" cy="118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1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Голова, шия, плечі, </a:t>
            </a:r>
          </a:p>
          <a:p>
            <a:pPr algn="l">
              <a:lnSpc>
                <a:spcPts val="4761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груди, живіт і спина – основні частини тіла.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11351" y="3715049"/>
            <a:ext cx="10633123" cy="126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1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Знаючи їх, ми краще розуміємо, </a:t>
            </a:r>
          </a:p>
          <a:p>
            <a:pPr algn="l">
              <a:lnSpc>
                <a:spcPts val="5041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як ми влаштовані.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83868" y="5803086"/>
            <a:ext cx="6032064" cy="114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3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Руки допомагають брати й </a:t>
            </a:r>
          </a:p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300" b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тримати речі.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91237" y="7552227"/>
            <a:ext cx="5816203" cy="11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3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Ноги</a:t>
            </a:r>
            <a:r>
              <a:rPr lang="en-US" sz="33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дають</a:t>
            </a:r>
            <a:r>
              <a:rPr lang="en-US" sz="33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змогу</a:t>
            </a:r>
            <a:r>
              <a:rPr lang="en-US" sz="33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ходити</a:t>
            </a:r>
            <a:r>
              <a:rPr lang="en-US" sz="33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, </a:t>
            </a:r>
          </a:p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3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бігати</a:t>
            </a:r>
            <a:r>
              <a:rPr lang="en-US" sz="33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і </a:t>
            </a:r>
            <a:r>
              <a:rPr lang="en-US" sz="33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стрибати</a:t>
            </a:r>
            <a:r>
              <a:rPr lang="uk-UA" sz="33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.</a:t>
            </a:r>
            <a:endParaRPr lang="en-US" sz="3300" b="1" dirty="0">
              <a:solidFill>
                <a:srgbClr val="000000"/>
              </a:solidFill>
              <a:latin typeface="29LT Adir Semi-Bold"/>
              <a:ea typeface="29LT Adir Semi-Bold"/>
              <a:cs typeface="29LT Adir Semi-Bold"/>
              <a:sym typeface="29LT Adir Semi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7027" y="1956525"/>
            <a:ext cx="1888137" cy="14161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4946" y="4166854"/>
            <a:ext cx="2272647" cy="999965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6868713" y="5491583"/>
            <a:ext cx="1194815" cy="1443885"/>
          </a:xfrm>
          <a:custGeom>
            <a:avLst/>
            <a:gdLst/>
            <a:ahLst/>
            <a:cxnLst/>
            <a:rect l="l" t="t" r="r" b="b"/>
            <a:pathLst>
              <a:path w="1194815" h="1443885">
                <a:moveTo>
                  <a:pt x="0" y="0"/>
                </a:moveTo>
                <a:lnTo>
                  <a:pt x="1194815" y="0"/>
                </a:lnTo>
                <a:lnTo>
                  <a:pt x="1194815" y="1443885"/>
                </a:lnTo>
                <a:lnTo>
                  <a:pt x="0" y="14438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144501" y="7092633"/>
            <a:ext cx="1743561" cy="1306085"/>
          </a:xfrm>
          <a:custGeom>
            <a:avLst/>
            <a:gdLst/>
            <a:ahLst/>
            <a:cxnLst/>
            <a:rect l="l" t="t" r="r" b="b"/>
            <a:pathLst>
              <a:path w="1743561" h="1306085">
                <a:moveTo>
                  <a:pt x="0" y="0"/>
                </a:moveTo>
                <a:lnTo>
                  <a:pt x="1743560" y="0"/>
                </a:lnTo>
                <a:lnTo>
                  <a:pt x="1743560" y="1306085"/>
                </a:lnTo>
                <a:lnTo>
                  <a:pt x="0" y="1306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63597" y="958810"/>
            <a:ext cx="14608749" cy="189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4689" spc="314">
                <a:solidFill>
                  <a:srgbClr val="00AD9C"/>
                </a:solidFill>
                <a:latin typeface="Marykate"/>
                <a:ea typeface="Marykate"/>
                <a:cs typeface="Marykate"/>
                <a:sym typeface="Marykate"/>
              </a:rPr>
              <a:t>НАШІ ЧУТЛИВІ ПОМІЧНИКИ: ОРГАНИ ЧУТТІВ</a:t>
            </a:r>
          </a:p>
          <a:p>
            <a:pPr algn="ctr">
              <a:lnSpc>
                <a:spcPts val="8665"/>
              </a:lnSpc>
            </a:pPr>
            <a:endParaRPr lang="en-US" sz="4689" spc="314">
              <a:solidFill>
                <a:srgbClr val="00AD9C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26611" y="1962369"/>
            <a:ext cx="1201255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Зір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              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очі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бачать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світ</a:t>
            </a:r>
            <a:r>
              <a:rPr lang="uk-UA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5199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81799" y="4130726"/>
            <a:ext cx="16172346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Слух</a:t>
            </a:r>
            <a:r>
              <a:rPr lang="en-US" sz="48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               </a:t>
            </a:r>
            <a:r>
              <a:rPr lang="en-US" sz="48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вуха</a:t>
            </a:r>
            <a:r>
              <a:rPr lang="en-US" sz="48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допомагають</a:t>
            </a:r>
            <a:r>
              <a:rPr lang="en-US" sz="48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чути</a:t>
            </a:r>
            <a:r>
              <a:rPr lang="en-US" sz="48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звуки</a:t>
            </a:r>
            <a:r>
              <a:rPr lang="uk-UA" sz="48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48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510841" y="5418506"/>
            <a:ext cx="1540148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Нюх</a:t>
            </a:r>
            <a:r>
              <a:rPr lang="en-US" sz="47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   </a:t>
            </a:r>
            <a:r>
              <a:rPr lang="en-US" sz="47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ніс</a:t>
            </a:r>
            <a:r>
              <a:rPr lang="en-US" sz="47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7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відчуває</a:t>
            </a:r>
            <a:r>
              <a:rPr lang="en-US" sz="47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7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запахи</a:t>
            </a:r>
            <a:r>
              <a:rPr lang="uk-UA" sz="47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47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1310629" y="6967166"/>
            <a:ext cx="16028556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Смак</a:t>
            </a:r>
            <a:r>
              <a:rPr lang="en-US" sz="46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        </a:t>
            </a:r>
            <a:r>
              <a:rPr lang="en-US" sz="46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язик</a:t>
            </a:r>
            <a:r>
              <a:rPr lang="en-US" sz="46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розпізнає</a:t>
            </a:r>
            <a:r>
              <a:rPr lang="en-US" sz="46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смаки</a:t>
            </a:r>
            <a:r>
              <a:rPr lang="uk-UA" sz="46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46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148579" y="8841382"/>
            <a:ext cx="15763745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Дотик</a:t>
            </a:r>
            <a:r>
              <a:rPr lang="en-US" sz="42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         </a:t>
            </a:r>
            <a:r>
              <a:rPr lang="en-US" sz="42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шкіра</a:t>
            </a:r>
            <a:r>
              <a:rPr lang="en-US" sz="42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відчуває</a:t>
            </a:r>
            <a:r>
              <a:rPr lang="en-US" sz="42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теплоту</a:t>
            </a:r>
            <a:r>
              <a:rPr lang="en-US" sz="42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і </a:t>
            </a:r>
            <a:r>
              <a:rPr lang="en-US" sz="42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холод</a:t>
            </a:r>
            <a:r>
              <a:rPr lang="uk-UA" sz="42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42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pic>
        <p:nvPicPr>
          <p:cNvPr id="26" name="Picture 28">
            <a:extLst>
              <a:ext uri="{FF2B5EF4-FFF2-40B4-BE49-F238E27FC236}">
                <a16:creationId xmlns:a16="http://schemas.microsoft.com/office/drawing/2014/main" id="{D33E4CA3-B640-4D70-BEF9-4713D8DBC3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55164" y="8324631"/>
            <a:ext cx="1199518" cy="1181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6030598" y="566786"/>
            <a:ext cx="1756327" cy="1726856"/>
          </a:xfrm>
          <a:custGeom>
            <a:avLst/>
            <a:gdLst/>
            <a:ahLst/>
            <a:cxnLst/>
            <a:rect l="l" t="t" r="r" b="b"/>
            <a:pathLst>
              <a:path w="1756327" h="1726856">
                <a:moveTo>
                  <a:pt x="0" y="0"/>
                </a:moveTo>
                <a:lnTo>
                  <a:pt x="1756327" y="0"/>
                </a:lnTo>
                <a:lnTo>
                  <a:pt x="1756327" y="1726856"/>
                </a:lnTo>
                <a:lnTo>
                  <a:pt x="0" y="1726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87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8469" y="1726247"/>
            <a:ext cx="3957352" cy="7804358"/>
          </a:xfrm>
          <a:custGeom>
            <a:avLst/>
            <a:gdLst/>
            <a:ahLst/>
            <a:cxnLst/>
            <a:rect l="l" t="t" r="r" b="b"/>
            <a:pathLst>
              <a:path w="3957352" h="7804358">
                <a:moveTo>
                  <a:pt x="0" y="0"/>
                </a:moveTo>
                <a:lnTo>
                  <a:pt x="3957352" y="0"/>
                </a:lnTo>
                <a:lnTo>
                  <a:pt x="3957352" y="7804358"/>
                </a:lnTo>
                <a:lnTo>
                  <a:pt x="0" y="7804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0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281741" y="1652496"/>
            <a:ext cx="2062359" cy="2865982"/>
          </a:xfrm>
          <a:custGeom>
            <a:avLst/>
            <a:gdLst/>
            <a:ahLst/>
            <a:cxnLst/>
            <a:rect l="l" t="t" r="r" b="b"/>
            <a:pathLst>
              <a:path w="2062359" h="2865982">
                <a:moveTo>
                  <a:pt x="0" y="0"/>
                </a:moveTo>
                <a:lnTo>
                  <a:pt x="2062360" y="0"/>
                </a:lnTo>
                <a:lnTo>
                  <a:pt x="2062360" y="2865982"/>
                </a:lnTo>
                <a:lnTo>
                  <a:pt x="0" y="2865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809628" y="3656987"/>
            <a:ext cx="2684319" cy="2301804"/>
          </a:xfrm>
          <a:custGeom>
            <a:avLst/>
            <a:gdLst/>
            <a:ahLst/>
            <a:cxnLst/>
            <a:rect l="l" t="t" r="r" b="b"/>
            <a:pathLst>
              <a:path w="2684319" h="2301804">
                <a:moveTo>
                  <a:pt x="0" y="0"/>
                </a:moveTo>
                <a:lnTo>
                  <a:pt x="2684319" y="0"/>
                </a:lnTo>
                <a:lnTo>
                  <a:pt x="2684319" y="2301804"/>
                </a:lnTo>
                <a:lnTo>
                  <a:pt x="0" y="23018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87099" y="7257366"/>
            <a:ext cx="2525821" cy="2273239"/>
          </a:xfrm>
          <a:custGeom>
            <a:avLst/>
            <a:gdLst/>
            <a:ahLst/>
            <a:cxnLst/>
            <a:rect l="l" t="t" r="r" b="b"/>
            <a:pathLst>
              <a:path w="2525821" h="2273239">
                <a:moveTo>
                  <a:pt x="0" y="0"/>
                </a:moveTo>
                <a:lnTo>
                  <a:pt x="2525822" y="0"/>
                </a:lnTo>
                <a:lnTo>
                  <a:pt x="2525822" y="2273239"/>
                </a:lnTo>
                <a:lnTo>
                  <a:pt x="0" y="22732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65870" y="159703"/>
            <a:ext cx="1392245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AD9C"/>
                </a:solidFill>
                <a:latin typeface="Marykate"/>
                <a:ea typeface="Marykate"/>
                <a:cs typeface="Marykate"/>
                <a:sym typeface="Marykate"/>
              </a:rPr>
              <a:t>А що всередені людини?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1914" y="2198392"/>
            <a:ext cx="122100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Серце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перекачує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кров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тілу</a:t>
            </a:r>
            <a:r>
              <a:rPr lang="uk-UA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42740" y="4994728"/>
            <a:ext cx="11727822" cy="264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Легені</a:t>
            </a:r>
            <a:r>
              <a:rPr lang="en-US" sz="49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 algn="ctr">
              <a:lnSpc>
                <a:spcPts val="7139"/>
              </a:lnSpc>
            </a:pPr>
            <a:r>
              <a:rPr lang="en-US" sz="51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допомагають</a:t>
            </a:r>
            <a:r>
              <a:rPr lang="en-US" sz="51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дихати</a:t>
            </a:r>
            <a:r>
              <a:rPr lang="en-US" sz="51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чистим</a:t>
            </a:r>
            <a:r>
              <a:rPr lang="en-US" sz="51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1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повітрям</a:t>
            </a:r>
            <a:r>
              <a:rPr lang="uk-UA" sz="51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51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08540" y="8371205"/>
            <a:ext cx="1332345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Шлунок</a:t>
            </a:r>
            <a:r>
              <a:rPr lang="en-US" sz="45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           </a:t>
            </a:r>
            <a:r>
              <a:rPr lang="en-US" sz="45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перетравлює</a:t>
            </a:r>
            <a:r>
              <a:rPr lang="en-US" sz="45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їжу</a:t>
            </a:r>
            <a:r>
              <a:rPr lang="en-US" sz="45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, </a:t>
            </a:r>
            <a:r>
              <a:rPr lang="en-US" sz="45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дає</a:t>
            </a:r>
            <a:r>
              <a:rPr lang="en-US" sz="45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енергію</a:t>
            </a:r>
            <a:r>
              <a:rPr lang="uk-UA" sz="45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  <a:endParaRPr lang="en-US" sz="45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5399344" y="1920893"/>
            <a:ext cx="1937895" cy="2524944"/>
          </a:xfrm>
          <a:custGeom>
            <a:avLst/>
            <a:gdLst/>
            <a:ahLst/>
            <a:cxnLst/>
            <a:rect l="l" t="t" r="r" b="b"/>
            <a:pathLst>
              <a:path w="1937895" h="2524944">
                <a:moveTo>
                  <a:pt x="0" y="0"/>
                </a:moveTo>
                <a:lnTo>
                  <a:pt x="1937894" y="0"/>
                </a:lnTo>
                <a:lnTo>
                  <a:pt x="1937894" y="2524944"/>
                </a:lnTo>
                <a:lnTo>
                  <a:pt x="0" y="2524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52611" y="5290261"/>
            <a:ext cx="3749898" cy="4304044"/>
          </a:xfrm>
          <a:custGeom>
            <a:avLst/>
            <a:gdLst/>
            <a:ahLst/>
            <a:cxnLst/>
            <a:rect l="l" t="t" r="r" b="b"/>
            <a:pathLst>
              <a:path w="3749898" h="4304044">
                <a:moveTo>
                  <a:pt x="0" y="0"/>
                </a:moveTo>
                <a:lnTo>
                  <a:pt x="3749899" y="0"/>
                </a:lnTo>
                <a:lnTo>
                  <a:pt x="3749899" y="4304044"/>
                </a:lnTo>
                <a:lnTo>
                  <a:pt x="0" y="4304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921706" y="2377365"/>
            <a:ext cx="4555299" cy="6382205"/>
          </a:xfrm>
          <a:custGeom>
            <a:avLst/>
            <a:gdLst/>
            <a:ahLst/>
            <a:cxnLst/>
            <a:rect l="l" t="t" r="r" b="b"/>
            <a:pathLst>
              <a:path w="4555299" h="6382205">
                <a:moveTo>
                  <a:pt x="0" y="0"/>
                </a:moveTo>
                <a:lnTo>
                  <a:pt x="4555299" y="0"/>
                </a:lnTo>
                <a:lnTo>
                  <a:pt x="4555299" y="6382205"/>
                </a:lnTo>
                <a:lnTo>
                  <a:pt x="0" y="6382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199356" y="6467001"/>
            <a:ext cx="2379255" cy="3321822"/>
          </a:xfrm>
          <a:custGeom>
            <a:avLst/>
            <a:gdLst/>
            <a:ahLst/>
            <a:cxnLst/>
            <a:rect l="l" t="t" r="r" b="b"/>
            <a:pathLst>
              <a:path w="2379255" h="3321822">
                <a:moveTo>
                  <a:pt x="0" y="0"/>
                </a:moveTo>
                <a:lnTo>
                  <a:pt x="2379255" y="0"/>
                </a:lnTo>
                <a:lnTo>
                  <a:pt x="2379255" y="3321822"/>
                </a:lnTo>
                <a:lnTo>
                  <a:pt x="0" y="3321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570058" y="6467001"/>
            <a:ext cx="4114874" cy="3127304"/>
          </a:xfrm>
          <a:custGeom>
            <a:avLst/>
            <a:gdLst/>
            <a:ahLst/>
            <a:cxnLst/>
            <a:rect l="l" t="t" r="r" b="b"/>
            <a:pathLst>
              <a:path w="4114874" h="3127304">
                <a:moveTo>
                  <a:pt x="0" y="0"/>
                </a:moveTo>
                <a:lnTo>
                  <a:pt x="4114874" y="0"/>
                </a:lnTo>
                <a:lnTo>
                  <a:pt x="4114874" y="3127304"/>
                </a:lnTo>
                <a:lnTo>
                  <a:pt x="0" y="3127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91974" y="3289181"/>
            <a:ext cx="1233965" cy="1854319"/>
          </a:xfrm>
          <a:custGeom>
            <a:avLst/>
            <a:gdLst/>
            <a:ahLst/>
            <a:cxnLst/>
            <a:rect l="l" t="t" r="r" b="b"/>
            <a:pathLst>
              <a:path w="1233965" h="1854319">
                <a:moveTo>
                  <a:pt x="0" y="0"/>
                </a:moveTo>
                <a:lnTo>
                  <a:pt x="1233965" y="0"/>
                </a:lnTo>
                <a:lnTo>
                  <a:pt x="1233965" y="1854319"/>
                </a:lnTo>
                <a:lnTo>
                  <a:pt x="0" y="1854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022634" y="535021"/>
            <a:ext cx="14242733" cy="261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1"/>
              </a:lnSpc>
            </a:pPr>
            <a:r>
              <a:rPr lang="en-US" sz="7401" dirty="0" err="1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Мозок</a:t>
            </a:r>
            <a:r>
              <a:rPr lang="en-US" sz="7401" dirty="0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 – </a:t>
            </a:r>
            <a:r>
              <a:rPr lang="en-US" sz="7401" dirty="0" err="1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наш</a:t>
            </a:r>
            <a:r>
              <a:rPr lang="en-US" sz="7401" dirty="0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 </a:t>
            </a:r>
            <a:r>
              <a:rPr lang="en-US" sz="7401" dirty="0" err="1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головний</a:t>
            </a:r>
            <a:r>
              <a:rPr lang="en-US" sz="7401" dirty="0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 </a:t>
            </a:r>
            <a:r>
              <a:rPr lang="en-US" sz="7401" dirty="0" err="1">
                <a:solidFill>
                  <a:srgbClr val="EFAA2A"/>
                </a:solidFill>
                <a:latin typeface="210 썸타임"/>
                <a:ea typeface="210 썸타임"/>
                <a:cs typeface="210 썸타임"/>
                <a:sym typeface="210 썸타임"/>
              </a:rPr>
              <a:t>комп'ютер</a:t>
            </a:r>
            <a:endParaRPr lang="en-US" sz="7401" dirty="0">
              <a:solidFill>
                <a:srgbClr val="EFAA2A"/>
              </a:solidFill>
              <a:latin typeface="210 썸타임"/>
              <a:ea typeface="210 썸타임"/>
              <a:cs typeface="210 썸타임"/>
              <a:sym typeface="210 썸타임"/>
            </a:endParaRPr>
          </a:p>
          <a:p>
            <a:pPr algn="ctr">
              <a:lnSpc>
                <a:spcPts val="10641"/>
              </a:lnSpc>
            </a:pPr>
            <a:endParaRPr lang="en-US" sz="7401" dirty="0">
              <a:solidFill>
                <a:srgbClr val="EFAA2A"/>
              </a:solidFill>
              <a:latin typeface="210 썸타임"/>
              <a:ea typeface="210 썸타임"/>
              <a:cs typeface="210 썸타임"/>
              <a:sym typeface="210 썸타임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1973527"/>
            <a:ext cx="5129894" cy="71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  <a:spcBef>
                <a:spcPct val="0"/>
              </a:spcBef>
            </a:pPr>
            <a:r>
              <a:rPr lang="en-US" sz="4094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Керує</a:t>
            </a:r>
            <a:r>
              <a:rPr lang="en-US" sz="4094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4094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тілом</a:t>
            </a:r>
            <a:r>
              <a:rPr lang="uk-UA" sz="4094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.</a:t>
            </a:r>
            <a:endParaRPr lang="en-US" sz="4094" b="1" dirty="0">
              <a:solidFill>
                <a:srgbClr val="000000"/>
              </a:solidFill>
              <a:latin typeface="29LT Adir Semi-Bold"/>
              <a:ea typeface="29LT Adir Semi-Bold"/>
              <a:cs typeface="29LT Adir Semi-Bold"/>
              <a:sym typeface="29LT Adir Semi-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37238" y="2600227"/>
            <a:ext cx="7562612" cy="68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1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Забезпечує</a:t>
            </a:r>
            <a:r>
              <a:rPr lang="en-US" sz="40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всі</a:t>
            </a:r>
            <a:r>
              <a:rPr lang="en-US" sz="40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рухи</a:t>
            </a:r>
            <a:r>
              <a:rPr lang="en-US" sz="40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і </a:t>
            </a:r>
            <a:r>
              <a:rPr lang="en-US" sz="40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реакції</a:t>
            </a:r>
            <a:r>
              <a:rPr lang="uk-UA" sz="40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.</a:t>
            </a:r>
            <a:endParaRPr lang="en-US" sz="4000" b="1" dirty="0">
              <a:solidFill>
                <a:srgbClr val="000000"/>
              </a:solidFill>
              <a:latin typeface="29LT Adir Semi-Bold"/>
              <a:ea typeface="29LT Adir Semi-Bold"/>
              <a:cs typeface="29LT Adir Semi-Bold"/>
              <a:sym typeface="29LT Adir Semi-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24447" y="4239267"/>
            <a:ext cx="4338399" cy="71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  <a:spcBef>
                <a:spcPct val="0"/>
              </a:spcBef>
            </a:pPr>
            <a:r>
              <a:rPr lang="en-US" sz="41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Думає</a:t>
            </a:r>
            <a:r>
              <a:rPr lang="en-US" sz="41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і </a:t>
            </a:r>
            <a:r>
              <a:rPr lang="en-US" sz="41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вчиться</a:t>
            </a:r>
            <a:r>
              <a:rPr lang="uk-UA" sz="41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.</a:t>
            </a:r>
            <a:endParaRPr lang="en-US" sz="4100" b="1" dirty="0">
              <a:solidFill>
                <a:srgbClr val="000000"/>
              </a:solidFill>
              <a:latin typeface="29LT Adir Semi-Bold"/>
              <a:ea typeface="29LT Adir Semi-Bold"/>
              <a:cs typeface="29LT Adir Semi-Bold"/>
              <a:sym typeface="29LT Adir Semi-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92471" y="5330909"/>
            <a:ext cx="9807298" cy="62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Допомагає</a:t>
            </a:r>
            <a:r>
              <a:rPr lang="en-US" sz="36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запам'ятовувати</a:t>
            </a:r>
            <a:r>
              <a:rPr lang="en-US" sz="36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інформацію</a:t>
            </a:r>
            <a:r>
              <a:rPr lang="uk-UA" sz="3600" b="1" dirty="0">
                <a:solidFill>
                  <a:srgbClr val="000000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.</a:t>
            </a:r>
            <a:endParaRPr lang="en-US" sz="3600" b="1" dirty="0">
              <a:solidFill>
                <a:srgbClr val="000000"/>
              </a:solidFill>
              <a:latin typeface="29LT Adir Semi-Bold"/>
              <a:ea typeface="29LT Adir Semi-Bold"/>
              <a:cs typeface="29LT Adir Semi-Bold"/>
              <a:sym typeface="29LT Adir Semi-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99186" y="-859863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356429" cy="2899653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52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356429" cy="2899653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52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356429" cy="4849835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52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56429" cy="4849835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52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448735" y="2201615"/>
            <a:ext cx="1578007" cy="1565408"/>
          </a:xfrm>
          <a:custGeom>
            <a:avLst/>
            <a:gdLst/>
            <a:ahLst/>
            <a:cxnLst/>
            <a:rect l="l" t="t" r="r" b="b"/>
            <a:pathLst>
              <a:path w="1578007" h="1565408">
                <a:moveTo>
                  <a:pt x="0" y="0"/>
                </a:moveTo>
                <a:lnTo>
                  <a:pt x="1578006" y="0"/>
                </a:lnTo>
                <a:lnTo>
                  <a:pt x="1578006" y="1565408"/>
                </a:lnTo>
                <a:lnTo>
                  <a:pt x="0" y="1565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039331">
            <a:off x="9459938" y="2320028"/>
            <a:ext cx="1780564" cy="778062"/>
          </a:xfrm>
          <a:custGeom>
            <a:avLst/>
            <a:gdLst/>
            <a:ahLst/>
            <a:cxnLst/>
            <a:rect l="l" t="t" r="r" b="b"/>
            <a:pathLst>
              <a:path w="1780564" h="778062">
                <a:moveTo>
                  <a:pt x="0" y="0"/>
                </a:moveTo>
                <a:lnTo>
                  <a:pt x="1780564" y="0"/>
                </a:lnTo>
                <a:lnTo>
                  <a:pt x="1780564" y="778062"/>
                </a:lnTo>
                <a:lnTo>
                  <a:pt x="0" y="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404696" y="7725049"/>
            <a:ext cx="2095957" cy="92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  <a:spcBef>
                <a:spcPct val="0"/>
              </a:spcBef>
            </a:pPr>
            <a:r>
              <a:rPr lang="en-US" sz="5400" b="1">
                <a:solidFill>
                  <a:srgbClr val="15A02B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Сон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28700" y="3826425"/>
            <a:ext cx="1578007" cy="1565408"/>
          </a:xfrm>
          <a:custGeom>
            <a:avLst/>
            <a:gdLst/>
            <a:ahLst/>
            <a:cxnLst/>
            <a:rect l="l" t="t" r="r" b="b"/>
            <a:pathLst>
              <a:path w="1578007" h="1565408">
                <a:moveTo>
                  <a:pt x="0" y="0"/>
                </a:moveTo>
                <a:lnTo>
                  <a:pt x="1578007" y="0"/>
                </a:lnTo>
                <a:lnTo>
                  <a:pt x="1578007" y="1565408"/>
                </a:lnTo>
                <a:lnTo>
                  <a:pt x="0" y="1565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404696" y="5731016"/>
            <a:ext cx="1578007" cy="1565408"/>
          </a:xfrm>
          <a:custGeom>
            <a:avLst/>
            <a:gdLst/>
            <a:ahLst/>
            <a:cxnLst/>
            <a:rect l="l" t="t" r="r" b="b"/>
            <a:pathLst>
              <a:path w="1578007" h="1565408">
                <a:moveTo>
                  <a:pt x="0" y="0"/>
                </a:moveTo>
                <a:lnTo>
                  <a:pt x="1578007" y="0"/>
                </a:lnTo>
                <a:lnTo>
                  <a:pt x="1578007" y="1565408"/>
                </a:lnTo>
                <a:lnTo>
                  <a:pt x="0" y="1565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6689" y="7444301"/>
            <a:ext cx="1578007" cy="1565408"/>
          </a:xfrm>
          <a:custGeom>
            <a:avLst/>
            <a:gdLst/>
            <a:ahLst/>
            <a:cxnLst/>
            <a:rect l="l" t="t" r="r" b="b"/>
            <a:pathLst>
              <a:path w="1578007" h="1565408">
                <a:moveTo>
                  <a:pt x="0" y="0"/>
                </a:moveTo>
                <a:lnTo>
                  <a:pt x="1578007" y="0"/>
                </a:lnTo>
                <a:lnTo>
                  <a:pt x="1578007" y="1565407"/>
                </a:lnTo>
                <a:lnTo>
                  <a:pt x="0" y="156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800333">
            <a:off x="5499777" y="4418869"/>
            <a:ext cx="1780564" cy="778062"/>
          </a:xfrm>
          <a:custGeom>
            <a:avLst/>
            <a:gdLst/>
            <a:ahLst/>
            <a:cxnLst/>
            <a:rect l="l" t="t" r="r" b="b"/>
            <a:pathLst>
              <a:path w="1780564" h="778062">
                <a:moveTo>
                  <a:pt x="0" y="0"/>
                </a:moveTo>
                <a:lnTo>
                  <a:pt x="1780564" y="0"/>
                </a:lnTo>
                <a:lnTo>
                  <a:pt x="1780564" y="778062"/>
                </a:lnTo>
                <a:lnTo>
                  <a:pt x="0" y="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856737" y="5847894"/>
            <a:ext cx="5597128" cy="139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5271FF"/>
                </a:solidFill>
                <a:latin typeface="Seymour One"/>
                <a:ea typeface="Seymour One"/>
                <a:cs typeface="Seymour One"/>
                <a:sym typeface="Seymour One"/>
              </a:rPr>
              <a:t>Мий руки, </a:t>
            </a:r>
          </a:p>
          <a:p>
            <a:pPr algn="ctr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5271FF"/>
                </a:solidFill>
                <a:latin typeface="Seymour One"/>
                <a:ea typeface="Seymour One"/>
                <a:cs typeface="Seymour One"/>
                <a:sym typeface="Seymour One"/>
              </a:rPr>
              <a:t>щоб не хворіти</a:t>
            </a:r>
          </a:p>
        </p:txBody>
      </p:sp>
      <p:sp>
        <p:nvSpPr>
          <p:cNvPr id="24" name="Freeform 24"/>
          <p:cNvSpPr/>
          <p:nvPr/>
        </p:nvSpPr>
        <p:spPr>
          <a:xfrm rot="800333">
            <a:off x="8818571" y="6344860"/>
            <a:ext cx="1919669" cy="838847"/>
          </a:xfrm>
          <a:custGeom>
            <a:avLst/>
            <a:gdLst/>
            <a:ahLst/>
            <a:cxnLst/>
            <a:rect l="l" t="t" r="r" b="b"/>
            <a:pathLst>
              <a:path w="1919669" h="838847">
                <a:moveTo>
                  <a:pt x="0" y="0"/>
                </a:moveTo>
                <a:lnTo>
                  <a:pt x="1919670" y="0"/>
                </a:lnTo>
                <a:lnTo>
                  <a:pt x="1919670" y="838847"/>
                </a:lnTo>
                <a:lnTo>
                  <a:pt x="0" y="83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00333">
            <a:off x="4347235" y="7821969"/>
            <a:ext cx="2173613" cy="949814"/>
          </a:xfrm>
          <a:custGeom>
            <a:avLst/>
            <a:gdLst/>
            <a:ahLst/>
            <a:cxnLst/>
            <a:rect l="l" t="t" r="r" b="b"/>
            <a:pathLst>
              <a:path w="2173613" h="949814">
                <a:moveTo>
                  <a:pt x="0" y="0"/>
                </a:moveTo>
                <a:lnTo>
                  <a:pt x="2173613" y="0"/>
                </a:lnTo>
                <a:lnTo>
                  <a:pt x="2173613" y="949814"/>
                </a:lnTo>
                <a:lnTo>
                  <a:pt x="0" y="949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115991" y="2367737"/>
            <a:ext cx="1386658" cy="1935690"/>
          </a:xfrm>
          <a:custGeom>
            <a:avLst/>
            <a:gdLst/>
            <a:ahLst/>
            <a:cxnLst/>
            <a:rect l="l" t="t" r="r" b="b"/>
            <a:pathLst>
              <a:path w="1386658" h="1935690">
                <a:moveTo>
                  <a:pt x="0" y="0"/>
                </a:moveTo>
                <a:lnTo>
                  <a:pt x="1386658" y="0"/>
                </a:lnTo>
                <a:lnTo>
                  <a:pt x="1386658" y="1935690"/>
                </a:lnTo>
                <a:lnTo>
                  <a:pt x="0" y="1935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574109" y="5731016"/>
            <a:ext cx="2161207" cy="1159193"/>
          </a:xfrm>
          <a:custGeom>
            <a:avLst/>
            <a:gdLst/>
            <a:ahLst/>
            <a:cxnLst/>
            <a:rect l="l" t="t" r="r" b="b"/>
            <a:pathLst>
              <a:path w="2161207" h="1159193">
                <a:moveTo>
                  <a:pt x="0" y="0"/>
                </a:moveTo>
                <a:lnTo>
                  <a:pt x="2161208" y="0"/>
                </a:lnTo>
                <a:lnTo>
                  <a:pt x="2161208" y="1159193"/>
                </a:lnTo>
                <a:lnTo>
                  <a:pt x="0" y="11591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635763" y="7444301"/>
            <a:ext cx="2173557" cy="2232151"/>
          </a:xfrm>
          <a:custGeom>
            <a:avLst/>
            <a:gdLst/>
            <a:ahLst/>
            <a:cxnLst/>
            <a:rect l="l" t="t" r="r" b="b"/>
            <a:pathLst>
              <a:path w="2173557" h="2232151">
                <a:moveTo>
                  <a:pt x="0" y="0"/>
                </a:moveTo>
                <a:lnTo>
                  <a:pt x="2173557" y="0"/>
                </a:lnTo>
                <a:lnTo>
                  <a:pt x="2173557" y="2232151"/>
                </a:lnTo>
                <a:lnTo>
                  <a:pt x="0" y="2232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679501" y="3464089"/>
            <a:ext cx="2043041" cy="2670642"/>
          </a:xfrm>
          <a:custGeom>
            <a:avLst/>
            <a:gdLst/>
            <a:ahLst/>
            <a:cxnLst/>
            <a:rect l="l" t="t" r="r" b="b"/>
            <a:pathLst>
              <a:path w="2043041" h="2670642">
                <a:moveTo>
                  <a:pt x="0" y="0"/>
                </a:moveTo>
                <a:lnTo>
                  <a:pt x="2043040" y="0"/>
                </a:lnTo>
                <a:lnTo>
                  <a:pt x="2043040" y="2670642"/>
                </a:lnTo>
                <a:lnTo>
                  <a:pt x="0" y="2670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785351" y="657630"/>
            <a:ext cx="16717298" cy="254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3"/>
              </a:lnSpc>
            </a:pPr>
            <a:r>
              <a:rPr lang="en-US" sz="7045">
                <a:solidFill>
                  <a:srgbClr val="FF0196"/>
                </a:solidFill>
                <a:latin typeface="210 썸타임 Bold"/>
                <a:ea typeface="210 썸타임 Bold"/>
                <a:cs typeface="210 썸타임 Bold"/>
                <a:sym typeface="210 썸타임 Bold"/>
              </a:rPr>
              <a:t>Як подбати про наше тіло?</a:t>
            </a:r>
          </a:p>
          <a:p>
            <a:pPr algn="ctr">
              <a:lnSpc>
                <a:spcPts val="10717"/>
              </a:lnSpc>
            </a:pPr>
            <a:endParaRPr lang="en-US" sz="7045">
              <a:solidFill>
                <a:srgbClr val="FF0196"/>
              </a:solidFill>
              <a:latin typeface="210 썸타임 Bold"/>
              <a:ea typeface="210 썸타임 Bold"/>
              <a:cs typeface="210 썸타임 Bold"/>
              <a:sym typeface="210 썸타임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-2780418" y="2257902"/>
            <a:ext cx="16717298" cy="79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0" b="1">
                <a:solidFill>
                  <a:srgbClr val="15A02B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Правильне харчування</a:t>
            </a:r>
          </a:p>
        </p:txBody>
      </p:sp>
      <p:sp>
        <p:nvSpPr>
          <p:cNvPr id="32" name="TextBox 32"/>
          <p:cNvSpPr txBox="1"/>
          <p:nvPr/>
        </p:nvSpPr>
        <p:spPr>
          <a:xfrm rot="-866344">
            <a:off x="9025371" y="2171570"/>
            <a:ext cx="9804018" cy="131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1"/>
              </a:lnSpc>
              <a:spcBef>
                <a:spcPct val="0"/>
              </a:spcBef>
            </a:pPr>
            <a:r>
              <a:rPr lang="en-US" sz="3800">
                <a:solidFill>
                  <a:srgbClr val="FF3E3D"/>
                </a:solidFill>
                <a:latin typeface="Seymour One"/>
                <a:ea typeface="Seymour One"/>
                <a:cs typeface="Seymour One"/>
                <a:sym typeface="Seymour One"/>
              </a:rPr>
              <a:t>Їж овочі, фрукти та пий чисту воду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30886" y="4157972"/>
            <a:ext cx="2550557" cy="79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0" b="1">
                <a:solidFill>
                  <a:srgbClr val="15A02B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Зарядка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481443" y="4368704"/>
            <a:ext cx="9737555" cy="134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1"/>
              </a:lnSpc>
              <a:spcBef>
                <a:spcPct val="0"/>
              </a:spcBef>
            </a:pPr>
            <a:r>
              <a:rPr lang="en-US" sz="390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Рухайся, щоб </a:t>
            </a:r>
          </a:p>
          <a:p>
            <a:pPr algn="ctr">
              <a:lnSpc>
                <a:spcPts val="5461"/>
              </a:lnSpc>
              <a:spcBef>
                <a:spcPct val="0"/>
              </a:spcBef>
            </a:pPr>
            <a:r>
              <a:rPr lang="en-US" sz="390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тіло було сильним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66988" y="6155573"/>
            <a:ext cx="4436388" cy="71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  <a:spcBef>
                <a:spcPct val="0"/>
              </a:spcBef>
            </a:pPr>
            <a:r>
              <a:rPr lang="en-US" sz="4100" b="1">
                <a:solidFill>
                  <a:srgbClr val="15A02B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Особиста гігієна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34041" y="7753993"/>
            <a:ext cx="8495659" cy="1135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300">
                <a:solidFill>
                  <a:srgbClr val="FF914D"/>
                </a:solidFill>
                <a:latin typeface="Seymour One"/>
                <a:ea typeface="Seymour One"/>
                <a:cs typeface="Seymour One"/>
                <a:sym typeface="Seymour One"/>
              </a:rPr>
              <a:t>Висипайся, щоб бути енергійним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30197" y="-3447327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59863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6103667" y="701842"/>
            <a:ext cx="1811520" cy="2776276"/>
          </a:xfrm>
          <a:custGeom>
            <a:avLst/>
            <a:gdLst/>
            <a:ahLst/>
            <a:cxnLst/>
            <a:rect l="l" t="t" r="r" b="b"/>
            <a:pathLst>
              <a:path w="1811520" h="2776276">
                <a:moveTo>
                  <a:pt x="0" y="0"/>
                </a:moveTo>
                <a:lnTo>
                  <a:pt x="1811521" y="0"/>
                </a:lnTo>
                <a:lnTo>
                  <a:pt x="1811521" y="2776277"/>
                </a:lnTo>
                <a:lnTo>
                  <a:pt x="0" y="2776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375225" y="2528037"/>
            <a:ext cx="1819651" cy="1928339"/>
          </a:xfrm>
          <a:custGeom>
            <a:avLst/>
            <a:gdLst/>
            <a:ahLst/>
            <a:cxnLst/>
            <a:rect l="l" t="t" r="r" b="b"/>
            <a:pathLst>
              <a:path w="1819651" h="1928339">
                <a:moveTo>
                  <a:pt x="0" y="0"/>
                </a:moveTo>
                <a:lnTo>
                  <a:pt x="1819651" y="0"/>
                </a:lnTo>
                <a:lnTo>
                  <a:pt x="1819651" y="1928339"/>
                </a:lnTo>
                <a:lnTo>
                  <a:pt x="0" y="1928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4117201"/>
            <a:ext cx="2270444" cy="2084667"/>
          </a:xfrm>
          <a:custGeom>
            <a:avLst/>
            <a:gdLst/>
            <a:ahLst/>
            <a:cxnLst/>
            <a:rect l="l" t="t" r="r" b="b"/>
            <a:pathLst>
              <a:path w="2270444" h="2084667">
                <a:moveTo>
                  <a:pt x="0" y="0"/>
                </a:moveTo>
                <a:lnTo>
                  <a:pt x="2270444" y="0"/>
                </a:lnTo>
                <a:lnTo>
                  <a:pt x="2270444" y="2084667"/>
                </a:lnTo>
                <a:lnTo>
                  <a:pt x="0" y="2084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954155" y="6015629"/>
            <a:ext cx="3305145" cy="1929379"/>
          </a:xfrm>
          <a:custGeom>
            <a:avLst/>
            <a:gdLst/>
            <a:ahLst/>
            <a:cxnLst/>
            <a:rect l="l" t="t" r="r" b="b"/>
            <a:pathLst>
              <a:path w="3305145" h="1929379">
                <a:moveTo>
                  <a:pt x="0" y="0"/>
                </a:moveTo>
                <a:lnTo>
                  <a:pt x="3305145" y="0"/>
                </a:lnTo>
                <a:lnTo>
                  <a:pt x="3305145" y="1929378"/>
                </a:lnTo>
                <a:lnTo>
                  <a:pt x="0" y="19293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299144" y="8081468"/>
            <a:ext cx="3214627" cy="1552618"/>
          </a:xfrm>
          <a:custGeom>
            <a:avLst/>
            <a:gdLst/>
            <a:ahLst/>
            <a:cxnLst/>
            <a:rect l="l" t="t" r="r" b="b"/>
            <a:pathLst>
              <a:path w="3214627" h="1552618">
                <a:moveTo>
                  <a:pt x="0" y="0"/>
                </a:moveTo>
                <a:lnTo>
                  <a:pt x="3214627" y="0"/>
                </a:lnTo>
                <a:lnTo>
                  <a:pt x="3214627" y="1552618"/>
                </a:lnTo>
                <a:lnTo>
                  <a:pt x="0" y="1552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796" b="-27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691118"/>
            <a:ext cx="14166176" cy="74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77B800"/>
                </a:solidFill>
                <a:latin typeface="Seymour One"/>
                <a:ea typeface="Seymour One"/>
                <a:cs typeface="Seymour One"/>
                <a:sym typeface="Seymour One"/>
              </a:rPr>
              <a:t>Неймовірні факти про тіло людини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0008" y="1731869"/>
            <a:ext cx="16039420" cy="282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endParaRPr lang="uk-UA" sz="4000" dirty="0">
              <a:solidFill>
                <a:srgbClr val="D101FD"/>
              </a:solidFill>
              <a:latin typeface="Seymour One"/>
              <a:ea typeface="Seymour One"/>
              <a:cs typeface="Seymour One"/>
              <a:sym typeface="Seymour One"/>
            </a:endParaRPr>
          </a:p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Люди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на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1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см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вище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вранці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, </a:t>
            </a:r>
          </a:p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ніж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ввечері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.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Протягом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дня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суглоби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стискаються</a:t>
            </a:r>
            <a:r>
              <a:rPr lang="en-US" sz="4000" dirty="0">
                <a:solidFill>
                  <a:srgbClr val="D101FD"/>
                </a:solidFill>
                <a:latin typeface="Seymour One"/>
                <a:ea typeface="Seymour One"/>
                <a:cs typeface="Seymour One"/>
                <a:sym typeface="Seymour One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1263" y="4370651"/>
            <a:ext cx="17225474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Вказівний</a:t>
            </a:r>
            <a:r>
              <a:rPr lang="en-US" sz="4000" dirty="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палець</a:t>
            </a:r>
            <a:r>
              <a:rPr lang="en-US" sz="4000" dirty="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</a:p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на</a:t>
            </a:r>
            <a:r>
              <a:rPr lang="en-US" sz="4000" dirty="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 </a:t>
            </a:r>
            <a:r>
              <a:rPr lang="en-US" sz="4000" dirty="0" err="1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руці</a:t>
            </a:r>
            <a:r>
              <a:rPr lang="en-US" sz="4000" dirty="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 – </a:t>
            </a:r>
            <a:r>
              <a:rPr lang="en-US" sz="4000" dirty="0" err="1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найчутливіший</a:t>
            </a:r>
            <a:r>
              <a:rPr lang="en-US" sz="4000" dirty="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 з </a:t>
            </a:r>
            <a:r>
              <a:rPr lang="en-US" sz="4000" dirty="0" err="1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усіх</a:t>
            </a:r>
            <a:r>
              <a:rPr lang="en-US" sz="4000" dirty="0">
                <a:solidFill>
                  <a:srgbClr val="BA7745"/>
                </a:solidFill>
                <a:latin typeface="Seymour One"/>
                <a:ea typeface="Seymour One"/>
                <a:cs typeface="Seymour One"/>
                <a:sym typeface="Seymour One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5514" y="6401893"/>
            <a:ext cx="17596366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1AB5DB"/>
                </a:solidFill>
                <a:latin typeface="Seymour One"/>
                <a:ea typeface="Seymour One"/>
                <a:cs typeface="Seymour One"/>
                <a:sym typeface="Seymour One"/>
              </a:rPr>
              <a:t>Кожні сім секунд у світі 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1AB5DB"/>
                </a:solidFill>
                <a:latin typeface="Seymour One"/>
                <a:ea typeface="Seymour One"/>
                <a:cs typeface="Seymour One"/>
                <a:sym typeface="Seymour One"/>
              </a:rPr>
              <a:t>народжується дитина.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13944" y="8240282"/>
            <a:ext cx="17482980" cy="139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FF3E3D"/>
                </a:solidFill>
                <a:latin typeface="Seymour One"/>
                <a:ea typeface="Seymour One"/>
                <a:cs typeface="Seymour One"/>
                <a:sym typeface="Seymour One"/>
              </a:rPr>
              <a:t>При посмішці у людини</a:t>
            </a:r>
          </a:p>
          <a:p>
            <a:pPr algn="ctr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FF3E3D"/>
                </a:solidFill>
                <a:latin typeface="Seymour One"/>
                <a:ea typeface="Seymour One"/>
                <a:cs typeface="Seymour One"/>
                <a:sym typeface="Seymour One"/>
              </a:rPr>
              <a:t> “працюють” 17 м’язів.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4994514" y="4168226"/>
            <a:ext cx="7069547" cy="5090074"/>
          </a:xfrm>
          <a:custGeom>
            <a:avLst/>
            <a:gdLst/>
            <a:ahLst/>
            <a:cxnLst/>
            <a:rect l="l" t="t" r="r" b="b"/>
            <a:pathLst>
              <a:path w="7069547" h="5090074">
                <a:moveTo>
                  <a:pt x="0" y="0"/>
                </a:moveTo>
                <a:lnTo>
                  <a:pt x="7069547" y="0"/>
                </a:lnTo>
                <a:lnTo>
                  <a:pt x="7069547" y="5090074"/>
                </a:lnTo>
                <a:lnTo>
                  <a:pt x="0" y="509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690866"/>
            <a:ext cx="15737086" cy="207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1"/>
              </a:lnSpc>
              <a:spcBef>
                <a:spcPct val="0"/>
              </a:spcBef>
            </a:pPr>
            <a:r>
              <a:rPr lang="en-US" sz="5900">
                <a:solidFill>
                  <a:srgbClr val="DD2E44"/>
                </a:solidFill>
                <a:latin typeface="Harlow Solid"/>
                <a:ea typeface="Harlow Solid"/>
                <a:cs typeface="Harlow Solid"/>
                <a:sym typeface="Harlow Solid"/>
              </a:rPr>
              <a:t>Наше тіло – дивовижне!</a:t>
            </a:r>
          </a:p>
          <a:p>
            <a:pPr algn="ctr">
              <a:lnSpc>
                <a:spcPts val="8261"/>
              </a:lnSpc>
              <a:spcBef>
                <a:spcPct val="0"/>
              </a:spcBef>
            </a:pPr>
            <a:r>
              <a:rPr lang="en-US" sz="5900">
                <a:solidFill>
                  <a:srgbClr val="DD2E44"/>
                </a:solidFill>
                <a:latin typeface="Harlow Solid"/>
                <a:ea typeface="Harlow Solid"/>
                <a:cs typeface="Harlow Solid"/>
                <a:sym typeface="Harlow Solid"/>
              </a:rPr>
              <a:t> Пам'ятайте про нього!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07490" y="2617436"/>
            <a:ext cx="11873021" cy="12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1"/>
              </a:lnSpc>
              <a:spcBef>
                <a:spcPct val="0"/>
              </a:spcBef>
            </a:pPr>
            <a:r>
              <a:rPr lang="en-US" sz="7100" b="1">
                <a:solidFill>
                  <a:srgbClr val="15A02B"/>
                </a:solidFill>
                <a:latin typeface="29LT Adir Semi-Bold"/>
                <a:ea typeface="29LT Adir Semi-Bold"/>
                <a:cs typeface="29LT Adir Semi-Bold"/>
                <a:sym typeface="29LT Adir Semi-Bold"/>
              </a:rPr>
              <a:t>Любіть і бережіть себе!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264</Words>
  <Application>Microsoft Office PowerPoint</Application>
  <PresentationFormat>Довільний</PresentationFormat>
  <Paragraphs>57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21" baseType="lpstr">
      <vt:lpstr>Calibri</vt:lpstr>
      <vt:lpstr>210 썸타임</vt:lpstr>
      <vt:lpstr>Marykate</vt:lpstr>
      <vt:lpstr>PT Serif Bold</vt:lpstr>
      <vt:lpstr>Harlow Solid</vt:lpstr>
      <vt:lpstr>Arial</vt:lpstr>
      <vt:lpstr>ITC Motter Corpus Semicondensed</vt:lpstr>
      <vt:lpstr>210 썸타임 Bold</vt:lpstr>
      <vt:lpstr>Seymour One</vt:lpstr>
      <vt:lpstr>29LT Adir Semi-Bold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людина і її тіло</dc:title>
  <cp:lastModifiedBy>User</cp:lastModifiedBy>
  <cp:revision>3</cp:revision>
  <dcterms:created xsi:type="dcterms:W3CDTF">2006-08-16T00:00:00Z</dcterms:created>
  <dcterms:modified xsi:type="dcterms:W3CDTF">2025-04-28T14:54:39Z</dcterms:modified>
  <dc:identifier>DAGl1yA80OQ</dc:identifier>
</cp:coreProperties>
</file>