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1414" r:id="rId3"/>
    <p:sldId id="1415" r:id="rId4"/>
    <p:sldId id="1416" r:id="rId5"/>
    <p:sldId id="1417" r:id="rId6"/>
    <p:sldId id="1420" r:id="rId7"/>
    <p:sldId id="1421" r:id="rId8"/>
    <p:sldId id="1423" r:id="rId9"/>
    <p:sldId id="1424" r:id="rId10"/>
    <p:sldId id="1422" r:id="rId11"/>
    <p:sldId id="1418" r:id="rId12"/>
    <p:sldId id="1427" r:id="rId13"/>
    <p:sldId id="1428" r:id="rId14"/>
    <p:sldId id="1429" r:id="rId15"/>
    <p:sldId id="1425" r:id="rId16"/>
    <p:sldId id="1433" r:id="rId17"/>
    <p:sldId id="1431" r:id="rId18"/>
    <p:sldId id="1432" r:id="rId19"/>
    <p:sldId id="1426" r:id="rId20"/>
    <p:sldId id="1434" r:id="rId21"/>
    <p:sldId id="1437" r:id="rId22"/>
    <p:sldId id="1438" r:id="rId23"/>
    <p:sldId id="1435" r:id="rId24"/>
    <p:sldId id="1439" r:id="rId25"/>
    <p:sldId id="1440" r:id="rId26"/>
    <p:sldId id="1436" r:id="rId27"/>
    <p:sldId id="304" r:id="rId2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96BC5"/>
    <a:srgbClr val="F4BF00"/>
    <a:srgbClr val="13B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із теми 2 –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із теми 2 –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2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hyperlink" Target="http://teach-inf.at.ua/" TargetMode="Externa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A51221C-393E-4FE7-AED2-E07CE01EF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747751" cy="4413403"/>
          </a:xfrm>
          <a:prstGeom prst="rect">
            <a:avLst/>
          </a:prstGeom>
        </p:spPr>
      </p:pic>
      <p:sp>
        <p:nvSpPr>
          <p:cNvPr id="9" name="Rectangle 24"/>
          <p:cNvSpPr>
            <a:spLocks noChangeArrowheads="1"/>
          </p:cNvSpPr>
          <p:nvPr userDrawn="1"/>
        </p:nvSpPr>
        <p:spPr bwMode="auto">
          <a:xfrm>
            <a:off x="0" y="3527436"/>
            <a:ext cx="12192000" cy="335756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84" y="6021300"/>
            <a:ext cx="5699686" cy="991249"/>
          </a:xfrm>
          <a:prstGeom prst="rect">
            <a:avLst/>
          </a:prstGeom>
        </p:spPr>
      </p:pic>
      <p:sp>
        <p:nvSpPr>
          <p:cNvPr id="11" name="Rectangle 17"/>
          <p:cNvSpPr>
            <a:spLocks noChangeArrowheads="1"/>
          </p:cNvSpPr>
          <p:nvPr userDrawn="1"/>
        </p:nvSpPr>
        <p:spPr bwMode="gray">
          <a:xfrm>
            <a:off x="0" y="3141663"/>
            <a:ext cx="12192000" cy="431800"/>
          </a:xfrm>
          <a:prstGeom prst="rect">
            <a:avLst/>
          </a:prstGeom>
          <a:solidFill>
            <a:srgbClr val="19426B"/>
          </a:solidFill>
          <a:ln w="9525">
            <a:solidFill>
              <a:srgbClr val="19426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Oval 25"/>
          <p:cNvSpPr>
            <a:spLocks noChangeArrowheads="1"/>
          </p:cNvSpPr>
          <p:nvPr userDrawn="1"/>
        </p:nvSpPr>
        <p:spPr bwMode="ltGray">
          <a:xfrm>
            <a:off x="1258888" y="4508512"/>
            <a:ext cx="4248150" cy="1800225"/>
          </a:xfrm>
          <a:prstGeom prst="ellipse">
            <a:avLst/>
          </a:prstGeom>
          <a:gradFill rotWithShape="1">
            <a:gsLst>
              <a:gs pos="0">
                <a:srgbClr val="398AC7"/>
              </a:gs>
              <a:gs pos="100000">
                <a:srgbClr val="398AC7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 userDrawn="1"/>
        </p:nvSpPr>
        <p:spPr bwMode="auto">
          <a:xfrm>
            <a:off x="457200" y="6486536"/>
            <a:ext cx="2133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5"/>
          <p:cNvSpPr txBox="1">
            <a:spLocks noChangeArrowheads="1"/>
          </p:cNvSpPr>
          <p:nvPr userDrawn="1"/>
        </p:nvSpPr>
        <p:spPr>
          <a:xfrm>
            <a:off x="3124200" y="6486536"/>
            <a:ext cx="2895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ctr" defTabSz="914400" rtl="0" eaLnBrk="1" latinLnBrk="0" hangingPunct="1">
              <a:defRPr sz="12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8"/>
          <p:cNvSpPr>
            <a:spLocks noChangeArrowheads="1"/>
          </p:cNvSpPr>
          <p:nvPr userDrawn="1"/>
        </p:nvSpPr>
        <p:spPr bwMode="gray">
          <a:xfrm>
            <a:off x="276225" y="1255713"/>
            <a:ext cx="4656138" cy="4837112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dist="172739" dir="3238358" algn="ctr" rotWithShape="0">
              <a:srgbClr val="19426B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Freeform 21" descr="2"/>
          <p:cNvSpPr>
            <a:spLocks/>
          </p:cNvSpPr>
          <p:nvPr userDrawn="1"/>
        </p:nvSpPr>
        <p:spPr bwMode="gray">
          <a:xfrm>
            <a:off x="376245" y="2147896"/>
            <a:ext cx="2103437" cy="3032125"/>
          </a:xfrm>
          <a:custGeom>
            <a:avLst/>
            <a:gdLst>
              <a:gd name="T0" fmla="*/ 1325 w 1325"/>
              <a:gd name="T1" fmla="*/ 960 h 1910"/>
              <a:gd name="T2" fmla="*/ 414 w 1325"/>
              <a:gd name="T3" fmla="*/ 0 h 1910"/>
              <a:gd name="T4" fmla="*/ 27 w 1325"/>
              <a:gd name="T5" fmla="*/ 1014 h 1910"/>
              <a:gd name="T6" fmla="*/ 402 w 1325"/>
              <a:gd name="T7" fmla="*/ 1910 h 1910"/>
              <a:gd name="T8" fmla="*/ 1325 w 1325"/>
              <a:gd name="T9" fmla="*/ 960 h 1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5" h="1910">
                <a:moveTo>
                  <a:pt x="1325" y="960"/>
                </a:moveTo>
                <a:lnTo>
                  <a:pt x="414" y="0"/>
                </a:lnTo>
                <a:cubicBezTo>
                  <a:pt x="238" y="162"/>
                  <a:pt x="0" y="570"/>
                  <a:pt x="27" y="1014"/>
                </a:cubicBezTo>
                <a:cubicBezTo>
                  <a:pt x="53" y="1458"/>
                  <a:pt x="233" y="1748"/>
                  <a:pt x="402" y="1910"/>
                </a:cubicBezTo>
                <a:lnTo>
                  <a:pt x="1325" y="9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cmpd="sng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19" descr="4"/>
          <p:cNvSpPr>
            <a:spLocks/>
          </p:cNvSpPr>
          <p:nvPr userDrawn="1"/>
        </p:nvSpPr>
        <p:spPr bwMode="gray">
          <a:xfrm>
            <a:off x="2625727" y="2119317"/>
            <a:ext cx="2139950" cy="3116263"/>
          </a:xfrm>
          <a:custGeom>
            <a:avLst/>
            <a:gdLst>
              <a:gd name="T0" fmla="*/ 951 w 1348"/>
              <a:gd name="T1" fmla="*/ 1963 h 1963"/>
              <a:gd name="T2" fmla="*/ 1338 w 1348"/>
              <a:gd name="T3" fmla="*/ 977 h 1963"/>
              <a:gd name="T4" fmla="*/ 905 w 1348"/>
              <a:gd name="T5" fmla="*/ 0 h 1963"/>
              <a:gd name="T6" fmla="*/ 0 w 1348"/>
              <a:gd name="T7" fmla="*/ 987 h 1963"/>
              <a:gd name="T8" fmla="*/ 951 w 1348"/>
              <a:gd name="T9" fmla="*/ 1963 h 1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8" h="1963">
                <a:moveTo>
                  <a:pt x="951" y="1963"/>
                </a:moveTo>
                <a:cubicBezTo>
                  <a:pt x="1244" y="1689"/>
                  <a:pt x="1348" y="1323"/>
                  <a:pt x="1338" y="977"/>
                </a:cubicBezTo>
                <a:cubicBezTo>
                  <a:pt x="1329" y="629"/>
                  <a:pt x="1132" y="226"/>
                  <a:pt x="905" y="0"/>
                </a:cubicBezTo>
                <a:lnTo>
                  <a:pt x="0" y="987"/>
                </a:lnTo>
                <a:lnTo>
                  <a:pt x="951" y="1963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20" descr="1"/>
          <p:cNvSpPr>
            <a:spLocks/>
          </p:cNvSpPr>
          <p:nvPr userDrawn="1"/>
        </p:nvSpPr>
        <p:spPr bwMode="gray">
          <a:xfrm>
            <a:off x="1130307" y="1416060"/>
            <a:ext cx="2873375" cy="2182813"/>
          </a:xfrm>
          <a:custGeom>
            <a:avLst/>
            <a:gdLst>
              <a:gd name="T0" fmla="*/ 905 w 1810"/>
              <a:gd name="T1" fmla="*/ 1375 h 1375"/>
              <a:gd name="T2" fmla="*/ 1810 w 1810"/>
              <a:gd name="T3" fmla="*/ 395 h 1375"/>
              <a:gd name="T4" fmla="*/ 876 w 1810"/>
              <a:gd name="T5" fmla="*/ 24 h 1375"/>
              <a:gd name="T6" fmla="*/ 0 w 1810"/>
              <a:gd name="T7" fmla="*/ 396 h 1375"/>
              <a:gd name="T8" fmla="*/ 905 w 1810"/>
              <a:gd name="T9" fmla="*/ 1375 h 1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0" h="1375">
                <a:moveTo>
                  <a:pt x="905" y="1375"/>
                </a:moveTo>
                <a:lnTo>
                  <a:pt x="1810" y="395"/>
                </a:lnTo>
                <a:cubicBezTo>
                  <a:pt x="1612" y="176"/>
                  <a:pt x="1300" y="0"/>
                  <a:pt x="876" y="24"/>
                </a:cubicBezTo>
                <a:cubicBezTo>
                  <a:pt x="452" y="48"/>
                  <a:pt x="252" y="149"/>
                  <a:pt x="0" y="396"/>
                </a:cubicBezTo>
                <a:lnTo>
                  <a:pt x="905" y="1375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22" descr="55282"/>
          <p:cNvSpPr>
            <a:spLocks/>
          </p:cNvSpPr>
          <p:nvPr userDrawn="1"/>
        </p:nvSpPr>
        <p:spPr bwMode="gray">
          <a:xfrm>
            <a:off x="1085855" y="3730636"/>
            <a:ext cx="2962275" cy="2219325"/>
          </a:xfrm>
          <a:custGeom>
            <a:avLst/>
            <a:gdLst>
              <a:gd name="T0" fmla="*/ 927 w 1866"/>
              <a:gd name="T1" fmla="*/ 0 h 1398"/>
              <a:gd name="T2" fmla="*/ 0 w 1866"/>
              <a:gd name="T3" fmla="*/ 975 h 1398"/>
              <a:gd name="T4" fmla="*/ 996 w 1866"/>
              <a:gd name="T5" fmla="*/ 1387 h 1398"/>
              <a:gd name="T6" fmla="*/ 1866 w 1866"/>
              <a:gd name="T7" fmla="*/ 996 h 1398"/>
              <a:gd name="T8" fmla="*/ 927 w 1866"/>
              <a:gd name="T9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6" h="1398">
                <a:moveTo>
                  <a:pt x="927" y="0"/>
                </a:moveTo>
                <a:lnTo>
                  <a:pt x="0" y="975"/>
                </a:lnTo>
                <a:cubicBezTo>
                  <a:pt x="203" y="1204"/>
                  <a:pt x="607" y="1398"/>
                  <a:pt x="996" y="1387"/>
                </a:cubicBezTo>
                <a:cubicBezTo>
                  <a:pt x="1385" y="1375"/>
                  <a:pt x="1707" y="1159"/>
                  <a:pt x="1866" y="996"/>
                </a:cubicBezTo>
                <a:lnTo>
                  <a:pt x="927" y="0"/>
                </a:lnTo>
                <a:close/>
              </a:path>
            </a:pathLst>
          </a:cu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21" name="Oval 23"/>
          <p:cNvSpPr>
            <a:spLocks noChangeArrowheads="1"/>
          </p:cNvSpPr>
          <p:nvPr userDrawn="1"/>
        </p:nvSpPr>
        <p:spPr bwMode="gray">
          <a:xfrm>
            <a:off x="1806578" y="2954337"/>
            <a:ext cx="1655763" cy="1655763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416466" y="3045082"/>
            <a:ext cx="244102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+mj-lt"/>
              <a:buNone/>
            </a:pPr>
            <a:r>
              <a:rPr lang="ru-RU" sz="5400" b="1" i="0" dirty="0">
                <a:solidFill>
                  <a:srgbClr val="002060"/>
                </a:solidFill>
                <a:latin typeface="Comic Sans MS" panose="030F0702030302020204" pitchFamily="66" charset="0"/>
              </a:rPr>
              <a:t>1</a:t>
            </a:r>
            <a:r>
              <a:rPr lang="uk-UA" sz="5400" b="1" i="0" dirty="0">
                <a:solidFill>
                  <a:srgbClr val="002060"/>
                </a:solidFill>
                <a:latin typeface="Comic Sans MS" panose="030F0702030302020204" pitchFamily="66" charset="0"/>
              </a:rPr>
              <a:t>0</a:t>
            </a:r>
          </a:p>
          <a:p>
            <a:pPr marL="0" indent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+mj-lt"/>
              <a:buNone/>
            </a:pPr>
            <a:r>
              <a:rPr lang="uk-UA" sz="5400" b="1" i="0" dirty="0">
                <a:solidFill>
                  <a:srgbClr val="002060"/>
                </a:solidFill>
                <a:latin typeface="Comic Sans MS" panose="030F0702030302020204" pitchFamily="66" charset="0"/>
              </a:rPr>
              <a:t>(11)</a:t>
            </a:r>
          </a:p>
        </p:txBody>
      </p:sp>
      <p:sp>
        <p:nvSpPr>
          <p:cNvPr id="25" name="Заголовок 1"/>
          <p:cNvSpPr>
            <a:spLocks noGrp="1"/>
          </p:cNvSpPr>
          <p:nvPr>
            <p:ph type="ctrTitle"/>
          </p:nvPr>
        </p:nvSpPr>
        <p:spPr>
          <a:xfrm>
            <a:off x="4847770" y="584394"/>
            <a:ext cx="7151587" cy="1801607"/>
          </a:xfrm>
        </p:spPr>
        <p:txBody>
          <a:bodyPr anchor="ctr">
            <a:normAutofit/>
          </a:bodyPr>
          <a:lstStyle>
            <a:lvl1pPr algn="r">
              <a:defRPr kumimoji="0" lang="uk-UA" sz="4400" b="1" i="0" u="none" strike="noStrike" kern="1200" cap="none" spc="0" normalizeH="0" baseline="0" dirty="0">
                <a:ln>
                  <a:noFill/>
                </a:ln>
                <a:solidFill>
                  <a:srgbClr val="19426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uk-UA" dirty="0"/>
              <a:t>Зразок заголовка</a:t>
            </a:r>
          </a:p>
        </p:txBody>
      </p:sp>
      <p:sp>
        <p:nvSpPr>
          <p:cNvPr id="26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032382" y="3184362"/>
            <a:ext cx="7138989" cy="4034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lang="uk-UA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marL="0" marR="0" lvl="0" indent="0" algn="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BBC00"/>
              </a:buClr>
              <a:buSzTx/>
              <a:buFont typeface="Wingdings" panose="05000000000000000000" pitchFamily="2" charset="2"/>
              <a:buNone/>
              <a:tabLst/>
            </a:pPr>
            <a:r>
              <a:rPr lang="uk-UA" dirty="0"/>
              <a:t>Зразок підзаголовка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4506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30.04.2025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96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30.04.2025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33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ChangeArrowheads="1"/>
          </p:cNvSpPr>
          <p:nvPr userDrawn="1"/>
        </p:nvSpPr>
        <p:spPr bwMode="gray">
          <a:xfrm>
            <a:off x="0" y="798521"/>
            <a:ext cx="12192000" cy="312737"/>
          </a:xfrm>
          <a:prstGeom prst="rect">
            <a:avLst/>
          </a:prstGeom>
          <a:solidFill>
            <a:srgbClr val="19426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 userDrawn="1"/>
        </p:nvSpPr>
        <p:spPr bwMode="white">
          <a:xfrm>
            <a:off x="0" y="11"/>
            <a:ext cx="12192000" cy="83661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9" name="Group 17"/>
          <p:cNvGrpSpPr>
            <a:grpSpLocks/>
          </p:cNvGrpSpPr>
          <p:nvPr userDrawn="1"/>
        </p:nvGrpSpPr>
        <p:grpSpPr bwMode="auto">
          <a:xfrm>
            <a:off x="10287570" y="188919"/>
            <a:ext cx="1665288" cy="1512887"/>
            <a:chOff x="4604" y="119"/>
            <a:chExt cx="1049" cy="953"/>
          </a:xfrm>
        </p:grpSpPr>
        <p:sp>
          <p:nvSpPr>
            <p:cNvPr id="10" name="Oval 18"/>
            <p:cNvSpPr>
              <a:spLocks noChangeArrowheads="1"/>
            </p:cNvSpPr>
            <p:nvPr userDrawn="1"/>
          </p:nvSpPr>
          <p:spPr bwMode="gray">
            <a:xfrm>
              <a:off x="4921" y="845"/>
              <a:ext cx="732" cy="227"/>
            </a:xfrm>
            <a:prstGeom prst="ellipse">
              <a:avLst/>
            </a:prstGeom>
            <a:gradFill rotWithShape="1">
              <a:gsLst>
                <a:gs pos="0">
                  <a:srgbClr val="19426B"/>
                </a:gs>
                <a:gs pos="100000">
                  <a:srgbClr val="19426B">
                    <a:gamma/>
                    <a:tint val="0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" name="Oval 19"/>
            <p:cNvSpPr>
              <a:spLocks noChangeArrowheads="1"/>
            </p:cNvSpPr>
            <p:nvPr userDrawn="1"/>
          </p:nvSpPr>
          <p:spPr bwMode="gray">
            <a:xfrm>
              <a:off x="4604" y="119"/>
              <a:ext cx="932" cy="9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dist="63500" dir="2212194" algn="ctr" rotWithShape="0">
                <a:srgbClr val="19426B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" name="Freeform 20" descr="4"/>
            <p:cNvSpPr>
              <a:spLocks/>
            </p:cNvSpPr>
            <p:nvPr userDrawn="1"/>
          </p:nvSpPr>
          <p:spPr bwMode="gray">
            <a:xfrm>
              <a:off x="5077" y="281"/>
              <a:ext cx="426" cy="588"/>
            </a:xfrm>
            <a:custGeom>
              <a:avLst/>
              <a:gdLst>
                <a:gd name="T0" fmla="*/ 951 w 1348"/>
                <a:gd name="T1" fmla="*/ 1963 h 1963"/>
                <a:gd name="T2" fmla="*/ 1338 w 1348"/>
                <a:gd name="T3" fmla="*/ 977 h 1963"/>
                <a:gd name="T4" fmla="*/ 905 w 1348"/>
                <a:gd name="T5" fmla="*/ 0 h 1963"/>
                <a:gd name="T6" fmla="*/ 0 w 1348"/>
                <a:gd name="T7" fmla="*/ 987 h 1963"/>
                <a:gd name="T8" fmla="*/ 951 w 1348"/>
                <a:gd name="T9" fmla="*/ 1963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8" h="1963">
                  <a:moveTo>
                    <a:pt x="951" y="1963"/>
                  </a:moveTo>
                  <a:cubicBezTo>
                    <a:pt x="1244" y="1689"/>
                    <a:pt x="1348" y="1323"/>
                    <a:pt x="1338" y="977"/>
                  </a:cubicBezTo>
                  <a:cubicBezTo>
                    <a:pt x="1329" y="629"/>
                    <a:pt x="1132" y="226"/>
                    <a:pt x="905" y="0"/>
                  </a:cubicBezTo>
                  <a:lnTo>
                    <a:pt x="0" y="987"/>
                  </a:lnTo>
                  <a:lnTo>
                    <a:pt x="951" y="1963"/>
                  </a:lnTo>
                  <a:close/>
                </a:path>
              </a:pathLst>
            </a:cu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" name="Freeform 21" descr="1"/>
            <p:cNvSpPr>
              <a:spLocks/>
            </p:cNvSpPr>
            <p:nvPr userDrawn="1"/>
          </p:nvSpPr>
          <p:spPr bwMode="gray">
            <a:xfrm>
              <a:off x="4779" y="144"/>
              <a:ext cx="572" cy="416"/>
            </a:xfrm>
            <a:custGeom>
              <a:avLst/>
              <a:gdLst>
                <a:gd name="T0" fmla="*/ 905 w 1810"/>
                <a:gd name="T1" fmla="*/ 1388 h 1388"/>
                <a:gd name="T2" fmla="*/ 1810 w 1810"/>
                <a:gd name="T3" fmla="*/ 408 h 1388"/>
                <a:gd name="T4" fmla="*/ 874 w 1810"/>
                <a:gd name="T5" fmla="*/ 40 h 1388"/>
                <a:gd name="T6" fmla="*/ 0 w 1810"/>
                <a:gd name="T7" fmla="*/ 409 h 1388"/>
                <a:gd name="T8" fmla="*/ 905 w 1810"/>
                <a:gd name="T9" fmla="*/ 1388 h 1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0" h="1388">
                  <a:moveTo>
                    <a:pt x="905" y="1388"/>
                  </a:moveTo>
                  <a:lnTo>
                    <a:pt x="1810" y="408"/>
                  </a:lnTo>
                  <a:cubicBezTo>
                    <a:pt x="1612" y="189"/>
                    <a:pt x="1272" y="0"/>
                    <a:pt x="874" y="40"/>
                  </a:cubicBezTo>
                  <a:cubicBezTo>
                    <a:pt x="541" y="52"/>
                    <a:pt x="252" y="162"/>
                    <a:pt x="0" y="409"/>
                  </a:cubicBezTo>
                  <a:lnTo>
                    <a:pt x="905" y="1388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" name="Freeform 22" descr="2"/>
            <p:cNvSpPr>
              <a:spLocks/>
            </p:cNvSpPr>
            <p:nvPr userDrawn="1"/>
          </p:nvSpPr>
          <p:spPr bwMode="gray">
            <a:xfrm>
              <a:off x="4629" y="286"/>
              <a:ext cx="419" cy="572"/>
            </a:xfrm>
            <a:custGeom>
              <a:avLst/>
              <a:gdLst>
                <a:gd name="T0" fmla="*/ 1325 w 1325"/>
                <a:gd name="T1" fmla="*/ 960 h 1910"/>
                <a:gd name="T2" fmla="*/ 414 w 1325"/>
                <a:gd name="T3" fmla="*/ 0 h 1910"/>
                <a:gd name="T4" fmla="*/ 27 w 1325"/>
                <a:gd name="T5" fmla="*/ 1014 h 1910"/>
                <a:gd name="T6" fmla="*/ 402 w 1325"/>
                <a:gd name="T7" fmla="*/ 1910 h 1910"/>
                <a:gd name="T8" fmla="*/ 1325 w 1325"/>
                <a:gd name="T9" fmla="*/ 960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5" h="1910">
                  <a:moveTo>
                    <a:pt x="1325" y="960"/>
                  </a:moveTo>
                  <a:lnTo>
                    <a:pt x="414" y="0"/>
                  </a:lnTo>
                  <a:cubicBezTo>
                    <a:pt x="238" y="162"/>
                    <a:pt x="0" y="570"/>
                    <a:pt x="27" y="1014"/>
                  </a:cubicBezTo>
                  <a:cubicBezTo>
                    <a:pt x="53" y="1458"/>
                    <a:pt x="233" y="1748"/>
                    <a:pt x="402" y="1910"/>
                  </a:cubicBezTo>
                  <a:lnTo>
                    <a:pt x="1325" y="96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" name="Freeform 23" descr="55282"/>
            <p:cNvSpPr>
              <a:spLocks/>
            </p:cNvSpPr>
            <p:nvPr userDrawn="1"/>
          </p:nvSpPr>
          <p:spPr bwMode="gray">
            <a:xfrm>
              <a:off x="4770" y="585"/>
              <a:ext cx="590" cy="418"/>
            </a:xfrm>
            <a:custGeom>
              <a:avLst/>
              <a:gdLst>
                <a:gd name="T0" fmla="*/ 927 w 1866"/>
                <a:gd name="T1" fmla="*/ 0 h 1398"/>
                <a:gd name="T2" fmla="*/ 0 w 1866"/>
                <a:gd name="T3" fmla="*/ 975 h 1398"/>
                <a:gd name="T4" fmla="*/ 996 w 1866"/>
                <a:gd name="T5" fmla="*/ 1387 h 1398"/>
                <a:gd name="T6" fmla="*/ 1866 w 1866"/>
                <a:gd name="T7" fmla="*/ 996 h 1398"/>
                <a:gd name="T8" fmla="*/ 927 w 1866"/>
                <a:gd name="T9" fmla="*/ 0 h 1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6" h="1398">
                  <a:moveTo>
                    <a:pt x="927" y="0"/>
                  </a:moveTo>
                  <a:lnTo>
                    <a:pt x="0" y="975"/>
                  </a:lnTo>
                  <a:cubicBezTo>
                    <a:pt x="203" y="1204"/>
                    <a:pt x="607" y="1398"/>
                    <a:pt x="996" y="1387"/>
                  </a:cubicBezTo>
                  <a:cubicBezTo>
                    <a:pt x="1385" y="1375"/>
                    <a:pt x="1707" y="1159"/>
                    <a:pt x="1866" y="996"/>
                  </a:cubicBezTo>
                  <a:lnTo>
                    <a:pt x="927" y="0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" name="Oval 24"/>
            <p:cNvSpPr>
              <a:spLocks noChangeArrowheads="1"/>
            </p:cNvSpPr>
            <p:nvPr userDrawn="1"/>
          </p:nvSpPr>
          <p:spPr bwMode="gray">
            <a:xfrm>
              <a:off x="4914" y="438"/>
              <a:ext cx="329" cy="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10545104" y="700372"/>
            <a:ext cx="948605" cy="533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i="0" spc="-400" baseline="0" dirty="0">
                <a:solidFill>
                  <a:srgbClr val="19426B"/>
                </a:solidFill>
                <a:latin typeface="Comic Sans MS" panose="030F0702030302020204" pitchFamily="66" charset="0"/>
              </a:rPr>
              <a:t>1</a:t>
            </a:r>
            <a:r>
              <a:rPr lang="uk-UA" sz="2000" b="1" i="0" spc="-400" baseline="0" dirty="0">
                <a:solidFill>
                  <a:srgbClr val="19426B"/>
                </a:solidFill>
                <a:latin typeface="Comic Sans MS" panose="030F0702030302020204" pitchFamily="66" charset="0"/>
              </a:rPr>
              <a:t>0</a:t>
            </a:r>
            <a:br>
              <a:rPr lang="uk-UA" sz="2000" b="1" i="0" spc="-400" baseline="0" dirty="0">
                <a:solidFill>
                  <a:srgbClr val="19426B"/>
                </a:solidFill>
                <a:latin typeface="Comic Sans MS" panose="030F0702030302020204" pitchFamily="66" charset="0"/>
              </a:rPr>
            </a:br>
            <a:r>
              <a:rPr lang="uk-UA" sz="2000" b="1" i="0" spc="-400" baseline="0" dirty="0">
                <a:solidFill>
                  <a:srgbClr val="19426B"/>
                </a:solidFill>
                <a:latin typeface="Comic Sans MS" panose="030F0702030302020204" pitchFamily="66" charset="0"/>
              </a:rPr>
              <a:t>(11)</a:t>
            </a:r>
          </a:p>
        </p:txBody>
      </p:sp>
      <p:grpSp>
        <p:nvGrpSpPr>
          <p:cNvPr id="19" name="Групувати 18"/>
          <p:cNvGrpSpPr/>
          <p:nvPr userDrawn="1"/>
        </p:nvGrpSpPr>
        <p:grpSpPr>
          <a:xfrm>
            <a:off x="-15225" y="6529734"/>
            <a:ext cx="4680520" cy="328282"/>
            <a:chOff x="467544" y="6485698"/>
            <a:chExt cx="4680520" cy="328281"/>
          </a:xfrm>
        </p:grpSpPr>
        <p:pic>
          <p:nvPicPr>
            <p:cNvPr id="20" name="Picture 3" descr="E:\Робота\Вчитель Інформатики\~~~Сайт~~~\teach-inf.at.ua\FTP\krfb_6465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6296" y="6485698"/>
              <a:ext cx="321568" cy="32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67544" y="6506203"/>
              <a:ext cx="468052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i="1" dirty="0">
                  <a:solidFill>
                    <a:srgbClr val="19426B"/>
                  </a:solidFill>
                  <a:latin typeface="Verdana"/>
                </a:rPr>
                <a:t>© </a:t>
              </a:r>
              <a:r>
                <a:rPr lang="uk-UA" sz="1400" i="1" dirty="0">
                  <a:solidFill>
                    <a:srgbClr val="19426B"/>
                  </a:solidFill>
                  <a:latin typeface="Verdana"/>
                </a:rPr>
                <a:t>Вивчаємо інформатику        </a:t>
              </a:r>
              <a:r>
                <a:rPr lang="en-US" sz="1400" b="1" i="1" dirty="0">
                  <a:solidFill>
                    <a:srgbClr val="19426B"/>
                  </a:solidFill>
                  <a:latin typeface="Verdana"/>
                  <a:hlinkClick r:id="rId7" tooltip="Перейти на сайт"/>
                </a:rPr>
                <a:t>teach-inf.at.ua</a:t>
              </a:r>
              <a:endParaRPr lang="ru-RU" sz="1400" b="1" i="1" dirty="0">
                <a:solidFill>
                  <a:srgbClr val="19426B"/>
                </a:solidFill>
                <a:latin typeface="Verdana"/>
              </a:endParaRPr>
            </a:p>
          </p:txBody>
        </p:sp>
      </p:grp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>
              <a:defRPr kumimoji="0" lang="uk-UA" sz="3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marL="0" lvl="0" fontAlgn="base">
              <a:lnSpc>
                <a:spcPct val="100000"/>
              </a:lnSpc>
              <a:spcAft>
                <a:spcPct val="0"/>
              </a:spcAft>
            </a:pPr>
            <a:r>
              <a:rPr lang="uk-UA" dirty="0"/>
              <a:t>Зразок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1739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30.04.2025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391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і області з в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30.04.2025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403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30.04.2025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99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30.04.2025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459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30.04.2025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03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30.04.2025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83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30.04.2025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8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E9269-1560-433C-88F4-3A78CD881B3D}" type="datetimeFigureOut">
              <a:rPr lang="uk-UA" smtClean="0"/>
              <a:t>30.04.2025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280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47771" y="584394"/>
            <a:ext cx="7137066" cy="1801607"/>
          </a:xfrm>
        </p:spPr>
        <p:txBody>
          <a:bodyPr>
            <a:noAutofit/>
          </a:bodyPr>
          <a:lstStyle/>
          <a:p>
            <a:r>
              <a:rPr lang="uk-UA" sz="6000" dirty="0"/>
              <a:t>Основні тренди у веб-дизайні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5032382" y="3184362"/>
            <a:ext cx="7138989" cy="403410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endParaRPr lang="uk-UA" sz="1600" b="1" dirty="0">
              <a:solidFill>
                <a:srgbClr val="FFFFFF"/>
              </a:solidFill>
            </a:endParaRPr>
          </a:p>
        </p:txBody>
      </p:sp>
      <p:pic>
        <p:nvPicPr>
          <p:cNvPr id="1026" name="Picture 2" descr="Web Design Icon - free download, PNG and vector">
            <a:extLst>
              <a:ext uri="{FF2B5EF4-FFF2-40B4-BE49-F238E27FC236}">
                <a16:creationId xmlns:a16="http://schemas.microsoft.com/office/drawing/2014/main" id="{07E850CE-F9CD-4EF3-90A8-3EB63F06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428" y="3662321"/>
            <a:ext cx="2333066" cy="233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design, responsive, web, web design icon">
            <a:extLst>
              <a:ext uri="{FF2B5EF4-FFF2-40B4-BE49-F238E27FC236}">
                <a16:creationId xmlns:a16="http://schemas.microsoft.com/office/drawing/2014/main" id="{3FB8E896-C57F-469F-B3FE-69698F79F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707" y="3662322"/>
            <a:ext cx="2333066" cy="233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AE058100-C5ED-382D-6149-F221D2BE826F}"/>
              </a:ext>
            </a:extLst>
          </p:cNvPr>
          <p:cNvSpPr/>
          <p:nvPr/>
        </p:nvSpPr>
        <p:spPr>
          <a:xfrm>
            <a:off x="1816538" y="2982374"/>
            <a:ext cx="1650124" cy="16875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9600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5743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Нестандартне розташування блоків</a:t>
            </a:r>
          </a:p>
        </p:txBody>
      </p:sp>
      <p:pic>
        <p:nvPicPr>
          <p:cNvPr id="7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E93C71F4-80E2-4E76-99D2-EE3EB442E1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" t="44249" r="4604"/>
          <a:stretch/>
        </p:blipFill>
        <p:spPr bwMode="auto">
          <a:xfrm>
            <a:off x="1019683" y="1831795"/>
            <a:ext cx="10152634" cy="4615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7E09F795-08B5-DB4C-6F20-775851C720D7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7961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Повноекранне відео</a:t>
            </a:r>
          </a:p>
        </p:txBody>
      </p:sp>
      <p:pic>
        <p:nvPicPr>
          <p:cNvPr id="9220" name="Picture 4" descr="https://impulse-design.com.ua/images/blog/design2018-5.gif">
            <a:extLst>
              <a:ext uri="{FF2B5EF4-FFF2-40B4-BE49-F238E27FC236}">
                <a16:creationId xmlns:a16="http://schemas.microsoft.com/office/drawing/2014/main" id="{B0CD92BD-0F4E-4CB6-8284-99AB1370E7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31" y="1861940"/>
            <a:ext cx="9292737" cy="453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D7BF0319-E494-8155-B1D7-4F2AA727423B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9479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Повноекранне відео</a:t>
            </a:r>
          </a:p>
        </p:txBody>
      </p:sp>
      <p:pic>
        <p:nvPicPr>
          <p:cNvPr id="11266" name="Picture 2" descr="https://impulse-design.com.ua/images/blog/design2018-6.gif">
            <a:extLst>
              <a:ext uri="{FF2B5EF4-FFF2-40B4-BE49-F238E27FC236}">
                <a16:creationId xmlns:a16="http://schemas.microsoft.com/office/drawing/2014/main" id="{83B655AD-3084-4657-A19B-25D680DA9C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67" y="1801824"/>
            <a:ext cx="8306065" cy="467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38C05A49-94BB-A79E-E130-FA86319AB4D4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24793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Геометричні форми і візерунки</a:t>
            </a:r>
          </a:p>
        </p:txBody>
      </p:sp>
      <p:pic>
        <p:nvPicPr>
          <p:cNvPr id="10242" name="Picture 2" descr="https://impulse-design.com.ua/images/blog/design2018-7-min.png">
            <a:extLst>
              <a:ext uri="{FF2B5EF4-FFF2-40B4-BE49-F238E27FC236}">
                <a16:creationId xmlns:a16="http://schemas.microsoft.com/office/drawing/2014/main" id="{36B67FD0-BBBF-4B83-8A9D-05C61C21D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65" y="1892084"/>
            <a:ext cx="7857727" cy="434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4486E5-3E74-46DB-854B-623C1F660C8F}"/>
              </a:ext>
            </a:extLst>
          </p:cNvPr>
          <p:cNvSpPr txBox="1"/>
          <p:nvPr/>
        </p:nvSpPr>
        <p:spPr>
          <a:xfrm>
            <a:off x="72009" y="1813952"/>
            <a:ext cx="3997574" cy="3970318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Правильний підбір візерунків і форм допоможуть створити цілісну і привабливу композицію, яка дуже високо цінується веб-користувачем.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BC8004BB-1DB4-5735-373A-260B6DD15252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7996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Геометричні форми і візерунки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4486E5-3E74-46DB-854B-623C1F660C8F}"/>
              </a:ext>
            </a:extLst>
          </p:cNvPr>
          <p:cNvSpPr txBox="1"/>
          <p:nvPr/>
        </p:nvSpPr>
        <p:spPr>
          <a:xfrm>
            <a:off x="72008" y="1813952"/>
            <a:ext cx="4741151" cy="483209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І, незважаючи на те, що технологія 2</a:t>
            </a:r>
            <a:r>
              <a:rPr lang="en-US" sz="2800" b="1" i="1" kern="0" dirty="0">
                <a:solidFill>
                  <a:schemeClr val="bg1"/>
                </a:solidFill>
              </a:rPr>
              <a:t>D </a:t>
            </a:r>
            <a:r>
              <a:rPr lang="uk-UA" sz="2800" b="1" i="1" kern="0" dirty="0">
                <a:solidFill>
                  <a:schemeClr val="bg1"/>
                </a:solidFill>
              </a:rPr>
              <a:t>поступово здає свої позиції, поступаючись 3</a:t>
            </a:r>
            <a:r>
              <a:rPr lang="en-US" sz="2800" b="1" i="1" kern="0" dirty="0">
                <a:solidFill>
                  <a:schemeClr val="bg1"/>
                </a:solidFill>
              </a:rPr>
              <a:t>D, </a:t>
            </a:r>
            <a:r>
              <a:rPr lang="uk-UA" sz="2800" b="1" i="1" kern="0" dirty="0">
                <a:solidFill>
                  <a:schemeClr val="bg1"/>
                </a:solidFill>
              </a:rPr>
              <a:t>подібні прийоми можуть значно освіжити концепцію дизайну, зробивши його сучасним і дуже цікавим.</a:t>
            </a:r>
          </a:p>
        </p:txBody>
      </p:sp>
      <p:pic>
        <p:nvPicPr>
          <p:cNvPr id="13314" name="Picture 2" descr="https://impulse-design.com.ua/images/blog/design2018-8-min.jpg">
            <a:extLst>
              <a:ext uri="{FF2B5EF4-FFF2-40B4-BE49-F238E27FC236}">
                <a16:creationId xmlns:a16="http://schemas.microsoft.com/office/drawing/2014/main" id="{20B16E01-52D1-4FD0-9BFC-720E9D19A1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12472"/>
          <a:stretch/>
        </p:blipFill>
        <p:spPr bwMode="auto">
          <a:xfrm>
            <a:off x="4953837" y="1813952"/>
            <a:ext cx="7166156" cy="483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3A83720B-287F-F436-5CF4-154EDD66146E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9788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 err="1">
                <a:solidFill>
                  <a:srgbClr val="FFFF00"/>
                </a:solidFill>
              </a:rPr>
              <a:t>Сінемаграфи</a:t>
            </a:r>
            <a:r>
              <a:rPr lang="uk-UA" sz="2800" b="1" i="1" kern="0" dirty="0">
                <a:solidFill>
                  <a:schemeClr val="bg1"/>
                </a:solidFill>
              </a:rPr>
              <a:t> – ілюстрації з частковою анімацією. </a:t>
            </a:r>
          </a:p>
        </p:txBody>
      </p:sp>
      <p:pic>
        <p:nvPicPr>
          <p:cNvPr id="14338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664BCC28-0CDD-48BB-9317-2FD3574BED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40" y="1813990"/>
            <a:ext cx="8407120" cy="472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EB26F6B8-E162-3E38-5F74-4855F645D572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779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 err="1">
                <a:solidFill>
                  <a:srgbClr val="FFFF00"/>
                </a:solidFill>
              </a:rPr>
              <a:t>Сінемаграфи</a:t>
            </a:r>
            <a:r>
              <a:rPr lang="uk-UA" sz="2800" b="1" i="1" kern="0" dirty="0">
                <a:solidFill>
                  <a:schemeClr val="bg1"/>
                </a:solidFill>
              </a:rPr>
              <a:t> – ілюстрації з частковою анімацією. </a:t>
            </a:r>
          </a:p>
        </p:txBody>
      </p:sp>
      <p:pic>
        <p:nvPicPr>
          <p:cNvPr id="15364" name="Picture 4" descr="Ð ÐµÐ·ÑÐ»ÑÑÐ°Ñ Ð¿Ð¾ÑÑÐºÑ Ð·Ð¾Ð±ÑÐ°Ð¶ÐµÐ½Ñ Ð·Ð° Ð·Ð°Ð¿Ð¸ÑÐ¾Ð¼ &quot;Ð¡ÑÐ½ÐµÐ¼Ð°Ð³ÑÐ°ÑÐ¸&quot;">
            <a:extLst>
              <a:ext uri="{FF2B5EF4-FFF2-40B4-BE49-F238E27FC236}">
                <a16:creationId xmlns:a16="http://schemas.microsoft.com/office/drawing/2014/main" id="{51D46BC6-1178-43C6-81C6-5D4E09E3AE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64" y="1801824"/>
            <a:ext cx="8410472" cy="473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0076AFED-CC05-9BAA-46AD-F9C3E8FEAEFD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572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Гіф-зображення (анімація)</a:t>
            </a:r>
          </a:p>
        </p:txBody>
      </p:sp>
      <p:pic>
        <p:nvPicPr>
          <p:cNvPr id="16386" name="Picture 2" descr="https://impulse-design.com.ua/images/blog/design2018-12.gif">
            <a:extLst>
              <a:ext uri="{FF2B5EF4-FFF2-40B4-BE49-F238E27FC236}">
                <a16:creationId xmlns:a16="http://schemas.microsoft.com/office/drawing/2014/main" id="{34560A58-6B60-48E2-9D4F-E62D61B4A5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49" y="1801824"/>
            <a:ext cx="7058343" cy="397031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909777-6312-45E6-A17D-E6652D4C5FE9}"/>
              </a:ext>
            </a:extLst>
          </p:cNvPr>
          <p:cNvSpPr txBox="1"/>
          <p:nvPr/>
        </p:nvSpPr>
        <p:spPr>
          <a:xfrm>
            <a:off x="72008" y="1806681"/>
            <a:ext cx="4821539" cy="440120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Гіфки максимально захоплюють увагу і дозволяють без великих красномовних описів дати зрозуміти користувачеві що йому пропонує компанія, на сайті якої він знаходиться.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4491E003-DC3F-DFD7-4293-0703236BA9B5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Гіф-зображення (анімація)</a:t>
            </a:r>
          </a:p>
        </p:txBody>
      </p:sp>
      <p:pic>
        <p:nvPicPr>
          <p:cNvPr id="17410" name="Picture 2" descr="https://miro.medium.com/max/1400/1*BjoDm6xOEKj8jKc2WnbE2g.gif">
            <a:extLst>
              <a:ext uri="{FF2B5EF4-FFF2-40B4-BE49-F238E27FC236}">
                <a16:creationId xmlns:a16="http://schemas.microsoft.com/office/drawing/2014/main" id="{3B92EA22-A706-4505-A89F-6BB257C380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75" y="1847334"/>
            <a:ext cx="10247649" cy="455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ACEAD501-D0EE-D56A-C759-DE2D6C665E43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69519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Соковита графіка і зображення</a:t>
            </a:r>
          </a:p>
        </p:txBody>
      </p:sp>
      <p:pic>
        <p:nvPicPr>
          <p:cNvPr id="18434" name="Picture 2" descr="https://impulse-design.com.ua/images/blog/design2018-14-min.jpg">
            <a:extLst>
              <a:ext uri="{FF2B5EF4-FFF2-40B4-BE49-F238E27FC236}">
                <a16:creationId xmlns:a16="http://schemas.microsoft.com/office/drawing/2014/main" id="{8FB76181-91F5-4057-92F4-775F76163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r="2603"/>
          <a:stretch/>
        </p:blipFill>
        <p:spPr bwMode="auto">
          <a:xfrm>
            <a:off x="3607359" y="1865438"/>
            <a:ext cx="8512634" cy="397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CD2BAF-2EDB-49FC-BC29-7B34DAEEAEFD}"/>
              </a:ext>
            </a:extLst>
          </p:cNvPr>
          <p:cNvSpPr txBox="1"/>
          <p:nvPr/>
        </p:nvSpPr>
        <p:spPr>
          <a:xfrm>
            <a:off x="72008" y="1865438"/>
            <a:ext cx="3344431" cy="3970318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Якщо ж яскрава графіка не є суміжно з тематикою сайту, то </a:t>
            </a:r>
            <a:r>
              <a:rPr lang="uk-UA" sz="2800" b="1" i="1" kern="0" dirty="0" err="1">
                <a:solidFill>
                  <a:schemeClr val="bg1"/>
                </a:solidFill>
              </a:rPr>
              <a:t>виручать</a:t>
            </a:r>
            <a:r>
              <a:rPr lang="uk-UA" sz="2800" b="1" i="1" kern="0" dirty="0">
                <a:solidFill>
                  <a:schemeClr val="bg1"/>
                </a:solidFill>
              </a:rPr>
              <a:t> фотографії або зображення.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1C5EB3A-A443-643F-67AC-0F71B648EF74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4749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692771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chemeClr val="bg1"/>
                </a:solidFill>
              </a:rPr>
              <a:t>В першу чергу, тенденції в дизайні торкнулися мобільних ґаджетів. Частота переглядів сайтів за допомогою мобільних пристроїв перевершує використання ноутбуків і комп'ютерів. Пристрої для перегляду інформації в Інтернеті: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50165ED8-6380-4D16-B4D2-CDBE158683C7}"/>
              </a:ext>
            </a:extLst>
          </p:cNvPr>
          <p:cNvSpPr/>
          <p:nvPr/>
        </p:nvSpPr>
        <p:spPr>
          <a:xfrm>
            <a:off x="72008" y="3039821"/>
            <a:ext cx="2887061" cy="95337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kern="0" dirty="0">
                <a:solidFill>
                  <a:srgbClr val="FFFFFF"/>
                </a:solidFill>
              </a:rPr>
              <a:t>комп'ютер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2F83AE17-7BFA-4519-94CA-2773472CD059}"/>
              </a:ext>
            </a:extLst>
          </p:cNvPr>
          <p:cNvSpPr/>
          <p:nvPr/>
        </p:nvSpPr>
        <p:spPr>
          <a:xfrm>
            <a:off x="3125138" y="3039821"/>
            <a:ext cx="2887061" cy="95337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ноутбук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3A074677-60D5-40D1-A4A9-06291A922B0D}"/>
              </a:ext>
            </a:extLst>
          </p:cNvPr>
          <p:cNvSpPr/>
          <p:nvPr/>
        </p:nvSpPr>
        <p:spPr>
          <a:xfrm>
            <a:off x="6178267" y="3039821"/>
            <a:ext cx="2887061" cy="95337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планшет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F94A6035-9349-445F-8A7B-4C0229954C8D}"/>
              </a:ext>
            </a:extLst>
          </p:cNvPr>
          <p:cNvSpPr/>
          <p:nvPr/>
        </p:nvSpPr>
        <p:spPr>
          <a:xfrm>
            <a:off x="9229550" y="3041739"/>
            <a:ext cx="2887061" cy="95337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смартфон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pic>
        <p:nvPicPr>
          <p:cNvPr id="15" name="Picture 2" descr="computer icon">
            <a:extLst>
              <a:ext uri="{FF2B5EF4-FFF2-40B4-BE49-F238E27FC236}">
                <a16:creationId xmlns:a16="http://schemas.microsoft.com/office/drawing/2014/main" id="{61B5635C-E3C1-499A-8915-AF80DB6BC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5" b="24171"/>
          <a:stretch/>
        </p:blipFill>
        <p:spPr bwMode="auto">
          <a:xfrm>
            <a:off x="-83127" y="4146314"/>
            <a:ext cx="3127663" cy="189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Пов’язане зображення">
            <a:extLst>
              <a:ext uri="{FF2B5EF4-FFF2-40B4-BE49-F238E27FC236}">
                <a16:creationId xmlns:a16="http://schemas.microsoft.com/office/drawing/2014/main" id="{A4775C06-677E-439D-ACA1-E5CEB46DC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28" y="4104750"/>
            <a:ext cx="2463879" cy="232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Результат пошуку зображень за запитом &quot;tablet icon&quot;">
            <a:extLst>
              <a:ext uri="{FF2B5EF4-FFF2-40B4-BE49-F238E27FC236}">
                <a16:creationId xmlns:a16="http://schemas.microsoft.com/office/drawing/2014/main" id="{F20F624E-E316-430C-9D2A-61312B46B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63" y="4271725"/>
            <a:ext cx="1993468" cy="199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Пов’язане зображення">
            <a:extLst>
              <a:ext uri="{FF2B5EF4-FFF2-40B4-BE49-F238E27FC236}">
                <a16:creationId xmlns:a16="http://schemas.microsoft.com/office/drawing/2014/main" id="{90257259-691A-4AAC-94A9-3E823D321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9" t="7326" r="26910" b="15000"/>
          <a:stretch/>
        </p:blipFill>
        <p:spPr bwMode="auto">
          <a:xfrm>
            <a:off x="9991473" y="4104750"/>
            <a:ext cx="1363214" cy="252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C2E031FA-2CAB-1D03-D536-DBD601C72C13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4629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kern="0" dirty="0">
                <a:solidFill>
                  <a:srgbClr val="FFFF00"/>
                </a:solidFill>
              </a:rPr>
              <a:t>3D-</a:t>
            </a:r>
            <a:r>
              <a:rPr lang="uk-UA" sz="2800" b="1" i="1" kern="0" dirty="0">
                <a:solidFill>
                  <a:srgbClr val="FFFF00"/>
                </a:solidFill>
              </a:rPr>
              <a:t>зображення</a:t>
            </a:r>
          </a:p>
        </p:txBody>
      </p:sp>
      <p:pic>
        <p:nvPicPr>
          <p:cNvPr id="19458" name="Picture 2" descr="3D Ð³ÑÐ°ÑÐ¸ÐºÐ° ÐºÐ°Ðº ÑÑÐµÐ½Ð´ Ð²ÐµÐ±-Ð´Ð¸Ð·Ð°Ð¹Ð½Ð°">
            <a:extLst>
              <a:ext uri="{FF2B5EF4-FFF2-40B4-BE49-F238E27FC236}">
                <a16:creationId xmlns:a16="http://schemas.microsoft.com/office/drawing/2014/main" id="{6AA5747C-C64F-49A3-A71C-40330011CD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4"/>
          <a:stretch/>
        </p:blipFill>
        <p:spPr bwMode="auto">
          <a:xfrm>
            <a:off x="72008" y="1892083"/>
            <a:ext cx="5766084" cy="446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sostav.ua/app/public/images/news/2018/02/27/IKb3VWHX_l.jpg">
            <a:extLst>
              <a:ext uri="{FF2B5EF4-FFF2-40B4-BE49-F238E27FC236}">
                <a16:creationId xmlns:a16="http://schemas.microsoft.com/office/drawing/2014/main" id="{E593C768-AB84-4B09-AAFA-3735D8F9A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r="2542"/>
          <a:stretch/>
        </p:blipFill>
        <p:spPr bwMode="auto">
          <a:xfrm>
            <a:off x="5958673" y="1892084"/>
            <a:ext cx="6161319" cy="446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C1E92B1D-4B67-6D7D-39D3-A1BBC185C32A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147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Кольори в веб дизайні</a:t>
            </a:r>
          </a:p>
        </p:txBody>
      </p:sp>
      <p:pic>
        <p:nvPicPr>
          <p:cNvPr id="20482" name="Picture 2" descr="Ð¦Ð²ÐµÑÐ° Ð² Ð²ÐµÐ± Ð´Ð¸Ð·Ð°Ð¹Ð½Ðµ 2018">
            <a:extLst>
              <a:ext uri="{FF2B5EF4-FFF2-40B4-BE49-F238E27FC236}">
                <a16:creationId xmlns:a16="http://schemas.microsoft.com/office/drawing/2014/main" id="{40EFFE1D-D1ED-40EA-ABFD-D8450B5A6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989" y="1848232"/>
            <a:ext cx="9005003" cy="470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251DED-DB9A-4331-AC71-B80020A4394F}"/>
              </a:ext>
            </a:extLst>
          </p:cNvPr>
          <p:cNvSpPr txBox="1"/>
          <p:nvPr/>
        </p:nvSpPr>
        <p:spPr>
          <a:xfrm>
            <a:off x="72008" y="1848233"/>
            <a:ext cx="2942497" cy="3970318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Для зручності вибору </a:t>
            </a:r>
            <a:r>
              <a:rPr lang="uk-UA" sz="2800" b="1" i="1" kern="0" dirty="0" err="1">
                <a:solidFill>
                  <a:schemeClr val="bg1"/>
                </a:solidFill>
              </a:rPr>
              <a:t>трендових</a:t>
            </a:r>
            <a:r>
              <a:rPr lang="uk-UA" sz="2800" b="1" i="1" kern="0" dirty="0">
                <a:solidFill>
                  <a:schemeClr val="bg1"/>
                </a:solidFill>
              </a:rPr>
              <a:t> кольорів, можна скористатися </a:t>
            </a:r>
            <a:r>
              <a:rPr lang="uk-UA" sz="2800" b="1" i="1" kern="0" dirty="0">
                <a:solidFill>
                  <a:srgbClr val="FFFF00"/>
                </a:solidFill>
              </a:rPr>
              <a:t>палітрою </a:t>
            </a:r>
            <a:r>
              <a:rPr lang="en-US" sz="2800" b="1" i="1" kern="0" dirty="0">
                <a:solidFill>
                  <a:srgbClr val="FFFF00"/>
                </a:solidFill>
              </a:rPr>
              <a:t>Google</a:t>
            </a:r>
            <a:r>
              <a:rPr lang="en-US" sz="2800" b="1" i="1" kern="0" dirty="0">
                <a:solidFill>
                  <a:schemeClr val="bg1"/>
                </a:solidFill>
              </a:rPr>
              <a:t>.</a:t>
            </a:r>
            <a:endParaRPr lang="uk-UA" sz="2800" b="1" i="1" kern="0" dirty="0">
              <a:solidFill>
                <a:schemeClr val="bg1"/>
              </a:solidFill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8C91E4A6-A3E3-FD47-7104-13258E55DAFA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8274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Градієнт</a:t>
            </a:r>
          </a:p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Фон сторінки, виконаний в градієнті, створює враження свіжості і унікальності.</a:t>
            </a:r>
          </a:p>
        </p:txBody>
      </p:sp>
      <p:pic>
        <p:nvPicPr>
          <p:cNvPr id="21508" name="Picture 4" descr="Ð ÐµÐ·ÑÐ»ÑÑÐ°Ñ Ð¿Ð¾ÑÑÐºÑ Ð·Ð¾Ð±ÑÐ°Ð¶ÐµÐ½Ñ Ð·Ð° Ð·Ð°Ð¿Ð¸ÑÐ¾Ð¼ &quot;ÐÑÐ°Ð´ÑÑÐ½Ñ Ð²ÐµÐ± Ð´Ð¸Ð·Ð°Ð¹Ð½&quot;">
            <a:extLst>
              <a:ext uri="{FF2B5EF4-FFF2-40B4-BE49-F238E27FC236}">
                <a16:creationId xmlns:a16="http://schemas.microsoft.com/office/drawing/2014/main" id="{291BEA7B-47D2-48C5-8107-F243A741E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19" y="2727918"/>
            <a:ext cx="4818185" cy="361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Ð ÐµÐ·ÑÐ»ÑÑÐ°Ñ Ð¿Ð¾ÑÑÐºÑ Ð·Ð¾Ð±ÑÐ°Ð¶ÐµÐ½Ñ Ð·Ð° Ð·Ð°Ð¿Ð¸ÑÐ¾Ð¼ &quot;ÐÑÐ°Ð´ÑÑÐ½Ñ Ð²ÐµÐ± Ð´Ð¸Ð·Ð°Ð¹Ð½&quot;">
            <a:extLst>
              <a:ext uri="{FF2B5EF4-FFF2-40B4-BE49-F238E27FC236}">
                <a16:creationId xmlns:a16="http://schemas.microsoft.com/office/drawing/2014/main" id="{AF737A08-0779-47F0-B53C-8701DBB46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928" y="2727918"/>
            <a:ext cx="6360003" cy="361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1B1FAE8A-6F37-0C30-72A9-ABD12D585EE9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2758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Унікальні шрифти</a:t>
            </a:r>
          </a:p>
        </p:txBody>
      </p:sp>
      <p:pic>
        <p:nvPicPr>
          <p:cNvPr id="22530" name="Picture 2" descr="Ð ÐµÐ·ÑÐ»ÑÑÐ°Ñ Ð¿Ð¾ÑÑÐºÑ Ð·Ð¾Ð±ÑÐ°Ð¶ÐµÐ½Ñ Ð·Ð° Ð·Ð°Ð¿Ð¸ÑÐ¾Ð¼ &quot;Ð£Ð½ÑÐºÐ°Ð»ÑÐ½Ñ ÑÑÐ¸ÑÑÐ¸&quot;">
            <a:extLst>
              <a:ext uri="{FF2B5EF4-FFF2-40B4-BE49-F238E27FC236}">
                <a16:creationId xmlns:a16="http://schemas.microsoft.com/office/drawing/2014/main" id="{6EDBD1AD-3FDC-4254-BD00-D9DA33C1B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358" y="1819977"/>
            <a:ext cx="5893829" cy="310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A0A35D-5034-4FAD-81E2-6F4AC9C388D2}"/>
              </a:ext>
            </a:extLst>
          </p:cNvPr>
          <p:cNvSpPr txBox="1"/>
          <p:nvPr/>
        </p:nvSpPr>
        <p:spPr>
          <a:xfrm>
            <a:off x="70930" y="1814903"/>
            <a:ext cx="5314986" cy="3108543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Шрифти дуже впливають на сприйняття інформації, і можуть, як привернути увагу читача до сайту, так і змусити його закрити вкладку.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B6F2F-080A-462F-9B85-65A0208FB1D0}"/>
              </a:ext>
            </a:extLst>
          </p:cNvPr>
          <p:cNvSpPr txBox="1"/>
          <p:nvPr/>
        </p:nvSpPr>
        <p:spPr>
          <a:xfrm>
            <a:off x="70928" y="5100715"/>
            <a:ext cx="12050141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До речі, застосування унікальних шрифтів «витягне» загальний вигляд сторінки, якщо її дизайн буде досить скромним.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ABA9774E-C5D2-5FC9-FD4B-FE2BB2D4324F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1112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Напівпрозорі кнопки</a:t>
            </a:r>
          </a:p>
        </p:txBody>
      </p:sp>
      <p:pic>
        <p:nvPicPr>
          <p:cNvPr id="23554" name="Picture 2" descr="https://impulse-design.com.ua/images/blog/design2018-26-min.jpg">
            <a:extLst>
              <a:ext uri="{FF2B5EF4-FFF2-40B4-BE49-F238E27FC236}">
                <a16:creationId xmlns:a16="http://schemas.microsoft.com/office/drawing/2014/main" id="{D94AF09B-A928-45DD-8306-975DBD3B0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808" y="1865437"/>
            <a:ext cx="7335342" cy="440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BF4F7E-8208-4F99-90A1-E7621E338E2D}"/>
              </a:ext>
            </a:extLst>
          </p:cNvPr>
          <p:cNvSpPr txBox="1"/>
          <p:nvPr/>
        </p:nvSpPr>
        <p:spPr>
          <a:xfrm>
            <a:off x="69851" y="1865438"/>
            <a:ext cx="4543604" cy="440120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Такі кнопки так само, як і непрозорі, відмінно виконують свою функцію </a:t>
            </a:r>
            <a:r>
              <a:rPr lang="uk-UA" sz="2800" b="1" i="1" kern="0" dirty="0" err="1">
                <a:solidFill>
                  <a:schemeClr val="bg1"/>
                </a:solidFill>
              </a:rPr>
              <a:t>лідогенерації</a:t>
            </a:r>
            <a:r>
              <a:rPr lang="uk-UA" sz="2800" b="1" i="1" kern="0" dirty="0">
                <a:solidFill>
                  <a:schemeClr val="bg1"/>
                </a:solidFill>
              </a:rPr>
              <a:t>, але при цьому виглядають дуже оригінально і не перевантажують сайт.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32BD53B0-A912-2450-648D-AA9A75B7404A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0065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Паралакс-ефект</a:t>
            </a:r>
            <a:endParaRPr lang="uk-UA" sz="2800" b="1" i="1" kern="0" dirty="0">
              <a:solidFill>
                <a:schemeClr val="bg1"/>
              </a:solidFill>
            </a:endParaRPr>
          </a:p>
        </p:txBody>
      </p:sp>
      <p:pic>
        <p:nvPicPr>
          <p:cNvPr id="24578" name="Picture 2" descr="https://impulse-design.com.ua/images/blog/design2018-28.gif">
            <a:extLst>
              <a:ext uri="{FF2B5EF4-FFF2-40B4-BE49-F238E27FC236}">
                <a16:creationId xmlns:a16="http://schemas.microsoft.com/office/drawing/2014/main" id="{729E54F6-4F61-49A4-A813-E22B9F9EB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092" y="1801824"/>
            <a:ext cx="64389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1D8E03-F003-48E0-BE7A-509F4D7CF0C9}"/>
              </a:ext>
            </a:extLst>
          </p:cNvPr>
          <p:cNvSpPr txBox="1"/>
          <p:nvPr/>
        </p:nvSpPr>
        <p:spPr>
          <a:xfrm>
            <a:off x="72008" y="1818688"/>
            <a:ext cx="5504827" cy="483209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Ефект паралакса – переміщення заднього фону та основних елементів з різною швидкістю. Будьте впевнені, кожен відвідувач зверне на це увагу і вважатиме цей ефект за дуже крутою іміджевою складовою ресурсу.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856FCA32-79F0-1A78-9A88-13FB35CF0274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80029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338828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700" b="1" i="1" kern="0" dirty="0">
                <a:solidFill>
                  <a:srgbClr val="FFFF00"/>
                </a:solidFill>
              </a:rPr>
              <a:t>Використання штучного інтелекту</a:t>
            </a:r>
            <a:r>
              <a:rPr lang="uk-UA" sz="2700" b="1" i="1" kern="0" dirty="0">
                <a:solidFill>
                  <a:schemeClr val="bg1"/>
                </a:solidFill>
              </a:rPr>
              <a:t>.</a:t>
            </a:r>
            <a:r>
              <a:rPr lang="uk-UA" sz="2700" b="1" i="1" kern="0" dirty="0">
                <a:solidFill>
                  <a:srgbClr val="FFFF00"/>
                </a:solidFill>
              </a:rPr>
              <a:t> </a:t>
            </a:r>
            <a:r>
              <a:rPr lang="uk-UA" sz="2700" b="1" i="1" kern="0" dirty="0">
                <a:solidFill>
                  <a:schemeClr val="bg1"/>
                </a:solidFill>
              </a:rPr>
              <a:t>Комп'ютерний розум проник в роботу корпоративних </a:t>
            </a:r>
            <a:r>
              <a:rPr lang="en-US" sz="2700" b="1" i="1" kern="0" dirty="0">
                <a:solidFill>
                  <a:schemeClr val="bg1"/>
                </a:solidFill>
              </a:rPr>
              <a:t>CRM, </a:t>
            </a:r>
            <a:r>
              <a:rPr lang="uk-UA" sz="2700" b="1" i="1" kern="0" dirty="0">
                <a:solidFill>
                  <a:schemeClr val="bg1"/>
                </a:solidFill>
              </a:rPr>
              <a:t>пошукових систем, електронних перекладачів, онлайн-консультантів тощо.</a:t>
            </a:r>
          </a:p>
        </p:txBody>
      </p:sp>
      <p:pic>
        <p:nvPicPr>
          <p:cNvPr id="26626" name="Picture 2" descr="Ð ÐµÐ·ÑÐ»ÑÑÐ°Ñ Ð¿Ð¾ÑÑÐºÑ Ð·Ð¾Ð±ÑÐ°Ð¶ÐµÐ½Ñ Ð·Ð° Ð·Ð°Ð¿Ð¸ÑÐ¾Ð¼ &quot;artificial intelligence in web design&quot;">
            <a:extLst>
              <a:ext uri="{FF2B5EF4-FFF2-40B4-BE49-F238E27FC236}">
                <a16:creationId xmlns:a16="http://schemas.microsoft.com/office/drawing/2014/main" id="{9D1B6228-1E26-491C-8E14-37DB32414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29" y="2647009"/>
            <a:ext cx="10275542" cy="384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FC98EE17-BEBA-1021-E91F-854DEE183FC1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2828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5400" dirty="0"/>
              <a:t>Дякую за увагу!</a:t>
            </a:r>
          </a:p>
        </p:txBody>
      </p:sp>
      <p:sp>
        <p:nvSpPr>
          <p:cNvPr id="11" name="Підзаголовок 2">
            <a:extLst>
              <a:ext uri="{FF2B5EF4-FFF2-40B4-BE49-F238E27FC236}">
                <a16:creationId xmlns:a16="http://schemas.microsoft.com/office/drawing/2014/main" id="{344007F2-3680-4034-9226-0551AEE1327D}"/>
              </a:ext>
            </a:extLst>
          </p:cNvPr>
          <p:cNvSpPr txBox="1">
            <a:spLocks/>
          </p:cNvSpPr>
          <p:nvPr/>
        </p:nvSpPr>
        <p:spPr>
          <a:xfrm>
            <a:off x="5032382" y="3184362"/>
            <a:ext cx="7138989" cy="403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uk-UA" sz="1600" b="1">
                <a:solidFill>
                  <a:srgbClr val="FFFFFF"/>
                </a:solidFill>
              </a:rPr>
              <a:t>За навчальною програмою 2018 року</a:t>
            </a:r>
            <a:endParaRPr lang="uk-UA" sz="1600" b="1" dirty="0">
              <a:solidFill>
                <a:srgbClr val="FFFFFF"/>
              </a:solidFill>
            </a:endParaRPr>
          </a:p>
        </p:txBody>
      </p:sp>
      <p:pic>
        <p:nvPicPr>
          <p:cNvPr id="13" name="Picture 2" descr="Web Design Icon - free download, PNG and vector">
            <a:extLst>
              <a:ext uri="{FF2B5EF4-FFF2-40B4-BE49-F238E27FC236}">
                <a16:creationId xmlns:a16="http://schemas.microsoft.com/office/drawing/2014/main" id="{5270431F-7EC1-43D4-864A-DC6E71080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428" y="3662321"/>
            <a:ext cx="2333066" cy="233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esign, responsive, web, web design icon">
            <a:extLst>
              <a:ext uri="{FF2B5EF4-FFF2-40B4-BE49-F238E27FC236}">
                <a16:creationId xmlns:a16="http://schemas.microsoft.com/office/drawing/2014/main" id="{5C11723B-20AA-4258-B91A-66CBD073D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707" y="3662322"/>
            <a:ext cx="2333066" cy="233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49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Логічно, що дизайн сайту повинен мати адаптивну версію дизайну.</a:t>
            </a:r>
          </a:p>
        </p:txBody>
      </p:sp>
      <p:pic>
        <p:nvPicPr>
          <p:cNvPr id="2050" name="Picture 2" descr="Ð ÐµÐ·ÑÐ»ÑÑÐ°Ñ Ð¿Ð¾ÑÑÐºÑ Ð·Ð¾Ð±ÑÐ°Ð¶ÐµÐ½Ñ Ð·Ð° Ð·Ð°Ð¿Ð¸ÑÐ¾Ð¼ &quot;Ð°Ð´Ð°Ð¿ÑÐ¸Ð²Ð½Ð¸Ð¹ ÑÐ°Ð¹Ñ&quot;">
            <a:extLst>
              <a:ext uri="{FF2B5EF4-FFF2-40B4-BE49-F238E27FC236}">
                <a16:creationId xmlns:a16="http://schemas.microsoft.com/office/drawing/2014/main" id="{8A3E3A2A-ED7E-45CA-A72E-0B0191DEA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2280509"/>
            <a:ext cx="12050142" cy="41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34B4D770-BFDB-0EF2-3B1E-E32F0BA71EF4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131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 err="1">
                <a:solidFill>
                  <a:srgbClr val="FFFF00"/>
                </a:solidFill>
              </a:rPr>
              <a:t>Сторітеллінг</a:t>
            </a:r>
            <a:r>
              <a:rPr lang="uk-UA" sz="2800" b="1" i="1" kern="0" dirty="0">
                <a:solidFill>
                  <a:schemeClr val="bg1"/>
                </a:solidFill>
              </a:rPr>
              <a:t> — мистецтво складання і розповідання захопливих історій.</a:t>
            </a:r>
          </a:p>
        </p:txBody>
      </p:sp>
      <p:pic>
        <p:nvPicPr>
          <p:cNvPr id="3074" name="Picture 2" descr="Ð ÐµÐ·ÑÐ»ÑÑÐ°Ñ Ð¿Ð¾ÑÑÐºÑ Ð·Ð¾Ð±ÑÐ°Ð¶ÐµÐ½Ñ Ð·Ð° Ð·Ð°Ð¿Ð¸ÑÐ¾Ð¼ &quot;Ð¡ÑÐ¾ÑÑÑÐµÐ»Ð»ÑÐ½Ð³&quot;">
            <a:extLst>
              <a:ext uri="{FF2B5EF4-FFF2-40B4-BE49-F238E27FC236}">
                <a16:creationId xmlns:a16="http://schemas.microsoft.com/office/drawing/2014/main" id="{AD2D7159-2CF2-4C55-821D-35B25A28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706" y="2289399"/>
            <a:ext cx="5713888" cy="4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D99E47-5EAD-4716-BFEA-E32F4E0E499A}"/>
              </a:ext>
            </a:extLst>
          </p:cNvPr>
          <p:cNvSpPr txBox="1"/>
          <p:nvPr/>
        </p:nvSpPr>
        <p:spPr>
          <a:xfrm>
            <a:off x="56453" y="2263929"/>
            <a:ext cx="6233816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 err="1">
                <a:solidFill>
                  <a:schemeClr val="bg1"/>
                </a:solidFill>
              </a:rPr>
              <a:t>Сторітеллінг</a:t>
            </a:r>
            <a:r>
              <a:rPr lang="uk-UA" sz="2800" b="1" i="1" kern="0" dirty="0">
                <a:solidFill>
                  <a:schemeClr val="bg1"/>
                </a:solidFill>
              </a:rPr>
              <a:t> може виступати у вигляді: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D0824960-AE56-400B-B9F6-4EC89B006845}"/>
              </a:ext>
            </a:extLst>
          </p:cNvPr>
          <p:cNvSpPr/>
          <p:nvPr/>
        </p:nvSpPr>
        <p:spPr>
          <a:xfrm>
            <a:off x="72008" y="3331095"/>
            <a:ext cx="3054598" cy="121076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kern="0" dirty="0">
                <a:solidFill>
                  <a:schemeClr val="bg1"/>
                </a:solidFill>
              </a:rPr>
              <a:t>відео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AB388183-91BB-4115-9E84-4413C81A1C5F}"/>
              </a:ext>
            </a:extLst>
          </p:cNvPr>
          <p:cNvSpPr/>
          <p:nvPr/>
        </p:nvSpPr>
        <p:spPr>
          <a:xfrm>
            <a:off x="3229043" y="3331095"/>
            <a:ext cx="3054598" cy="121076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гіф-анімації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C0E1DD-C955-4D6F-8C7D-88A3ECF07168}"/>
              </a:ext>
            </a:extLst>
          </p:cNvPr>
          <p:cNvSpPr txBox="1"/>
          <p:nvPr/>
        </p:nvSpPr>
        <p:spPr>
          <a:xfrm>
            <a:off x="56453" y="4656890"/>
            <a:ext cx="6233816" cy="181588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Або розділений за блоками і  може бути розміщений по всій довжині сторінки.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5EAEA07A-CC5E-0B33-1F9E-3254D39BFACA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6824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Більше простору.</a:t>
            </a:r>
          </a:p>
        </p:txBody>
      </p:sp>
      <p:pic>
        <p:nvPicPr>
          <p:cNvPr id="4098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ABE43607-C965-4337-A5A6-5656FD200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441" y="1801824"/>
            <a:ext cx="5959630" cy="425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F4F3B0-6A29-4B30-92A1-BE628692FD67}"/>
              </a:ext>
            </a:extLst>
          </p:cNvPr>
          <p:cNvSpPr txBox="1"/>
          <p:nvPr/>
        </p:nvSpPr>
        <p:spPr>
          <a:xfrm>
            <a:off x="70929" y="1806681"/>
            <a:ext cx="6025071" cy="424731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700" b="1" i="1" kern="0" dirty="0">
                <a:solidFill>
                  <a:schemeClr val="bg1"/>
                </a:solidFill>
              </a:rPr>
              <a:t>Великий білий простір візуально збільшує екран, що не дозволяє користувачеві втратити концентрацію. До того ж, цей колір поєднується з усіма іншими, тому в якості акцентів або дизайнерських ідей можна вибирати абсолютно будь-які відтінки.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837A0D-14EE-425B-BA68-33C225FC6862}"/>
              </a:ext>
            </a:extLst>
          </p:cNvPr>
          <p:cNvSpPr txBox="1"/>
          <p:nvPr/>
        </p:nvSpPr>
        <p:spPr>
          <a:xfrm>
            <a:off x="70928" y="6128120"/>
            <a:ext cx="12050141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І вони будуть виглядати просто чудово.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8DD4FF2-54AE-E201-41CC-0AE9924E97A0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8247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Адаптивні логотипи.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FE22E0-4437-4516-B456-A1D143215163}"/>
              </a:ext>
            </a:extLst>
          </p:cNvPr>
          <p:cNvSpPr txBox="1"/>
          <p:nvPr/>
        </p:nvSpPr>
        <p:spPr>
          <a:xfrm>
            <a:off x="69850" y="1806681"/>
            <a:ext cx="4200699" cy="3970318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Адаптивні логотипи </a:t>
            </a:r>
            <a:r>
              <a:rPr lang="uk-UA" sz="2800" b="1" i="1" kern="0" dirty="0">
                <a:solidFill>
                  <a:schemeClr val="bg1"/>
                </a:solidFill>
              </a:rPr>
              <a:t>в залежності від розміру екрану мобільного девайсу можуть автоматично підлаштовуватися під нього.</a:t>
            </a:r>
          </a:p>
        </p:txBody>
      </p:sp>
      <p:pic>
        <p:nvPicPr>
          <p:cNvPr id="5124" name="Picture 4" descr="Ð ÐµÐ·ÑÐ»ÑÑÐ°Ñ Ð¿Ð¾ÑÑÐºÑ Ð·Ð¾Ð±ÑÐ°Ð¶ÐµÐ½Ñ Ð·Ð° Ð·Ð°Ð¿Ð¸ÑÐ¾Ð¼ &quot;ÐÐ´Ð°Ð¿ÑÐ¸Ð²Ð½Ñ Ð»Ð¾Ð³Ð¾ÑÐ¸Ð¿Ð¸&quot;">
            <a:extLst>
              <a:ext uri="{FF2B5EF4-FFF2-40B4-BE49-F238E27FC236}">
                <a16:creationId xmlns:a16="http://schemas.microsoft.com/office/drawing/2014/main" id="{53052076-4906-4BD3-83BD-71469B369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082" y="1801823"/>
            <a:ext cx="7722912" cy="471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E7DCC6E9-A87B-49DC-631D-DD069423E413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3085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Студійні мінімалістичні фото </a:t>
            </a:r>
            <a:r>
              <a:rPr lang="uk-UA" sz="2800" b="1" i="1" kern="0" dirty="0">
                <a:solidFill>
                  <a:schemeClr val="bg1"/>
                </a:solidFill>
              </a:rPr>
              <a:t>сфокусує увагу відвідувача і не дозволить йому відволіктися.</a:t>
            </a:r>
          </a:p>
        </p:txBody>
      </p:sp>
      <p:pic>
        <p:nvPicPr>
          <p:cNvPr id="6148" name="Picture 4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1641BB16-3374-4953-A75F-3716ABFE8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3"/>
          <a:stretch/>
        </p:blipFill>
        <p:spPr bwMode="auto">
          <a:xfrm>
            <a:off x="6310365" y="2278064"/>
            <a:ext cx="5809627" cy="410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Ð ÐµÐ·ÑÐ»ÑÑÐ°Ñ Ð¿Ð¾ÑÑÐºÑ Ð·Ð¾Ð±ÑÐ°Ð¶ÐµÐ½Ñ Ð·Ð° Ð·Ð°Ð¿Ð¸ÑÐ¾Ð¼ &quot;Ð¡ÑÑÐ´ÑÐ¹Ð½Ñ Ð¼ÑÐ½ÑÐ¼Ð°Ð»ÑÑÑÐ¸ÑÐ½Ñ ÑÐ¾ÑÐ¾&quot;">
            <a:extLst>
              <a:ext uri="{FF2B5EF4-FFF2-40B4-BE49-F238E27FC236}">
                <a16:creationId xmlns:a16="http://schemas.microsoft.com/office/drawing/2014/main" id="{A698E404-9F11-4077-AE45-C492D838A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2303255"/>
            <a:ext cx="6096000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BC687FC5-4B2B-DFA3-01F8-FA1E1EC6AD4B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4444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Яскраві кольори </a:t>
            </a:r>
            <a:r>
              <a:rPr lang="uk-UA" sz="2800" b="1" i="1" kern="0" dirty="0">
                <a:solidFill>
                  <a:schemeClr val="bg1"/>
                </a:solidFill>
              </a:rPr>
              <a:t>підкреслюють загальну ідею. Кольори передають емоції, а емоції - найголовніше для користувача.</a:t>
            </a:r>
          </a:p>
        </p:txBody>
      </p:sp>
      <p:pic>
        <p:nvPicPr>
          <p:cNvPr id="7170" name="Picture 2" descr="Ð ÐµÐ·ÑÐ»ÑÑÐ°Ñ Ð¿Ð¾ÑÑÐºÑ Ð·Ð¾Ð±ÑÐ°Ð¶ÐµÐ½Ñ Ð·Ð° Ð·Ð°Ð¿Ð¸ÑÐ¾Ð¼ &quot;Ð¯ÑÐºÑÐ°Ð²Ñ ÐºÐ¾Ð»ÑÐ¾ÑÐ¸ Ð² Ð²ÐµÐ±-Ð´Ð¸Ð·Ð°Ð¹Ð½Ñ&quot;">
            <a:extLst>
              <a:ext uri="{FF2B5EF4-FFF2-40B4-BE49-F238E27FC236}">
                <a16:creationId xmlns:a16="http://schemas.microsoft.com/office/drawing/2014/main" id="{500B2A88-7C7A-4E58-87C8-1FD812385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2679689"/>
            <a:ext cx="5735939" cy="381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7952BD2A-39AE-4B55-9B9C-920CE2AFCE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3" b="-1"/>
          <a:stretch/>
        </p:blipFill>
        <p:spPr bwMode="auto">
          <a:xfrm>
            <a:off x="5946738" y="2679688"/>
            <a:ext cx="6173253" cy="381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FA7C6045-1528-EBD0-DD80-0615199D5366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7417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Основні тренди у веб-дизайні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1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Тренди в веб-дизайні – </a:t>
            </a:r>
            <a:r>
              <a:rPr lang="uk-UA" sz="2800" b="1" i="1" kern="0" dirty="0">
                <a:solidFill>
                  <a:srgbClr val="FFFF00"/>
                </a:solidFill>
              </a:rPr>
              <a:t>динамічна структура</a:t>
            </a:r>
            <a:r>
              <a:rPr lang="uk-UA" sz="2800" b="1" i="1" kern="0" dirty="0">
                <a:solidFill>
                  <a:schemeClr val="bg1"/>
                </a:solidFill>
              </a:rPr>
              <a:t>. Те, що ще вчора було </a:t>
            </a:r>
            <a:r>
              <a:rPr lang="uk-UA" sz="2800" b="1" i="1" kern="0" dirty="0" err="1">
                <a:solidFill>
                  <a:schemeClr val="bg1"/>
                </a:solidFill>
              </a:rPr>
              <a:t>модно</a:t>
            </a:r>
            <a:r>
              <a:rPr lang="uk-UA" sz="2800" b="1" i="1" kern="0" dirty="0">
                <a:solidFill>
                  <a:schemeClr val="bg1"/>
                </a:solidFill>
              </a:rPr>
              <a:t> і актуально, вже завтра може стати пройденим етапом, "минулим століттям".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A36DC9-B3DD-4434-B6BC-0FFB1D00E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709024"/>
            <a:ext cx="6019800" cy="38195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B1278B-E150-4D7D-B3C0-E2B49FE31B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0"/>
          <a:stretch/>
        </p:blipFill>
        <p:spPr>
          <a:xfrm>
            <a:off x="6240026" y="2709023"/>
            <a:ext cx="5882124" cy="3819525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0A60C397-7A19-DD2F-252A-CE0CBDD692F4}"/>
              </a:ext>
            </a:extLst>
          </p:cNvPr>
          <p:cNvSpPr/>
          <p:nvPr/>
        </p:nvSpPr>
        <p:spPr>
          <a:xfrm>
            <a:off x="10778836" y="702697"/>
            <a:ext cx="480291" cy="494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0067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Настроювані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197506</TotalTime>
  <Words>732</Words>
  <Application>Microsoft Office PowerPoint</Application>
  <PresentationFormat>Широкий екран</PresentationFormat>
  <Paragraphs>125</Paragraphs>
  <Slides>27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33" baseType="lpstr">
      <vt:lpstr>Arial</vt:lpstr>
      <vt:lpstr>Comic Sans MS</vt:lpstr>
      <vt:lpstr>Times New Roman</vt:lpstr>
      <vt:lpstr>Verdana</vt:lpstr>
      <vt:lpstr>Wingdings</vt:lpstr>
      <vt:lpstr>Тема Office</vt:lpstr>
      <vt:lpstr>Основні тренди у веб-дизайні</vt:lpstr>
      <vt:lpstr>Основні тренди у веб-дизайні</vt:lpstr>
      <vt:lpstr>Основні тренди у веб-дизайні</vt:lpstr>
      <vt:lpstr>Основні тренди у веб-дизайні</vt:lpstr>
      <vt:lpstr>Основні тренди у веб-дизайні</vt:lpstr>
      <vt:lpstr>Основні тренди у веб-дизайні</vt:lpstr>
      <vt:lpstr>Основні тренди у веб-дизайні</vt:lpstr>
      <vt:lpstr>Основні тренди у веб-дизайні</vt:lpstr>
      <vt:lpstr>Основні тренди у веб-дизайні</vt:lpstr>
      <vt:lpstr>Основні тренди у веб-дизайні</vt:lpstr>
      <vt:lpstr>Основні тренди у веб-дизайні</vt:lpstr>
      <vt:lpstr>Основні тренди у веб-дизайні</vt:lpstr>
      <vt:lpstr>Основні тренди у веб-дизайні</vt:lpstr>
      <vt:lpstr>Основні тренди у веб-дизайні</vt:lpstr>
      <vt:lpstr>Основні тренди у веб-дизайні</vt:lpstr>
      <vt:lpstr>Основні тренди у веб-дизайні</vt:lpstr>
      <vt:lpstr>Основні тренди у веб-дизайні</vt:lpstr>
      <vt:lpstr>Основні тренди у веб-дизайні</vt:lpstr>
      <vt:lpstr>Основні тренди у веб-дизайні</vt:lpstr>
      <vt:lpstr>Основні тренди у веб-дизайні</vt:lpstr>
      <vt:lpstr>Основні тренди у веб-дизайні</vt:lpstr>
      <vt:lpstr>Основні тренди у веб-дизайні</vt:lpstr>
      <vt:lpstr>Основні тренди у веб-дизайні</vt:lpstr>
      <vt:lpstr>Основні тренди у веб-дизайні</vt:lpstr>
      <vt:lpstr>Основні тренди у веб-дизайні</vt:lpstr>
      <vt:lpstr>Основні тренди у веб-дизайні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Мацаєнко Сергій</dc:creator>
  <cp:lastModifiedBy>Феликс Костукевич</cp:lastModifiedBy>
  <cp:revision>400</cp:revision>
  <dcterms:created xsi:type="dcterms:W3CDTF">2016-06-06T19:48:43Z</dcterms:created>
  <dcterms:modified xsi:type="dcterms:W3CDTF">2025-04-30T04:05:32Z</dcterms:modified>
</cp:coreProperties>
</file>