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Comic Sans Bold" charset="1" panose="03000902030302020204"/>
      <p:regular r:id="rId23"/>
    </p:embeddedFont>
    <p:embeddedFont>
      <p:font typeface="Comic Sans" charset="1" panose="03000702030302020204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pn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36.png" Type="http://schemas.openxmlformats.org/officeDocument/2006/relationships/image"/><Relationship Id="rId7" Target="../media/image37.svg" Type="http://schemas.openxmlformats.org/officeDocument/2006/relationships/image"/><Relationship Id="rId8" Target="../media/image38.png" Type="http://schemas.openxmlformats.org/officeDocument/2006/relationships/image"/><Relationship Id="rId9" Target="../media/image39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4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41.png" Type="http://schemas.openxmlformats.org/officeDocument/2006/relationships/image"/><Relationship Id="rId7" Target="../media/image42.png" Type="http://schemas.openxmlformats.org/officeDocument/2006/relationships/image"/><Relationship Id="rId8" Target="../media/image43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4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44.png" Type="http://schemas.openxmlformats.org/officeDocument/2006/relationships/image"/><Relationship Id="rId7" Target="../media/image42.png" Type="http://schemas.openxmlformats.org/officeDocument/2006/relationships/image"/><Relationship Id="rId8" Target="../media/image43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Relationship Id="rId8" Target="../media/image4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Relationship Id="rId8" Target="../media/image4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png" Type="http://schemas.openxmlformats.org/officeDocument/2006/relationships/image"/><Relationship Id="rId11" Target="../media/image49.svg" Type="http://schemas.openxmlformats.org/officeDocument/2006/relationships/image"/><Relationship Id="rId12" Target="../media/image50.png" Type="http://schemas.openxmlformats.org/officeDocument/2006/relationships/image"/><Relationship Id="rId13" Target="../media/image51.svg" Type="http://schemas.openxmlformats.org/officeDocument/2006/relationships/image"/><Relationship Id="rId14" Target="../media/image5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46.png" Type="http://schemas.openxmlformats.org/officeDocument/2006/relationships/image"/><Relationship Id="rId9" Target="../media/image47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Relationship Id="rId8" Target="../media/image1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svg" Type="http://schemas.openxmlformats.org/officeDocument/2006/relationships/image"/><Relationship Id="rId11" Target="../media/image24.png" Type="http://schemas.openxmlformats.org/officeDocument/2006/relationships/image"/><Relationship Id="rId12" Target="../media/image25.png" Type="http://schemas.openxmlformats.org/officeDocument/2006/relationships/image"/><Relationship Id="rId13" Target="../media/image26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9.pn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Relationship Id="rId9" Target="../media/image2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27.pn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Relationship Id="rId8" Target="../media/image30.png" Type="http://schemas.openxmlformats.org/officeDocument/2006/relationships/image"/><Relationship Id="rId9" Target="../media/image3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14" Target="../media/image33.pn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9.pn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3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3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641107" y="6836973"/>
            <a:ext cx="12485204" cy="3768262"/>
          </a:xfrm>
          <a:custGeom>
            <a:avLst/>
            <a:gdLst/>
            <a:ahLst/>
            <a:cxnLst/>
            <a:rect r="r" b="b" t="t" l="l"/>
            <a:pathLst>
              <a:path h="3768262" w="12485204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443903" y="6836973"/>
            <a:ext cx="12485204" cy="3768262"/>
          </a:xfrm>
          <a:custGeom>
            <a:avLst/>
            <a:gdLst/>
            <a:ahLst/>
            <a:cxnLst/>
            <a:rect r="r" b="b" t="t" l="l"/>
            <a:pathLst>
              <a:path h="3768262" w="12485204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956312" y="4779573"/>
            <a:ext cx="4517246" cy="4114800"/>
          </a:xfrm>
          <a:custGeom>
            <a:avLst/>
            <a:gdLst/>
            <a:ahLst/>
            <a:cxnLst/>
            <a:rect r="r" b="b" t="t" l="l"/>
            <a:pathLst>
              <a:path h="4114800" w="4517246">
                <a:moveTo>
                  <a:pt x="0" y="0"/>
                </a:moveTo>
                <a:lnTo>
                  <a:pt x="4517246" y="0"/>
                </a:lnTo>
                <a:lnTo>
                  <a:pt x="4517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474886" y="4606304"/>
            <a:ext cx="4517246" cy="4114800"/>
          </a:xfrm>
          <a:custGeom>
            <a:avLst/>
            <a:gdLst/>
            <a:ahLst/>
            <a:cxnLst/>
            <a:rect r="r" b="b" t="t" l="l"/>
            <a:pathLst>
              <a:path h="4114800" w="4517246">
                <a:moveTo>
                  <a:pt x="0" y="0"/>
                </a:moveTo>
                <a:lnTo>
                  <a:pt x="4517245" y="0"/>
                </a:lnTo>
                <a:lnTo>
                  <a:pt x="45172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7219798" y="8918206"/>
            <a:ext cx="3065263" cy="644647"/>
            <a:chOff x="0" y="0"/>
            <a:chExt cx="807312" cy="16978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07312" cy="169783"/>
            </a:xfrm>
            <a:custGeom>
              <a:avLst/>
              <a:gdLst/>
              <a:ahLst/>
              <a:cxnLst/>
              <a:rect r="r" b="b" t="t" l="l"/>
              <a:pathLst>
                <a:path h="169783" w="807312">
                  <a:moveTo>
                    <a:pt x="84892" y="0"/>
                  </a:moveTo>
                  <a:lnTo>
                    <a:pt x="722420" y="0"/>
                  </a:lnTo>
                  <a:cubicBezTo>
                    <a:pt x="744935" y="0"/>
                    <a:pt x="766528" y="8944"/>
                    <a:pt x="782448" y="24864"/>
                  </a:cubicBezTo>
                  <a:cubicBezTo>
                    <a:pt x="798368" y="40785"/>
                    <a:pt x="807312" y="62377"/>
                    <a:pt x="807312" y="84892"/>
                  </a:cubicBezTo>
                  <a:lnTo>
                    <a:pt x="807312" y="84892"/>
                  </a:lnTo>
                  <a:cubicBezTo>
                    <a:pt x="807312" y="131776"/>
                    <a:pt x="769305" y="169783"/>
                    <a:pt x="722420" y="169783"/>
                  </a:cubicBezTo>
                  <a:lnTo>
                    <a:pt x="84892" y="169783"/>
                  </a:lnTo>
                  <a:cubicBezTo>
                    <a:pt x="62377" y="169783"/>
                    <a:pt x="40785" y="160840"/>
                    <a:pt x="24864" y="144919"/>
                  </a:cubicBezTo>
                  <a:cubicBezTo>
                    <a:pt x="8944" y="128999"/>
                    <a:pt x="0" y="107406"/>
                    <a:pt x="0" y="84892"/>
                  </a:cubicBezTo>
                  <a:lnTo>
                    <a:pt x="0" y="84892"/>
                  </a:lnTo>
                  <a:cubicBezTo>
                    <a:pt x="0" y="62377"/>
                    <a:pt x="8944" y="40785"/>
                    <a:pt x="24864" y="24864"/>
                  </a:cubicBezTo>
                  <a:cubicBezTo>
                    <a:pt x="40785" y="8944"/>
                    <a:pt x="62377" y="0"/>
                    <a:pt x="84892" y="0"/>
                  </a:cubicBezTo>
                  <a:close/>
                </a:path>
              </a:pathLst>
            </a:custGeom>
            <a:solidFill>
              <a:srgbClr val="BDC43B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07312" cy="2078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7895371" y="8968443"/>
            <a:ext cx="2948726" cy="4889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026"/>
              </a:lnSpc>
              <a:spcBef>
                <a:spcPct val="0"/>
              </a:spcBef>
            </a:pPr>
            <a:r>
              <a:rPr lang="en-US" b="true" sz="2876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-647231" y="8365557"/>
            <a:ext cx="3409012" cy="1921443"/>
          </a:xfrm>
          <a:custGeom>
            <a:avLst/>
            <a:gdLst/>
            <a:ahLst/>
            <a:cxnLst/>
            <a:rect r="r" b="b" t="t" l="l"/>
            <a:pathLst>
              <a:path h="1921443" w="3409012">
                <a:moveTo>
                  <a:pt x="0" y="0"/>
                </a:moveTo>
                <a:lnTo>
                  <a:pt x="3409012" y="0"/>
                </a:lnTo>
                <a:lnTo>
                  <a:pt x="3409012" y="1921443"/>
                </a:lnTo>
                <a:lnTo>
                  <a:pt x="0" y="19214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15554794" y="8365557"/>
            <a:ext cx="3409012" cy="1921443"/>
          </a:xfrm>
          <a:custGeom>
            <a:avLst/>
            <a:gdLst/>
            <a:ahLst/>
            <a:cxnLst/>
            <a:rect r="r" b="b" t="t" l="l"/>
            <a:pathLst>
              <a:path h="1921443" w="3409012">
                <a:moveTo>
                  <a:pt x="3409012" y="0"/>
                </a:moveTo>
                <a:lnTo>
                  <a:pt x="0" y="0"/>
                </a:lnTo>
                <a:lnTo>
                  <a:pt x="0" y="1921443"/>
                </a:lnTo>
                <a:lnTo>
                  <a:pt x="3409012" y="1921443"/>
                </a:lnTo>
                <a:lnTo>
                  <a:pt x="340901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10127">
            <a:off x="7568905" y="8767205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381366" y="2550538"/>
            <a:ext cx="2776884" cy="4111532"/>
          </a:xfrm>
          <a:custGeom>
            <a:avLst/>
            <a:gdLst/>
            <a:ahLst/>
            <a:cxnLst/>
            <a:rect r="r" b="b" t="t" l="l"/>
            <a:pathLst>
              <a:path h="4111532" w="2776884">
                <a:moveTo>
                  <a:pt x="0" y="0"/>
                </a:moveTo>
                <a:lnTo>
                  <a:pt x="2776884" y="0"/>
                </a:lnTo>
                <a:lnTo>
                  <a:pt x="2776884" y="4111532"/>
                </a:lnTo>
                <a:lnTo>
                  <a:pt x="0" y="411153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6576691" y="659483"/>
            <a:ext cx="5134618" cy="662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14"/>
              </a:lnSpc>
              <a:spcBef>
                <a:spcPct val="0"/>
              </a:spcBef>
            </a:pPr>
            <a:r>
              <a:rPr lang="en-US" b="true" sz="3938">
                <a:solidFill>
                  <a:srgbClr val="10100F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7 КЛАС НУШ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3930444"/>
            <a:ext cx="15443154" cy="3109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13"/>
              </a:lnSpc>
              <a:spcBef>
                <a:spcPct val="0"/>
              </a:spcBef>
            </a:pPr>
            <a:r>
              <a:rPr lang="en-US" sz="8938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Різноманітність грибів : дріжджі та цвілеві гриби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907577" y="7144596"/>
            <a:ext cx="5134618" cy="662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14"/>
              </a:lnSpc>
              <a:spcBef>
                <a:spcPct val="0"/>
              </a:spcBef>
            </a:pPr>
            <a:r>
              <a:rPr lang="en-US" b="true" sz="3938">
                <a:solidFill>
                  <a:srgbClr val="10100F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С. 271 - 274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6602" y="6281709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72550" y="1518730"/>
            <a:ext cx="7903995" cy="8186812"/>
          </a:xfrm>
          <a:custGeom>
            <a:avLst/>
            <a:gdLst/>
            <a:ahLst/>
            <a:cxnLst/>
            <a:rect r="r" b="b" t="t" l="l"/>
            <a:pathLst>
              <a:path h="8186812" w="7903995">
                <a:moveTo>
                  <a:pt x="0" y="0"/>
                </a:moveTo>
                <a:lnTo>
                  <a:pt x="7903995" y="0"/>
                </a:lnTo>
                <a:lnTo>
                  <a:pt x="7903995" y="8186812"/>
                </a:lnTo>
                <a:lnTo>
                  <a:pt x="0" y="81868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1745273" y="1199791"/>
            <a:ext cx="7052222" cy="6398289"/>
          </a:xfrm>
          <a:custGeom>
            <a:avLst/>
            <a:gdLst/>
            <a:ahLst/>
            <a:cxnLst/>
            <a:rect r="r" b="b" t="t" l="l"/>
            <a:pathLst>
              <a:path h="6398289" w="7052222">
                <a:moveTo>
                  <a:pt x="0" y="0"/>
                </a:moveTo>
                <a:lnTo>
                  <a:pt x="7052222" y="0"/>
                </a:lnTo>
                <a:lnTo>
                  <a:pt x="7052222" y="6398288"/>
                </a:lnTo>
                <a:lnTo>
                  <a:pt x="0" y="63982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775693" y="4934782"/>
            <a:ext cx="5546825" cy="5948338"/>
          </a:xfrm>
          <a:custGeom>
            <a:avLst/>
            <a:gdLst/>
            <a:ahLst/>
            <a:cxnLst/>
            <a:rect r="r" b="b" t="t" l="l"/>
            <a:pathLst>
              <a:path h="5948338" w="5546825">
                <a:moveTo>
                  <a:pt x="0" y="0"/>
                </a:moveTo>
                <a:lnTo>
                  <a:pt x="5546825" y="0"/>
                </a:lnTo>
                <a:lnTo>
                  <a:pt x="5546825" y="5948338"/>
                </a:lnTo>
                <a:lnTo>
                  <a:pt x="0" y="59483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144000" y="2003033"/>
            <a:ext cx="7471790" cy="7161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0"/>
              </a:lnSpc>
            </a:pPr>
          </a:p>
          <a:p>
            <a:pPr algn="ctr">
              <a:lnSpc>
                <a:spcPts val="4050"/>
              </a:lnSpc>
            </a:pPr>
            <a:r>
              <a:rPr lang="en-US" sz="2892" b="true">
                <a:solidFill>
                  <a:srgbClr val="540C2C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Із цвілевих грибів людина отримує лікарські препарати. Наприклад, з пеніцилу було отримано перший антибіотик — пеніцилін. </a:t>
            </a:r>
          </a:p>
          <a:p>
            <a:pPr algn="ctr">
              <a:lnSpc>
                <a:spcPts val="4050"/>
              </a:lnSpc>
            </a:pPr>
            <a:r>
              <a:rPr lang="en-US" sz="2892" b="true">
                <a:solidFill>
                  <a:srgbClr val="540C2C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Деякі види цвілевих грибів людина використовує для отримання особливих сортів сиру (як-от камамбер або рокфор). Оселяючись на продуктах харчування, цвілеві гриби псують їх  здатні призводити до отруєнь людини.</a:t>
            </a:r>
          </a:p>
          <a:p>
            <a:pPr algn="ctr">
              <a:lnSpc>
                <a:spcPts val="4050"/>
              </a:lnSpc>
            </a:pPr>
            <a:r>
              <a:rPr lang="en-US" sz="2892" b="true">
                <a:solidFill>
                  <a:srgbClr val="540C2C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Пекарські дріжджі людина використовує для випічки</a:t>
            </a:r>
          </a:p>
          <a:p>
            <a:pPr algn="ctr">
              <a:lnSpc>
                <a:spcPts val="4050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3487727" y="-304386"/>
            <a:ext cx="12630459" cy="2570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46"/>
              </a:lnSpc>
            </a:pPr>
          </a:p>
          <a:p>
            <a:pPr algn="ctr">
              <a:lnSpc>
                <a:spcPts val="6846"/>
              </a:lnSpc>
            </a:pPr>
            <a:r>
              <a:rPr lang="en-US" sz="4890" b="true">
                <a:solidFill>
                  <a:srgbClr val="540C2C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РОЛЬ ЦВІЛЕВИХ ГРИБІВ  </a:t>
            </a:r>
          </a:p>
          <a:p>
            <a:pPr algn="ctr">
              <a:lnSpc>
                <a:spcPts val="6846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6602" y="6281709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9243" y="2647753"/>
            <a:ext cx="17806614" cy="5494289"/>
          </a:xfrm>
          <a:custGeom>
            <a:avLst/>
            <a:gdLst/>
            <a:ahLst/>
            <a:cxnLst/>
            <a:rect r="r" b="b" t="t" l="l"/>
            <a:pathLst>
              <a:path h="5494289" w="17806614">
                <a:moveTo>
                  <a:pt x="0" y="0"/>
                </a:moveTo>
                <a:lnTo>
                  <a:pt x="17806614" y="0"/>
                </a:lnTo>
                <a:lnTo>
                  <a:pt x="17806614" y="5494288"/>
                </a:lnTo>
                <a:lnTo>
                  <a:pt x="0" y="54942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0740" t="-80917" r="-30202" b="-148784"/>
            </a:stretch>
          </a:blipFill>
        </p:spPr>
      </p:sp>
      <p:sp>
        <p:nvSpPr>
          <p:cNvPr name="TextBox 8" id="8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6602" y="6281709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9243" y="2647753"/>
            <a:ext cx="17806614" cy="5494289"/>
          </a:xfrm>
          <a:custGeom>
            <a:avLst/>
            <a:gdLst/>
            <a:ahLst/>
            <a:cxnLst/>
            <a:rect r="r" b="b" t="t" l="l"/>
            <a:pathLst>
              <a:path h="5494289" w="17806614">
                <a:moveTo>
                  <a:pt x="0" y="0"/>
                </a:moveTo>
                <a:lnTo>
                  <a:pt x="17806614" y="0"/>
                </a:lnTo>
                <a:lnTo>
                  <a:pt x="17806614" y="5494288"/>
                </a:lnTo>
                <a:lnTo>
                  <a:pt x="0" y="54942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0740" t="-80917" r="-30202" b="-148784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21361" y="3510016"/>
            <a:ext cx="1373477" cy="1373477"/>
          </a:xfrm>
          <a:custGeom>
            <a:avLst/>
            <a:gdLst/>
            <a:ahLst/>
            <a:cxnLst/>
            <a:rect r="r" b="b" t="t" l="l"/>
            <a:pathLst>
              <a:path h="1373477" w="1373477">
                <a:moveTo>
                  <a:pt x="0" y="0"/>
                </a:moveTo>
                <a:lnTo>
                  <a:pt x="1373476" y="0"/>
                </a:lnTo>
                <a:lnTo>
                  <a:pt x="1373476" y="1373477"/>
                </a:lnTo>
                <a:lnTo>
                  <a:pt x="0" y="13734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5143500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9149" y="3156452"/>
            <a:ext cx="18240006" cy="5451562"/>
          </a:xfrm>
          <a:custGeom>
            <a:avLst/>
            <a:gdLst/>
            <a:ahLst/>
            <a:cxnLst/>
            <a:rect r="r" b="b" t="t" l="l"/>
            <a:pathLst>
              <a:path h="5451562" w="18240006">
                <a:moveTo>
                  <a:pt x="0" y="0"/>
                </a:moveTo>
                <a:lnTo>
                  <a:pt x="18240006" y="0"/>
                </a:lnTo>
                <a:lnTo>
                  <a:pt x="18240006" y="5451562"/>
                </a:lnTo>
                <a:lnTo>
                  <a:pt x="0" y="54515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1152" t="-99156" r="-31259" b="-143980"/>
            </a:stretch>
          </a:blipFill>
        </p:spPr>
      </p:sp>
      <p:sp>
        <p:nvSpPr>
          <p:cNvPr name="TextBox 8" id="8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5143500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9149" y="3156452"/>
            <a:ext cx="18240006" cy="5451562"/>
          </a:xfrm>
          <a:custGeom>
            <a:avLst/>
            <a:gdLst/>
            <a:ahLst/>
            <a:cxnLst/>
            <a:rect r="r" b="b" t="t" l="l"/>
            <a:pathLst>
              <a:path h="5451562" w="18240006">
                <a:moveTo>
                  <a:pt x="0" y="0"/>
                </a:moveTo>
                <a:lnTo>
                  <a:pt x="18240006" y="0"/>
                </a:lnTo>
                <a:lnTo>
                  <a:pt x="18240006" y="5451562"/>
                </a:lnTo>
                <a:lnTo>
                  <a:pt x="0" y="54515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1152" t="-99156" r="-31259" b="-14398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794478" y="4400240"/>
            <a:ext cx="969349" cy="969349"/>
          </a:xfrm>
          <a:custGeom>
            <a:avLst/>
            <a:gdLst/>
            <a:ahLst/>
            <a:cxnLst/>
            <a:rect r="r" b="b" t="t" l="l"/>
            <a:pathLst>
              <a:path h="969349" w="969349">
                <a:moveTo>
                  <a:pt x="0" y="0"/>
                </a:moveTo>
                <a:lnTo>
                  <a:pt x="969349" y="0"/>
                </a:lnTo>
                <a:lnTo>
                  <a:pt x="969349" y="969349"/>
                </a:lnTo>
                <a:lnTo>
                  <a:pt x="0" y="9693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5143500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94478" y="4400240"/>
            <a:ext cx="969349" cy="969349"/>
          </a:xfrm>
          <a:custGeom>
            <a:avLst/>
            <a:gdLst/>
            <a:ahLst/>
            <a:cxnLst/>
            <a:rect r="r" b="b" t="t" l="l"/>
            <a:pathLst>
              <a:path h="969349" w="969349">
                <a:moveTo>
                  <a:pt x="0" y="0"/>
                </a:moveTo>
                <a:lnTo>
                  <a:pt x="969349" y="0"/>
                </a:lnTo>
                <a:lnTo>
                  <a:pt x="969349" y="969349"/>
                </a:lnTo>
                <a:lnTo>
                  <a:pt x="0" y="9693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24944" y="3390030"/>
            <a:ext cx="17259300" cy="4596474"/>
          </a:xfrm>
          <a:custGeom>
            <a:avLst/>
            <a:gdLst/>
            <a:ahLst/>
            <a:cxnLst/>
            <a:rect r="r" b="b" t="t" l="l"/>
            <a:pathLst>
              <a:path h="4596474" w="17259300">
                <a:moveTo>
                  <a:pt x="0" y="0"/>
                </a:moveTo>
                <a:lnTo>
                  <a:pt x="17259300" y="0"/>
                </a:lnTo>
                <a:lnTo>
                  <a:pt x="17259300" y="4596474"/>
                </a:lnTo>
                <a:lnTo>
                  <a:pt x="0" y="45964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0031" t="-176345" r="-62071" b="-150315"/>
            </a:stretch>
          </a:blipFill>
        </p:spPr>
      </p:sp>
      <p:sp>
        <p:nvSpPr>
          <p:cNvPr name="TextBox 9" id="9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5143500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94478" y="4400240"/>
            <a:ext cx="969349" cy="969349"/>
          </a:xfrm>
          <a:custGeom>
            <a:avLst/>
            <a:gdLst/>
            <a:ahLst/>
            <a:cxnLst/>
            <a:rect r="r" b="b" t="t" l="l"/>
            <a:pathLst>
              <a:path h="969349" w="969349">
                <a:moveTo>
                  <a:pt x="0" y="0"/>
                </a:moveTo>
                <a:lnTo>
                  <a:pt x="969349" y="0"/>
                </a:lnTo>
                <a:lnTo>
                  <a:pt x="969349" y="969349"/>
                </a:lnTo>
                <a:lnTo>
                  <a:pt x="0" y="9693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24944" y="3390030"/>
            <a:ext cx="17259300" cy="4596474"/>
          </a:xfrm>
          <a:custGeom>
            <a:avLst/>
            <a:gdLst/>
            <a:ahLst/>
            <a:cxnLst/>
            <a:rect r="r" b="b" t="t" l="l"/>
            <a:pathLst>
              <a:path h="4596474" w="17259300">
                <a:moveTo>
                  <a:pt x="0" y="0"/>
                </a:moveTo>
                <a:lnTo>
                  <a:pt x="17259300" y="0"/>
                </a:lnTo>
                <a:lnTo>
                  <a:pt x="17259300" y="4596474"/>
                </a:lnTo>
                <a:lnTo>
                  <a:pt x="0" y="45964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0031" t="-176345" r="-62071" b="-150315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70206" y="6467534"/>
            <a:ext cx="969349" cy="969349"/>
          </a:xfrm>
          <a:custGeom>
            <a:avLst/>
            <a:gdLst/>
            <a:ahLst/>
            <a:cxnLst/>
            <a:rect r="r" b="b" t="t" l="l"/>
            <a:pathLst>
              <a:path h="969349" w="969349">
                <a:moveTo>
                  <a:pt x="0" y="0"/>
                </a:moveTo>
                <a:lnTo>
                  <a:pt x="969349" y="0"/>
                </a:lnTo>
                <a:lnTo>
                  <a:pt x="969349" y="969349"/>
                </a:lnTo>
                <a:lnTo>
                  <a:pt x="0" y="9693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641107" y="6836973"/>
            <a:ext cx="12485204" cy="3768262"/>
          </a:xfrm>
          <a:custGeom>
            <a:avLst/>
            <a:gdLst/>
            <a:ahLst/>
            <a:cxnLst/>
            <a:rect r="r" b="b" t="t" l="l"/>
            <a:pathLst>
              <a:path h="3768262" w="12485204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443903" y="6836973"/>
            <a:ext cx="12485204" cy="3768262"/>
          </a:xfrm>
          <a:custGeom>
            <a:avLst/>
            <a:gdLst/>
            <a:ahLst/>
            <a:cxnLst/>
            <a:rect r="r" b="b" t="t" l="l"/>
            <a:pathLst>
              <a:path h="3768262" w="12485204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2956312" y="4779573"/>
            <a:ext cx="4517246" cy="4114800"/>
          </a:xfrm>
          <a:custGeom>
            <a:avLst/>
            <a:gdLst/>
            <a:ahLst/>
            <a:cxnLst/>
            <a:rect r="r" b="b" t="t" l="l"/>
            <a:pathLst>
              <a:path h="4114800" w="4517246">
                <a:moveTo>
                  <a:pt x="0" y="0"/>
                </a:moveTo>
                <a:lnTo>
                  <a:pt x="4517246" y="0"/>
                </a:lnTo>
                <a:lnTo>
                  <a:pt x="4517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474886" y="4606304"/>
            <a:ext cx="4517246" cy="4114800"/>
          </a:xfrm>
          <a:custGeom>
            <a:avLst/>
            <a:gdLst/>
            <a:ahLst/>
            <a:cxnLst/>
            <a:rect r="r" b="b" t="t" l="l"/>
            <a:pathLst>
              <a:path h="4114800" w="4517246">
                <a:moveTo>
                  <a:pt x="0" y="0"/>
                </a:moveTo>
                <a:lnTo>
                  <a:pt x="4517245" y="0"/>
                </a:lnTo>
                <a:lnTo>
                  <a:pt x="45172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716282">
            <a:off x="15827519" y="171091"/>
            <a:ext cx="3471074" cy="2057400"/>
          </a:xfrm>
          <a:custGeom>
            <a:avLst/>
            <a:gdLst/>
            <a:ahLst/>
            <a:cxnLst/>
            <a:rect r="r" b="b" t="t" l="l"/>
            <a:pathLst>
              <a:path h="2057400" w="3471074">
                <a:moveTo>
                  <a:pt x="0" y="0"/>
                </a:moveTo>
                <a:lnTo>
                  <a:pt x="3471074" y="0"/>
                </a:lnTo>
                <a:lnTo>
                  <a:pt x="347107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604930">
            <a:off x="-382187" y="2433896"/>
            <a:ext cx="2818716" cy="2557344"/>
          </a:xfrm>
          <a:custGeom>
            <a:avLst/>
            <a:gdLst/>
            <a:ahLst/>
            <a:cxnLst/>
            <a:rect r="r" b="b" t="t" l="l"/>
            <a:pathLst>
              <a:path h="2557344" w="2818716">
                <a:moveTo>
                  <a:pt x="0" y="0"/>
                </a:moveTo>
                <a:lnTo>
                  <a:pt x="2818716" y="0"/>
                </a:lnTo>
                <a:lnTo>
                  <a:pt x="2818716" y="2557344"/>
                </a:lnTo>
                <a:lnTo>
                  <a:pt x="0" y="2557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855103" y="3409447"/>
            <a:ext cx="4588800" cy="6506918"/>
          </a:xfrm>
          <a:custGeom>
            <a:avLst/>
            <a:gdLst/>
            <a:ahLst/>
            <a:cxnLst/>
            <a:rect r="r" b="b" t="t" l="l"/>
            <a:pathLst>
              <a:path h="6506918" w="4588800">
                <a:moveTo>
                  <a:pt x="0" y="0"/>
                </a:moveTo>
                <a:lnTo>
                  <a:pt x="4588800" y="0"/>
                </a:lnTo>
                <a:lnTo>
                  <a:pt x="4588800" y="6506918"/>
                </a:lnTo>
                <a:lnTo>
                  <a:pt x="0" y="650691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409529" y="5486408"/>
            <a:ext cx="4429957" cy="4429957"/>
          </a:xfrm>
          <a:custGeom>
            <a:avLst/>
            <a:gdLst/>
            <a:ahLst/>
            <a:cxnLst/>
            <a:rect r="r" b="b" t="t" l="l"/>
            <a:pathLst>
              <a:path h="4429957" w="4429957">
                <a:moveTo>
                  <a:pt x="0" y="0"/>
                </a:moveTo>
                <a:lnTo>
                  <a:pt x="4429956" y="0"/>
                </a:lnTo>
                <a:lnTo>
                  <a:pt x="4429956" y="4429957"/>
                </a:lnTo>
                <a:lnTo>
                  <a:pt x="0" y="442995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862324" y="795330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118857" y="4467268"/>
            <a:ext cx="8309722" cy="4482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239"/>
              </a:lnSpc>
            </a:pPr>
            <a:r>
              <a:rPr lang="en-US" sz="13028" b="true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Д /З:</a:t>
            </a:r>
          </a:p>
          <a:p>
            <a:pPr algn="l" marL="0" indent="0" lvl="0">
              <a:lnSpc>
                <a:spcPts val="18239"/>
              </a:lnSpc>
              <a:spcBef>
                <a:spcPct val="0"/>
              </a:spcBef>
            </a:pPr>
            <a:r>
              <a:rPr lang="en-US" b="true" sz="13028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§ 65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404160" y="2367614"/>
            <a:ext cx="12015785" cy="23568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79"/>
              </a:lnSpc>
              <a:spcBef>
                <a:spcPct val="0"/>
              </a:spcBef>
            </a:pPr>
            <a:r>
              <a:rPr lang="en-US" b="true" sz="6770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Відскануй QR - код та пройди гру :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6602" y="6281709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69116" y="1002689"/>
            <a:ext cx="15597428" cy="8222112"/>
          </a:xfrm>
          <a:custGeom>
            <a:avLst/>
            <a:gdLst/>
            <a:ahLst/>
            <a:cxnLst/>
            <a:rect r="r" b="b" t="t" l="l"/>
            <a:pathLst>
              <a:path h="8222112" w="15597428">
                <a:moveTo>
                  <a:pt x="0" y="0"/>
                </a:moveTo>
                <a:lnTo>
                  <a:pt x="15597429" y="0"/>
                </a:lnTo>
                <a:lnTo>
                  <a:pt x="15597429" y="8222112"/>
                </a:lnTo>
                <a:lnTo>
                  <a:pt x="0" y="82221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69116" y="5113745"/>
            <a:ext cx="3816186" cy="4312075"/>
          </a:xfrm>
          <a:custGeom>
            <a:avLst/>
            <a:gdLst/>
            <a:ahLst/>
            <a:cxnLst/>
            <a:rect r="r" b="b" t="t" l="l"/>
            <a:pathLst>
              <a:path h="4312075" w="3816186">
                <a:moveTo>
                  <a:pt x="0" y="0"/>
                </a:moveTo>
                <a:lnTo>
                  <a:pt x="3816186" y="0"/>
                </a:lnTo>
                <a:lnTo>
                  <a:pt x="3816186" y="4312074"/>
                </a:lnTo>
                <a:lnTo>
                  <a:pt x="0" y="43120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557113" y="3562989"/>
            <a:ext cx="12309295" cy="177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67"/>
              </a:lnSpc>
              <a:spcBef>
                <a:spcPct val="0"/>
              </a:spcBef>
            </a:pPr>
            <a:r>
              <a:rPr lang="en-US" b="true" sz="5119">
                <a:solidFill>
                  <a:srgbClr val="E87C67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Це одноклітинні гриби , які не утворюють гіфів.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862324" y="2066848"/>
            <a:ext cx="15555761" cy="152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8"/>
              </a:lnSpc>
              <a:spcBef>
                <a:spcPct val="0"/>
              </a:spcBef>
            </a:pPr>
            <a:r>
              <a:rPr lang="en-US" b="true" sz="8934">
                <a:solidFill>
                  <a:srgbClr val="929CEF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Дріжджі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62324" y="795330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11322" y="6140404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69116" y="1002689"/>
            <a:ext cx="15597428" cy="8222112"/>
          </a:xfrm>
          <a:custGeom>
            <a:avLst/>
            <a:gdLst/>
            <a:ahLst/>
            <a:cxnLst/>
            <a:rect r="r" b="b" t="t" l="l"/>
            <a:pathLst>
              <a:path h="8222112" w="15597428">
                <a:moveTo>
                  <a:pt x="0" y="0"/>
                </a:moveTo>
                <a:lnTo>
                  <a:pt x="15597429" y="0"/>
                </a:lnTo>
                <a:lnTo>
                  <a:pt x="15597429" y="8222112"/>
                </a:lnTo>
                <a:lnTo>
                  <a:pt x="0" y="82221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710206" y="5239880"/>
            <a:ext cx="6510456" cy="5362248"/>
          </a:xfrm>
          <a:custGeom>
            <a:avLst/>
            <a:gdLst/>
            <a:ahLst/>
            <a:cxnLst/>
            <a:rect r="r" b="b" t="t" l="l"/>
            <a:pathLst>
              <a:path h="5362248" w="6510456">
                <a:moveTo>
                  <a:pt x="0" y="0"/>
                </a:moveTo>
                <a:lnTo>
                  <a:pt x="6510456" y="0"/>
                </a:lnTo>
                <a:lnTo>
                  <a:pt x="6510456" y="5362249"/>
                </a:lnTo>
                <a:lnTo>
                  <a:pt x="0" y="53622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868109" y="5629596"/>
            <a:ext cx="5391191" cy="4114800"/>
          </a:xfrm>
          <a:custGeom>
            <a:avLst/>
            <a:gdLst/>
            <a:ahLst/>
            <a:cxnLst/>
            <a:rect r="r" b="b" t="t" l="l"/>
            <a:pathLst>
              <a:path h="4114800" w="5391191">
                <a:moveTo>
                  <a:pt x="0" y="0"/>
                </a:moveTo>
                <a:lnTo>
                  <a:pt x="5391191" y="0"/>
                </a:lnTo>
                <a:lnTo>
                  <a:pt x="53911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26684" y="3241005"/>
            <a:ext cx="13082293" cy="1902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17"/>
              </a:lnSpc>
              <a:spcBef>
                <a:spcPct val="0"/>
              </a:spcBef>
            </a:pPr>
            <a:r>
              <a:rPr lang="en-US" b="true" sz="5441">
                <a:solidFill>
                  <a:srgbClr val="E87C67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Це організми які харчуються відмерлими рештками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62324" y="1892001"/>
            <a:ext cx="15555761" cy="98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69"/>
              </a:lnSpc>
              <a:spcBef>
                <a:spcPct val="0"/>
              </a:spcBef>
            </a:pPr>
            <a:r>
              <a:rPr lang="en-US" b="true" sz="5835">
                <a:solidFill>
                  <a:srgbClr val="929CEF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Сапротрофи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62324" y="795330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6602" y="6281709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72550" y="1518730"/>
            <a:ext cx="8590506" cy="8118028"/>
          </a:xfrm>
          <a:custGeom>
            <a:avLst/>
            <a:gdLst/>
            <a:ahLst/>
            <a:cxnLst/>
            <a:rect r="r" b="b" t="t" l="l"/>
            <a:pathLst>
              <a:path h="8118028" w="8590506">
                <a:moveTo>
                  <a:pt x="0" y="0"/>
                </a:moveTo>
                <a:lnTo>
                  <a:pt x="8590506" y="0"/>
                </a:lnTo>
                <a:lnTo>
                  <a:pt x="8590506" y="8118028"/>
                </a:lnTo>
                <a:lnTo>
                  <a:pt x="0" y="81180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39254" y="2971462"/>
            <a:ext cx="8300462" cy="1539358"/>
          </a:xfrm>
          <a:custGeom>
            <a:avLst/>
            <a:gdLst/>
            <a:ahLst/>
            <a:cxnLst/>
            <a:rect r="r" b="b" t="t" l="l"/>
            <a:pathLst>
              <a:path h="1539358" w="8300462">
                <a:moveTo>
                  <a:pt x="0" y="0"/>
                </a:moveTo>
                <a:lnTo>
                  <a:pt x="8300462" y="0"/>
                </a:lnTo>
                <a:lnTo>
                  <a:pt x="8300462" y="1539358"/>
                </a:lnTo>
                <a:lnTo>
                  <a:pt x="0" y="15393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755439" y="3512505"/>
            <a:ext cx="9925941" cy="7568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15"/>
              </a:lnSpc>
            </a:pPr>
            <a:r>
              <a:rPr lang="en-US" sz="6154">
                <a:solidFill>
                  <a:srgbClr val="C67D7D"/>
                </a:solidFill>
                <a:latin typeface="Comic Sans"/>
                <a:ea typeface="Comic Sans"/>
                <a:cs typeface="Comic Sans"/>
                <a:sym typeface="Comic Sans"/>
              </a:rPr>
              <a:t>• </a:t>
            </a:r>
            <a:r>
              <a:rPr lang="en-US" sz="6154" b="true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Мають овальну форму</a:t>
            </a:r>
          </a:p>
          <a:p>
            <a:pPr algn="ctr">
              <a:lnSpc>
                <a:spcPts val="8615"/>
              </a:lnSpc>
            </a:pPr>
            <a:r>
              <a:rPr lang="en-US" sz="6154" b="true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•розмножуються </a:t>
            </a:r>
          </a:p>
          <a:p>
            <a:pPr algn="ctr">
              <a:lnSpc>
                <a:spcPts val="8615"/>
              </a:lnSpc>
            </a:pPr>
            <a:r>
              <a:rPr lang="en-US" sz="6154" b="true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 </a:t>
            </a:r>
            <a:r>
              <a:rPr lang="en-US" sz="6154" b="true">
                <a:solidFill>
                  <a:srgbClr val="C40000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БРУНЬКУВАННЯМ</a:t>
            </a:r>
          </a:p>
          <a:p>
            <a:pPr algn="ctr">
              <a:lnSpc>
                <a:spcPts val="8615"/>
              </a:lnSpc>
            </a:pPr>
            <a:r>
              <a:rPr lang="en-US" sz="6154" b="true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гіфи</a:t>
            </a:r>
          </a:p>
          <a:p>
            <a:pPr algn="ctr">
              <a:lnSpc>
                <a:spcPts val="8615"/>
              </a:lnSpc>
            </a:pPr>
            <a:r>
              <a:rPr lang="en-US" sz="6154" b="true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Розщеплюють цукри і отримують енергію</a:t>
            </a:r>
          </a:p>
          <a:p>
            <a:pPr algn="ctr">
              <a:lnSpc>
                <a:spcPts val="8615"/>
              </a:lnSpc>
              <a:spcBef>
                <a:spcPct val="0"/>
              </a:spcBef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8098448" y="8025545"/>
            <a:ext cx="1313983" cy="1232755"/>
          </a:xfrm>
          <a:custGeom>
            <a:avLst/>
            <a:gdLst/>
            <a:ahLst/>
            <a:cxnLst/>
            <a:rect r="r" b="b" t="t" l="l"/>
            <a:pathLst>
              <a:path h="1232755" w="1313983">
                <a:moveTo>
                  <a:pt x="0" y="0"/>
                </a:moveTo>
                <a:lnTo>
                  <a:pt x="1313983" y="0"/>
                </a:lnTo>
                <a:lnTo>
                  <a:pt x="1313983" y="1232755"/>
                </a:lnTo>
                <a:lnTo>
                  <a:pt x="0" y="123275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660252" y="7103437"/>
            <a:ext cx="914233" cy="867378"/>
          </a:xfrm>
          <a:custGeom>
            <a:avLst/>
            <a:gdLst/>
            <a:ahLst/>
            <a:cxnLst/>
            <a:rect r="r" b="b" t="t" l="l"/>
            <a:pathLst>
              <a:path h="867378" w="914233">
                <a:moveTo>
                  <a:pt x="0" y="0"/>
                </a:moveTo>
                <a:lnTo>
                  <a:pt x="914233" y="0"/>
                </a:lnTo>
                <a:lnTo>
                  <a:pt x="914233" y="867379"/>
                </a:lnTo>
                <a:lnTo>
                  <a:pt x="0" y="8673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800991" y="5577744"/>
            <a:ext cx="460172" cy="1360724"/>
          </a:xfrm>
          <a:custGeom>
            <a:avLst/>
            <a:gdLst/>
            <a:ahLst/>
            <a:cxnLst/>
            <a:rect r="r" b="b" t="t" l="l"/>
            <a:pathLst>
              <a:path h="1360724" w="460172">
                <a:moveTo>
                  <a:pt x="0" y="0"/>
                </a:moveTo>
                <a:lnTo>
                  <a:pt x="460173" y="0"/>
                </a:lnTo>
                <a:lnTo>
                  <a:pt x="460173" y="1360724"/>
                </a:lnTo>
                <a:lnTo>
                  <a:pt x="0" y="136072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563056" y="5601347"/>
            <a:ext cx="460172" cy="1360724"/>
          </a:xfrm>
          <a:custGeom>
            <a:avLst/>
            <a:gdLst/>
            <a:ahLst/>
            <a:cxnLst/>
            <a:rect r="r" b="b" t="t" l="l"/>
            <a:pathLst>
              <a:path h="1360724" w="460172">
                <a:moveTo>
                  <a:pt x="0" y="0"/>
                </a:moveTo>
                <a:lnTo>
                  <a:pt x="460172" y="0"/>
                </a:lnTo>
                <a:lnTo>
                  <a:pt x="460172" y="1360724"/>
                </a:lnTo>
                <a:lnTo>
                  <a:pt x="0" y="136072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755439" y="3178920"/>
            <a:ext cx="1313983" cy="1232755"/>
          </a:xfrm>
          <a:custGeom>
            <a:avLst/>
            <a:gdLst/>
            <a:ahLst/>
            <a:cxnLst/>
            <a:rect r="r" b="b" t="t" l="l"/>
            <a:pathLst>
              <a:path h="1232755" w="1313983">
                <a:moveTo>
                  <a:pt x="0" y="0"/>
                </a:moveTo>
                <a:lnTo>
                  <a:pt x="1313983" y="0"/>
                </a:lnTo>
                <a:lnTo>
                  <a:pt x="1313983" y="1232754"/>
                </a:lnTo>
                <a:lnTo>
                  <a:pt x="0" y="12327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2670485"/>
            <a:ext cx="8018752" cy="17411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78"/>
              </a:lnSpc>
              <a:spcBef>
                <a:spcPct val="0"/>
              </a:spcBef>
            </a:pPr>
            <a:r>
              <a:rPr lang="en-US" b="true" sz="10199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Дріжджі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6602" y="6281709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3000931"/>
            <a:ext cx="8595430" cy="2532953"/>
          </a:xfrm>
          <a:custGeom>
            <a:avLst/>
            <a:gdLst/>
            <a:ahLst/>
            <a:cxnLst/>
            <a:rect r="r" b="b" t="t" l="l"/>
            <a:pathLst>
              <a:path h="2532953" w="8595430">
                <a:moveTo>
                  <a:pt x="0" y="0"/>
                </a:moveTo>
                <a:lnTo>
                  <a:pt x="8595430" y="0"/>
                </a:lnTo>
                <a:lnTo>
                  <a:pt x="8595430" y="2532952"/>
                </a:lnTo>
                <a:lnTo>
                  <a:pt x="0" y="25329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37480" y="6172200"/>
            <a:ext cx="6304011" cy="4114800"/>
          </a:xfrm>
          <a:custGeom>
            <a:avLst/>
            <a:gdLst/>
            <a:ahLst/>
            <a:cxnLst/>
            <a:rect r="r" b="b" t="t" l="l"/>
            <a:pathLst>
              <a:path h="4114800" w="6304011">
                <a:moveTo>
                  <a:pt x="0" y="0"/>
                </a:moveTo>
                <a:lnTo>
                  <a:pt x="6304011" y="0"/>
                </a:lnTo>
                <a:lnTo>
                  <a:pt x="63040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321993" y="786334"/>
            <a:ext cx="9562187" cy="8628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82"/>
              </a:lnSpc>
            </a:pPr>
          </a:p>
          <a:p>
            <a:pPr algn="ctr">
              <a:lnSpc>
                <a:spcPts val="6882"/>
              </a:lnSpc>
            </a:pPr>
            <a:r>
              <a:rPr lang="en-US" sz="4916" b="true">
                <a:solidFill>
                  <a:srgbClr val="139E1C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БРУНЬКУВАННЯ </a:t>
            </a:r>
          </a:p>
          <a:p>
            <a:pPr algn="ctr">
              <a:lnSpc>
                <a:spcPts val="6882"/>
              </a:lnSpc>
              <a:spcBef>
                <a:spcPct val="0"/>
              </a:spcBef>
            </a:pPr>
            <a:r>
              <a:rPr lang="en-US" b="true" sz="4916">
                <a:solidFill>
                  <a:srgbClr val="000000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Від материнського організму відокремлюється дочірній - </a:t>
            </a:r>
            <a:r>
              <a:rPr lang="en-US" b="true" sz="4916">
                <a:solidFill>
                  <a:srgbClr val="540C2C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брунька </a:t>
            </a:r>
            <a:r>
              <a:rPr lang="en-US" b="true" sz="4916">
                <a:solidFill>
                  <a:srgbClr val="000000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. За сприятливих умов це відбувається дуже швидко. Після розщеплення цукру пухирці СО2 піднімають тісто і роблять його пухким.</a:t>
            </a:r>
          </a:p>
        </p:txBody>
      </p:sp>
      <p:sp>
        <p:nvSpPr>
          <p:cNvPr name="TextBox 10" id="10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6602" y="6281709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69116" y="1002689"/>
            <a:ext cx="15597428" cy="8222112"/>
          </a:xfrm>
          <a:custGeom>
            <a:avLst/>
            <a:gdLst/>
            <a:ahLst/>
            <a:cxnLst/>
            <a:rect r="r" b="b" t="t" l="l"/>
            <a:pathLst>
              <a:path h="8222112" w="15597428">
                <a:moveTo>
                  <a:pt x="0" y="0"/>
                </a:moveTo>
                <a:lnTo>
                  <a:pt x="15597429" y="0"/>
                </a:lnTo>
                <a:lnTo>
                  <a:pt x="15597429" y="8222112"/>
                </a:lnTo>
                <a:lnTo>
                  <a:pt x="0" y="82221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15879" y="5113745"/>
            <a:ext cx="5805955" cy="5631776"/>
          </a:xfrm>
          <a:custGeom>
            <a:avLst/>
            <a:gdLst/>
            <a:ahLst/>
            <a:cxnLst/>
            <a:rect r="r" b="b" t="t" l="l"/>
            <a:pathLst>
              <a:path h="5631776" w="5805955">
                <a:moveTo>
                  <a:pt x="0" y="0"/>
                </a:moveTo>
                <a:lnTo>
                  <a:pt x="5805955" y="0"/>
                </a:lnTo>
                <a:lnTo>
                  <a:pt x="5805955" y="5631776"/>
                </a:lnTo>
                <a:lnTo>
                  <a:pt x="0" y="56317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466093" y="6064675"/>
            <a:ext cx="7300452" cy="4114800"/>
          </a:xfrm>
          <a:custGeom>
            <a:avLst/>
            <a:gdLst/>
            <a:ahLst/>
            <a:cxnLst/>
            <a:rect r="r" b="b" t="t" l="l"/>
            <a:pathLst>
              <a:path h="4114800" w="7300452">
                <a:moveTo>
                  <a:pt x="0" y="0"/>
                </a:moveTo>
                <a:lnTo>
                  <a:pt x="7300452" y="0"/>
                </a:lnTo>
                <a:lnTo>
                  <a:pt x="73004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57113" y="3562989"/>
            <a:ext cx="12309295" cy="177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67"/>
              </a:lnSpc>
              <a:spcBef>
                <a:spcPct val="0"/>
              </a:spcBef>
            </a:pPr>
            <a:r>
              <a:rPr lang="en-US" b="true" sz="5119">
                <a:solidFill>
                  <a:srgbClr val="E87C67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Це гриби ,які формують міцелії але не утворюють плодове тіло.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62324" y="2066848"/>
            <a:ext cx="15555761" cy="152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8"/>
              </a:lnSpc>
              <a:spcBef>
                <a:spcPct val="0"/>
              </a:spcBef>
            </a:pPr>
            <a:r>
              <a:rPr lang="en-US" b="true" sz="8934">
                <a:solidFill>
                  <a:srgbClr val="929CEF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Цвілеві гриби або пліснява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62324" y="795330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6602" y="6281709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72550" y="1518730"/>
            <a:ext cx="8590506" cy="8118028"/>
          </a:xfrm>
          <a:custGeom>
            <a:avLst/>
            <a:gdLst/>
            <a:ahLst/>
            <a:cxnLst/>
            <a:rect r="r" b="b" t="t" l="l"/>
            <a:pathLst>
              <a:path h="8118028" w="8590506">
                <a:moveTo>
                  <a:pt x="0" y="0"/>
                </a:moveTo>
                <a:lnTo>
                  <a:pt x="8590506" y="0"/>
                </a:lnTo>
                <a:lnTo>
                  <a:pt x="8590506" y="8118028"/>
                </a:lnTo>
                <a:lnTo>
                  <a:pt x="0" y="81180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39254" y="2971462"/>
            <a:ext cx="8300462" cy="1539358"/>
          </a:xfrm>
          <a:custGeom>
            <a:avLst/>
            <a:gdLst/>
            <a:ahLst/>
            <a:cxnLst/>
            <a:rect r="r" b="b" t="t" l="l"/>
            <a:pathLst>
              <a:path h="1539358" w="8300462">
                <a:moveTo>
                  <a:pt x="0" y="0"/>
                </a:moveTo>
                <a:lnTo>
                  <a:pt x="8300462" y="0"/>
                </a:lnTo>
                <a:lnTo>
                  <a:pt x="8300462" y="1539358"/>
                </a:lnTo>
                <a:lnTo>
                  <a:pt x="0" y="15393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755439" y="3512505"/>
            <a:ext cx="9925941" cy="6482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15"/>
              </a:lnSpc>
            </a:pPr>
            <a:r>
              <a:rPr lang="en-US" sz="6154">
                <a:solidFill>
                  <a:srgbClr val="C67D7D"/>
                </a:solidFill>
                <a:latin typeface="Comic Sans"/>
                <a:ea typeface="Comic Sans"/>
                <a:cs typeface="Comic Sans"/>
                <a:sym typeface="Comic Sans"/>
              </a:rPr>
              <a:t>• </a:t>
            </a:r>
            <a:r>
              <a:rPr lang="en-US" sz="6154" b="true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Мають нитчасту форму</a:t>
            </a:r>
          </a:p>
          <a:p>
            <a:pPr algn="ctr">
              <a:lnSpc>
                <a:spcPts val="8615"/>
              </a:lnSpc>
            </a:pPr>
            <a:r>
              <a:rPr lang="en-US" sz="6154" b="true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•розмножуються </a:t>
            </a:r>
          </a:p>
          <a:p>
            <a:pPr algn="ctr">
              <a:lnSpc>
                <a:spcPts val="8615"/>
              </a:lnSpc>
            </a:pPr>
            <a:r>
              <a:rPr lang="en-US" sz="6154" b="true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 </a:t>
            </a:r>
            <a:r>
              <a:rPr lang="en-US" sz="6154" b="true">
                <a:solidFill>
                  <a:srgbClr val="C40000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СПОРАМИ</a:t>
            </a:r>
          </a:p>
          <a:p>
            <a:pPr algn="ctr">
              <a:lnSpc>
                <a:spcPts val="8615"/>
              </a:lnSpc>
            </a:pPr>
            <a:r>
              <a:rPr lang="en-US" sz="6154" b="true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плодового тіла</a:t>
            </a:r>
          </a:p>
          <a:p>
            <a:pPr algn="ctr">
              <a:lnSpc>
                <a:spcPts val="8615"/>
              </a:lnSpc>
            </a:pPr>
          </a:p>
          <a:p>
            <a:pPr algn="ctr">
              <a:lnSpc>
                <a:spcPts val="8615"/>
              </a:lnSpc>
              <a:spcBef>
                <a:spcPct val="0"/>
              </a:spcBef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9612306" y="7103437"/>
            <a:ext cx="914233" cy="867378"/>
          </a:xfrm>
          <a:custGeom>
            <a:avLst/>
            <a:gdLst/>
            <a:ahLst/>
            <a:cxnLst/>
            <a:rect r="r" b="b" t="t" l="l"/>
            <a:pathLst>
              <a:path h="867378" w="914233">
                <a:moveTo>
                  <a:pt x="0" y="0"/>
                </a:moveTo>
                <a:lnTo>
                  <a:pt x="914233" y="0"/>
                </a:lnTo>
                <a:lnTo>
                  <a:pt x="914233" y="867379"/>
                </a:lnTo>
                <a:lnTo>
                  <a:pt x="0" y="8673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959695" y="5577744"/>
            <a:ext cx="460172" cy="1360724"/>
          </a:xfrm>
          <a:custGeom>
            <a:avLst/>
            <a:gdLst/>
            <a:ahLst/>
            <a:cxnLst/>
            <a:rect r="r" b="b" t="t" l="l"/>
            <a:pathLst>
              <a:path h="1360724" w="460172">
                <a:moveTo>
                  <a:pt x="0" y="0"/>
                </a:moveTo>
                <a:lnTo>
                  <a:pt x="460172" y="0"/>
                </a:lnTo>
                <a:lnTo>
                  <a:pt x="460172" y="1360724"/>
                </a:lnTo>
                <a:lnTo>
                  <a:pt x="0" y="136072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376091" y="5577744"/>
            <a:ext cx="460172" cy="1360724"/>
          </a:xfrm>
          <a:custGeom>
            <a:avLst/>
            <a:gdLst/>
            <a:ahLst/>
            <a:cxnLst/>
            <a:rect r="r" b="b" t="t" l="l"/>
            <a:pathLst>
              <a:path h="1360724" w="460172">
                <a:moveTo>
                  <a:pt x="0" y="0"/>
                </a:moveTo>
                <a:lnTo>
                  <a:pt x="460172" y="0"/>
                </a:lnTo>
                <a:lnTo>
                  <a:pt x="460172" y="1360724"/>
                </a:lnTo>
                <a:lnTo>
                  <a:pt x="0" y="136072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755439" y="3178920"/>
            <a:ext cx="1313983" cy="1232755"/>
          </a:xfrm>
          <a:custGeom>
            <a:avLst/>
            <a:gdLst/>
            <a:ahLst/>
            <a:cxnLst/>
            <a:rect r="r" b="b" t="t" l="l"/>
            <a:pathLst>
              <a:path h="1232755" w="1313983">
                <a:moveTo>
                  <a:pt x="0" y="0"/>
                </a:moveTo>
                <a:lnTo>
                  <a:pt x="1313983" y="0"/>
                </a:lnTo>
                <a:lnTo>
                  <a:pt x="1313983" y="1232754"/>
                </a:lnTo>
                <a:lnTo>
                  <a:pt x="0" y="12327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849033" y="4911654"/>
            <a:ext cx="4378087" cy="4383567"/>
          </a:xfrm>
          <a:custGeom>
            <a:avLst/>
            <a:gdLst/>
            <a:ahLst/>
            <a:cxnLst/>
            <a:rect r="r" b="b" t="t" l="l"/>
            <a:pathLst>
              <a:path h="4383567" w="4378087">
                <a:moveTo>
                  <a:pt x="0" y="0"/>
                </a:moveTo>
                <a:lnTo>
                  <a:pt x="4378087" y="0"/>
                </a:lnTo>
                <a:lnTo>
                  <a:pt x="4378087" y="4383567"/>
                </a:lnTo>
                <a:lnTo>
                  <a:pt x="0" y="43835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2670485"/>
            <a:ext cx="8018752" cy="17411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78"/>
              </a:lnSpc>
              <a:spcBef>
                <a:spcPct val="0"/>
              </a:spcBef>
            </a:pPr>
            <a:r>
              <a:rPr lang="en-US" b="true" sz="10199">
                <a:solidFill>
                  <a:srgbClr val="C67D7D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Пліснява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6602" y="6281709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95208" y="3101349"/>
            <a:ext cx="6588554" cy="4935056"/>
          </a:xfrm>
          <a:custGeom>
            <a:avLst/>
            <a:gdLst/>
            <a:ahLst/>
            <a:cxnLst/>
            <a:rect r="r" b="b" t="t" l="l"/>
            <a:pathLst>
              <a:path h="4935056" w="6588554">
                <a:moveTo>
                  <a:pt x="0" y="0"/>
                </a:moveTo>
                <a:lnTo>
                  <a:pt x="6588554" y="0"/>
                </a:lnTo>
                <a:lnTo>
                  <a:pt x="6588554" y="4935057"/>
                </a:lnTo>
                <a:lnTo>
                  <a:pt x="0" y="49350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499724" y="1219722"/>
            <a:ext cx="9562187" cy="7761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82"/>
              </a:lnSpc>
            </a:pPr>
          </a:p>
          <a:p>
            <a:pPr algn="ctr">
              <a:lnSpc>
                <a:spcPts val="6882"/>
              </a:lnSpc>
            </a:pPr>
            <a:r>
              <a:rPr lang="en-US" sz="4916" b="true">
                <a:solidFill>
                  <a:srgbClr val="139E1C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МУКОР  або біла пліснява</a:t>
            </a:r>
          </a:p>
          <a:p>
            <a:pPr algn="ctr">
              <a:lnSpc>
                <a:spcPts val="6882"/>
              </a:lnSpc>
              <a:spcBef>
                <a:spcPct val="0"/>
              </a:spcBef>
            </a:pPr>
            <a:r>
              <a:rPr lang="en-US" b="true" sz="4916">
                <a:solidFill>
                  <a:srgbClr val="0E765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Поширений в грунтах наприклад на гної. Трапляється на хлібі овочах . Мукор - одноклітинний грииб а його міцелій розгалужений . Формує спори ними і розмножується.</a:t>
            </a:r>
          </a:p>
        </p:txBody>
      </p:sp>
      <p:sp>
        <p:nvSpPr>
          <p:cNvPr name="TextBox 9" id="9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34729" cy="258123"/>
            </a:xfrm>
            <a:custGeom>
              <a:avLst/>
              <a:gdLst/>
              <a:ahLst/>
              <a:cxnLst/>
              <a:rect r="r" b="b" t="t" l="l"/>
              <a:pathLst>
                <a:path h="258123" w="4434729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57275" y="805587"/>
            <a:ext cx="652931" cy="394204"/>
          </a:xfrm>
          <a:custGeom>
            <a:avLst/>
            <a:gdLst/>
            <a:ahLst/>
            <a:cxnLst/>
            <a:rect r="r" b="b" t="t" l="l"/>
            <a:pathLst>
              <a:path h="394204" w="652931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6602" y="6281709"/>
            <a:ext cx="18558304" cy="5162583"/>
          </a:xfrm>
          <a:custGeom>
            <a:avLst/>
            <a:gdLst/>
            <a:ahLst/>
            <a:cxnLst/>
            <a:rect r="r" b="b" t="t" l="l"/>
            <a:pathLst>
              <a:path h="5162583" w="18558304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83741" y="6768111"/>
            <a:ext cx="5256310" cy="2962648"/>
          </a:xfrm>
          <a:custGeom>
            <a:avLst/>
            <a:gdLst/>
            <a:ahLst/>
            <a:cxnLst/>
            <a:rect r="r" b="b" t="t" l="l"/>
            <a:pathLst>
              <a:path h="2962648" w="5256310">
                <a:moveTo>
                  <a:pt x="0" y="0"/>
                </a:moveTo>
                <a:lnTo>
                  <a:pt x="5256310" y="0"/>
                </a:lnTo>
                <a:lnTo>
                  <a:pt x="5256310" y="2962648"/>
                </a:lnTo>
                <a:lnTo>
                  <a:pt x="0" y="29626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64293" y="1518730"/>
            <a:ext cx="6695205" cy="4931964"/>
          </a:xfrm>
          <a:custGeom>
            <a:avLst/>
            <a:gdLst/>
            <a:ahLst/>
            <a:cxnLst/>
            <a:rect r="r" b="b" t="t" l="l"/>
            <a:pathLst>
              <a:path h="4931964" w="6695205">
                <a:moveTo>
                  <a:pt x="0" y="0"/>
                </a:moveTo>
                <a:lnTo>
                  <a:pt x="6695205" y="0"/>
                </a:lnTo>
                <a:lnTo>
                  <a:pt x="6695205" y="4931964"/>
                </a:lnTo>
                <a:lnTo>
                  <a:pt x="0" y="49319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499724" y="1219722"/>
            <a:ext cx="9562187" cy="8628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82"/>
              </a:lnSpc>
            </a:pPr>
          </a:p>
          <a:p>
            <a:pPr algn="ctr">
              <a:lnSpc>
                <a:spcPts val="6882"/>
              </a:lnSpc>
            </a:pPr>
            <a:r>
              <a:rPr lang="en-US" sz="4916" b="true">
                <a:solidFill>
                  <a:srgbClr val="139E1C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ПЕНІЦИЛ</a:t>
            </a:r>
          </a:p>
          <a:p>
            <a:pPr algn="ctr">
              <a:lnSpc>
                <a:spcPts val="6882"/>
              </a:lnSpc>
              <a:spcBef>
                <a:spcPct val="0"/>
              </a:spcBef>
            </a:pPr>
            <a:r>
              <a:rPr lang="en-US" b="true" sz="4916">
                <a:solidFill>
                  <a:srgbClr val="0E765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Його пліснява набуває зеленого кольору. НА ВІДМІНУ ВІД МУКОРУ ЦЕ багатоклітинний гриб його гіфи поділені на перегородки. Може розмножуватися як спорами так і фрагментацією.</a:t>
            </a:r>
          </a:p>
        </p:txBody>
      </p:sp>
      <p:sp>
        <p:nvSpPr>
          <p:cNvPr name="TextBox 10" id="10"/>
          <p:cNvSpPr txBox="true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1"/>
              </a:lnSpc>
              <a:spcBef>
                <a:spcPct val="0"/>
              </a:spcBef>
            </a:pPr>
            <a:r>
              <a:rPr lang="en-US" b="true" sz="2451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БІОЛОГІЯ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DAGSg9B_9Lw</dc:identifier>
  <dcterms:modified xsi:type="dcterms:W3CDTF">2011-08-01T06:04:30Z</dcterms:modified>
  <cp:revision>1</cp:revision>
  <dc:title>32.ДРІЖДЖІ ТА ЦВІЛЕВІ ГРИБИ</dc:title>
</cp:coreProperties>
</file>