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9" r:id="rId7"/>
    <p:sldId id="261" r:id="rId8"/>
    <p:sldId id="262" r:id="rId9"/>
    <p:sldId id="263" r:id="rId10"/>
    <p:sldId id="264" r:id="rId11"/>
    <p:sldId id="265"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2" d="100"/>
          <a:sy n="62" d="100"/>
        </p:scale>
        <p:origin x="82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5-14T12:47:34.412"/>
    </inkml:context>
    <inkml:brush xml:id="br0">
      <inkml:brushProperty name="width" value="0.035" units="cm"/>
      <inkml:brushProperty name="height" value="0.035" units="cm"/>
      <inkml:brushProperty name="color" value="#E71224"/>
    </inkml:brush>
  </inkml:definitions>
  <inkml:trace contextRef="#ctx0" brushRef="#br0">1 1 24575,'0'5'0,"0"1"-8191</inkml:trace>
</inkml:ink>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5/14/2025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5/14/2025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5/14/2025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E376F9-48C8-90B5-A6BA-3560FA5BC3CC}"/>
              </a:ext>
            </a:extLst>
          </p:cNvPr>
          <p:cNvSpPr>
            <a:spLocks noGrp="1"/>
          </p:cNvSpPr>
          <p:nvPr>
            <p:ph type="ctrTitle"/>
          </p:nvPr>
        </p:nvSpPr>
        <p:spPr>
          <a:xfrm>
            <a:off x="1876424" y="1122363"/>
            <a:ext cx="8791575" cy="1655762"/>
          </a:xfrm>
        </p:spPr>
        <p:txBody>
          <a:bodyPr>
            <a:normAutofit/>
          </a:bodyPr>
          <a:lstStyle/>
          <a:p>
            <a:pPr algn="ctr"/>
            <a:r>
              <a:rPr lang="uk-UA" sz="2400" b="1" dirty="0">
                <a:solidFill>
                  <a:schemeClr val="bg1"/>
                </a:solidFill>
                <a:effectLst/>
                <a:latin typeface="Times New Roman" panose="02020603050405020304" pitchFamily="18" charset="0"/>
                <a:ea typeface="Times New Roman" panose="02020603050405020304" pitchFamily="18" charset="0"/>
              </a:rPr>
              <a:t>НАВЧАЛЬНЕ ДОСЛІДЖЕННЯ №10</a:t>
            </a:r>
            <a:br>
              <a:rPr lang="uk-UA" sz="2400" b="1" dirty="0">
                <a:solidFill>
                  <a:srgbClr val="FF0000"/>
                </a:solidFill>
                <a:effectLst/>
                <a:latin typeface="Times New Roman" panose="02020603050405020304" pitchFamily="18" charset="0"/>
                <a:ea typeface="Times New Roman" panose="02020603050405020304" pitchFamily="18" charset="0"/>
              </a:rPr>
            </a:br>
            <a:r>
              <a:rPr lang="uk-UA" sz="2400" b="1" dirty="0">
                <a:solidFill>
                  <a:srgbClr val="FF0000"/>
                </a:solidFill>
                <a:effectLst/>
                <a:latin typeface="Times New Roman" panose="02020603050405020304" pitchFamily="18" charset="0"/>
                <a:ea typeface="Times New Roman" panose="02020603050405020304" pitchFamily="18" charset="0"/>
              </a:rPr>
              <a:t>Тема. Дослідження залежності маси продукту хімічної реакції від часу перебігу реакції</a:t>
            </a:r>
            <a:br>
              <a:rPr lang="uk-UA" sz="2400" dirty="0">
                <a:solidFill>
                  <a:srgbClr val="FF0000"/>
                </a:solidFill>
                <a:effectLst/>
                <a:latin typeface="Times New Roman" panose="02020603050405020304" pitchFamily="18" charset="0"/>
                <a:ea typeface="Times New Roman" panose="02020603050405020304" pitchFamily="18" charset="0"/>
              </a:rPr>
            </a:br>
            <a:endParaRPr lang="uk-UA" sz="2400" dirty="0">
              <a:solidFill>
                <a:srgbClr val="FF0000"/>
              </a:solidFill>
            </a:endParaRPr>
          </a:p>
        </p:txBody>
      </p:sp>
      <p:sp>
        <p:nvSpPr>
          <p:cNvPr id="3" name="Підзаголовок 2">
            <a:extLst>
              <a:ext uri="{FF2B5EF4-FFF2-40B4-BE49-F238E27FC236}">
                <a16:creationId xmlns:a16="http://schemas.microsoft.com/office/drawing/2014/main" id="{15ACB0A5-AD8D-34B7-0930-7ADF5C6E2CBA}"/>
              </a:ext>
            </a:extLst>
          </p:cNvPr>
          <p:cNvSpPr>
            <a:spLocks noGrp="1"/>
          </p:cNvSpPr>
          <p:nvPr>
            <p:ph type="subTitle" idx="1"/>
          </p:nvPr>
        </p:nvSpPr>
        <p:spPr/>
        <p:txBody>
          <a:bodyPr>
            <a:normAutofit lnSpcReduction="10000"/>
          </a:bodyPr>
          <a:lstStyle/>
          <a:p>
            <a:r>
              <a:rPr lang="uk-UA" sz="1800" b="1" dirty="0">
                <a:solidFill>
                  <a:srgbClr val="000000"/>
                </a:solidFill>
                <a:effectLst/>
                <a:latin typeface="Times New Roman" panose="02020603050405020304" pitchFamily="18" charset="0"/>
                <a:ea typeface="Times New Roman" panose="02020603050405020304" pitchFamily="18" charset="0"/>
              </a:rPr>
              <a:t>Мета: </a:t>
            </a:r>
            <a:r>
              <a:rPr lang="uk-UA" sz="1800" dirty="0">
                <a:solidFill>
                  <a:srgbClr val="292B2C"/>
                </a:solidFill>
                <a:effectLst/>
                <a:latin typeface="Times New Roman" panose="02020603050405020304" pitchFamily="18" charset="0"/>
                <a:ea typeface="Times New Roman" panose="02020603050405020304" pitchFamily="18" charset="0"/>
              </a:rPr>
              <a:t>Виявити залежність між масою продукту хімічної реакції від часу її проведення. Удосконалювати вміння: спостерігати й описувати процеси; робити висновки; працювати з лабораторним обладнанням і речовинами; представляти результати дослідження в запропонований спосіб.</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019834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14D290DF-AD93-B7A7-D615-18EC11FE2AA4}"/>
              </a:ext>
            </a:extLst>
          </p:cNvPr>
          <p:cNvGraphicFramePr>
            <a:graphicFrameLocks noGrp="1"/>
          </p:cNvGraphicFramePr>
          <p:nvPr>
            <p:extLst>
              <p:ext uri="{D42A27DB-BD31-4B8C-83A1-F6EECF244321}">
                <p14:modId xmlns:p14="http://schemas.microsoft.com/office/powerpoint/2010/main" val="3598263348"/>
              </p:ext>
            </p:extLst>
          </p:nvPr>
        </p:nvGraphicFramePr>
        <p:xfrm>
          <a:off x="1140432" y="2239766"/>
          <a:ext cx="7828908" cy="1189234"/>
        </p:xfrm>
        <a:graphic>
          <a:graphicData uri="http://schemas.openxmlformats.org/drawingml/2006/table">
            <a:tbl>
              <a:tblPr firstRow="1" firstCol="1" bandRow="1">
                <a:tableStyleId>{5C22544A-7EE6-4342-B048-85BDC9FD1C3A}</a:tableStyleId>
              </a:tblPr>
              <a:tblGrid>
                <a:gridCol w="7828908">
                  <a:extLst>
                    <a:ext uri="{9D8B030D-6E8A-4147-A177-3AD203B41FA5}">
                      <a16:colId xmlns:a16="http://schemas.microsoft.com/office/drawing/2014/main" val="423228058"/>
                    </a:ext>
                  </a:extLst>
                </a:gridCol>
              </a:tblGrid>
              <a:tr h="1189234">
                <a:tc>
                  <a:txBody>
                    <a:bodyPr/>
                    <a:lstStyle/>
                    <a:p>
                      <a:pPr algn="ctr">
                        <a:lnSpc>
                          <a:spcPct val="107000"/>
                        </a:lnSpc>
                        <a:spcAft>
                          <a:spcPts val="800"/>
                        </a:spcAft>
                        <a:buNone/>
                      </a:pPr>
                      <a:r>
                        <a:rPr lang="uk-UA" sz="2000" dirty="0">
                          <a:solidFill>
                            <a:schemeClr val="bg1"/>
                          </a:solidFill>
                          <a:effectLst/>
                        </a:rPr>
                        <a:t>Висушити та зважити фільтрувальний папір. Порівняти з попередніми даними та обчислити масу чистого олова.            </a:t>
                      </a:r>
                      <a:r>
                        <a:rPr lang="uk-UA" sz="2000" dirty="0">
                          <a:effectLst/>
                        </a:rPr>
                        <a:t>(1б.)</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8212173"/>
                  </a:ext>
                </a:extLst>
              </a:tr>
            </a:tbl>
          </a:graphicData>
        </a:graphic>
      </p:graphicFrame>
      <p:pic>
        <p:nvPicPr>
          <p:cNvPr id="3" name="Рисунок 2">
            <a:extLst>
              <a:ext uri="{FF2B5EF4-FFF2-40B4-BE49-F238E27FC236}">
                <a16:creationId xmlns:a16="http://schemas.microsoft.com/office/drawing/2014/main" id="{43C02B9D-B16B-FBAD-9042-84F6E1E718EA}"/>
              </a:ext>
            </a:extLst>
          </p:cNvPr>
          <p:cNvPicPr>
            <a:picLocks noChangeAspect="1"/>
          </p:cNvPicPr>
          <p:nvPr/>
        </p:nvPicPr>
        <p:blipFill rotWithShape="1">
          <a:blip r:embed="rId2">
            <a:extLst>
              <a:ext uri="{28A0092B-C50C-407E-A947-70E740481C1C}">
                <a14:useLocalDpi xmlns:a14="http://schemas.microsoft.com/office/drawing/2010/main" val="0"/>
              </a:ext>
            </a:extLst>
          </a:blip>
          <a:srcRect l="18385" t="18983" r="18758" b="27457"/>
          <a:stretch/>
        </p:blipFill>
        <p:spPr bwMode="auto">
          <a:xfrm>
            <a:off x="5618251" y="4006921"/>
            <a:ext cx="2549704" cy="132536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80636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EB173C-ED05-D6AE-5B39-FCA9C06F43BD}"/>
              </a:ext>
            </a:extLst>
          </p:cNvPr>
          <p:cNvSpPr txBox="1"/>
          <p:nvPr/>
        </p:nvSpPr>
        <p:spPr>
          <a:xfrm>
            <a:off x="873302" y="2207259"/>
            <a:ext cx="9596063" cy="1717330"/>
          </a:xfrm>
          <a:prstGeom prst="rect">
            <a:avLst/>
          </a:prstGeom>
          <a:noFill/>
        </p:spPr>
        <p:txBody>
          <a:bodyPr wrap="square">
            <a:spAutoFit/>
          </a:bodyPr>
          <a:lstStyle/>
          <a:p>
            <a:pPr>
              <a:lnSpc>
                <a:spcPct val="107000"/>
              </a:lnSpc>
              <a:spcAft>
                <a:spcPts val="800"/>
              </a:spcAft>
            </a:pPr>
            <a:r>
              <a:rPr lang="uk-UA" sz="20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Побудувати графік залежності  продукту реакції від часу перебігу хімічної реакції, використовуючи отримані дані.    Таблицю  занотувати до зошита, додати ще одну колонку, самостійно дати назву (підказка.  Результати четвертої колонки будуть відображати різницю у грамах між результатами  третьої та другої колонок, ці результати потрібні для побудови графіка).                              </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(5б.)</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85338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51DBD181-2687-2EDD-54E3-74DF0DAC8963}"/>
              </a:ext>
            </a:extLst>
          </p:cNvPr>
          <p:cNvPicPr>
            <a:picLocks noChangeAspect="1"/>
          </p:cNvPicPr>
          <p:nvPr/>
        </p:nvPicPr>
        <p:blipFill>
          <a:blip r:embed="rId2"/>
          <a:stretch>
            <a:fillRect/>
          </a:stretch>
        </p:blipFill>
        <p:spPr>
          <a:xfrm>
            <a:off x="1324649" y="863243"/>
            <a:ext cx="3415434" cy="2712164"/>
          </a:xfrm>
          <a:prstGeom prst="rect">
            <a:avLst/>
          </a:prstGeom>
        </p:spPr>
      </p:pic>
      <p:pic>
        <p:nvPicPr>
          <p:cNvPr id="3" name="Рисунок 2">
            <a:extLst>
              <a:ext uri="{FF2B5EF4-FFF2-40B4-BE49-F238E27FC236}">
                <a16:creationId xmlns:a16="http://schemas.microsoft.com/office/drawing/2014/main" id="{448B0316-131C-0C2C-9C19-08A22ED31B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6270" y="2424701"/>
            <a:ext cx="5260368" cy="3544584"/>
          </a:xfrm>
          <a:prstGeom prst="rect">
            <a:avLst/>
          </a:prstGeom>
        </p:spPr>
      </p:pic>
      <p:graphicFrame>
        <p:nvGraphicFramePr>
          <p:cNvPr id="7" name="Таблиця 6">
            <a:extLst>
              <a:ext uri="{FF2B5EF4-FFF2-40B4-BE49-F238E27FC236}">
                <a16:creationId xmlns:a16="http://schemas.microsoft.com/office/drawing/2014/main" id="{BA18110C-1FAA-D317-9BF2-94D2C65E5F95}"/>
              </a:ext>
            </a:extLst>
          </p:cNvPr>
          <p:cNvGraphicFramePr>
            <a:graphicFrameLocks noGrp="1"/>
          </p:cNvGraphicFramePr>
          <p:nvPr>
            <p:extLst>
              <p:ext uri="{D42A27DB-BD31-4B8C-83A1-F6EECF244321}">
                <p14:modId xmlns:p14="http://schemas.microsoft.com/office/powerpoint/2010/main" val="3882431954"/>
              </p:ext>
            </p:extLst>
          </p:nvPr>
        </p:nvGraphicFramePr>
        <p:xfrm>
          <a:off x="5938463" y="5013789"/>
          <a:ext cx="5260368" cy="955496"/>
        </p:xfrm>
        <a:graphic>
          <a:graphicData uri="http://schemas.openxmlformats.org/drawingml/2006/table">
            <a:tbl>
              <a:tblPr/>
              <a:tblGrid>
                <a:gridCol w="5260368">
                  <a:extLst>
                    <a:ext uri="{9D8B030D-6E8A-4147-A177-3AD203B41FA5}">
                      <a16:colId xmlns:a16="http://schemas.microsoft.com/office/drawing/2014/main" val="1006561505"/>
                    </a:ext>
                  </a:extLst>
                </a:gridCol>
              </a:tblGrid>
              <a:tr h="955496">
                <a:tc>
                  <a:txBody>
                    <a:bodyPr/>
                    <a:lstStyle/>
                    <a:p>
                      <a:endParaRPr lang="uk-UA"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2575771549"/>
                  </a:ext>
                </a:extLst>
              </a:tr>
            </a:tbl>
          </a:graphicData>
        </a:graphic>
      </p:graphicFrame>
      <mc:AlternateContent xmlns:mc="http://schemas.openxmlformats.org/markup-compatibility/2006">
        <mc:Choice xmlns:p14="http://schemas.microsoft.com/office/powerpoint/2010/main" Requires="p14">
          <p:contentPart p14:bwMode="auto" r:id="rId4">
            <p14:nvContentPartPr>
              <p14:cNvPr id="30" name="Рукописні дані 29">
                <a:extLst>
                  <a:ext uri="{FF2B5EF4-FFF2-40B4-BE49-F238E27FC236}">
                    <a16:creationId xmlns:a16="http://schemas.microsoft.com/office/drawing/2014/main" id="{3E3C3BA3-D530-AEB9-84F6-DD973F5A3CA2}"/>
                  </a:ext>
                </a:extLst>
              </p14:cNvPr>
              <p14:cNvContentPartPr/>
              <p14:nvPr/>
            </p14:nvContentPartPr>
            <p14:xfrm>
              <a:off x="-1818951" y="657024"/>
              <a:ext cx="360" cy="4680"/>
            </p14:xfrm>
          </p:contentPart>
        </mc:Choice>
        <mc:Fallback>
          <p:pic>
            <p:nvPicPr>
              <p:cNvPr id="30" name="Рукописні дані 29">
                <a:extLst>
                  <a:ext uri="{FF2B5EF4-FFF2-40B4-BE49-F238E27FC236}">
                    <a16:creationId xmlns:a16="http://schemas.microsoft.com/office/drawing/2014/main" id="{3E3C3BA3-D530-AEB9-84F6-DD973F5A3CA2}"/>
                  </a:ext>
                </a:extLst>
              </p:cNvPr>
              <p:cNvPicPr/>
              <p:nvPr/>
            </p:nvPicPr>
            <p:blipFill>
              <a:blip r:embed="rId5"/>
              <a:stretch>
                <a:fillRect/>
              </a:stretch>
            </p:blipFill>
            <p:spPr>
              <a:xfrm>
                <a:off x="-1825071" y="650904"/>
                <a:ext cx="12600" cy="16920"/>
              </a:xfrm>
              <a:prstGeom prst="rect">
                <a:avLst/>
              </a:prstGeom>
            </p:spPr>
          </p:pic>
        </mc:Fallback>
      </mc:AlternateContent>
    </p:spTree>
    <p:extLst>
      <p:ext uri="{BB962C8B-B14F-4D97-AF65-F5344CB8AC3E}">
        <p14:creationId xmlns:p14="http://schemas.microsoft.com/office/powerpoint/2010/main" val="3880619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55798D0-235C-2C4E-F038-A36AB11267DE}"/>
              </a:ext>
            </a:extLst>
          </p:cNvPr>
          <p:cNvSpPr txBox="1"/>
          <p:nvPr/>
        </p:nvSpPr>
        <p:spPr>
          <a:xfrm>
            <a:off x="2126750" y="1956485"/>
            <a:ext cx="7921375" cy="3179204"/>
          </a:xfrm>
          <a:prstGeom prst="rect">
            <a:avLst/>
          </a:prstGeom>
          <a:noFill/>
        </p:spPr>
        <p:txBody>
          <a:bodyPr wrap="square">
            <a:spAutoFit/>
          </a:bodyPr>
          <a:lstStyle/>
          <a:p>
            <a:pPr>
              <a:lnSpc>
                <a:spcPct val="107000"/>
              </a:lnSpc>
              <a:spcAft>
                <a:spcPts val="800"/>
              </a:spcAft>
              <a:buNone/>
            </a:pP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Висновок                                                    (3б.)</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uk-UA" sz="2000" dirty="0">
                <a:solidFill>
                  <a:srgbClr val="292B2C"/>
                </a:solidFill>
                <a:effectLst/>
                <a:latin typeface="Times New Roman" panose="02020603050405020304" pitchFamily="18" charset="0"/>
                <a:ea typeface="Times New Roman" panose="02020603050405020304" pitchFamily="18" charset="0"/>
                <a:cs typeface="Times New Roman" panose="02020603050405020304" pitchFamily="18" charset="0"/>
              </a:rPr>
              <a:t>Чи підтвердилася висловлена вами гіпотеза?</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uk-UA" sz="2000" dirty="0">
                <a:solidFill>
                  <a:srgbClr val="292B2C"/>
                </a:solidFill>
                <a:effectLst/>
                <a:latin typeface="Times New Roman" panose="02020603050405020304" pitchFamily="18" charset="0"/>
                <a:ea typeface="Times New Roman" panose="02020603050405020304" pitchFamily="18" charset="0"/>
                <a:cs typeface="Times New Roman" panose="02020603050405020304" pitchFamily="18" charset="0"/>
              </a:rPr>
              <a:t>Спрогнозуйте, який результат ви отримали б, якби час занурення був, приміром, 10 або 30 секунд.</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uk-UA" sz="2000" dirty="0">
                <a:solidFill>
                  <a:srgbClr val="292B2C"/>
                </a:solidFill>
                <a:effectLst/>
                <a:latin typeface="Times New Roman" panose="02020603050405020304" pitchFamily="18" charset="0"/>
                <a:ea typeface="Times New Roman" panose="02020603050405020304" pitchFamily="18" charset="0"/>
                <a:cs typeface="Times New Roman" panose="02020603050405020304" pitchFamily="18" charset="0"/>
              </a:rPr>
              <a:t>Наскільки точними й надійними є отримані вами результати? Відповідь поясніть.</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uk-UA" sz="2000" dirty="0">
                <a:solidFill>
                  <a:srgbClr val="292B2C"/>
                </a:solidFill>
                <a:effectLst/>
                <a:latin typeface="Times New Roman" panose="02020603050405020304" pitchFamily="18" charset="0"/>
                <a:ea typeface="Times New Roman" panose="02020603050405020304" pitchFamily="18" charset="0"/>
                <a:cs typeface="Times New Roman" panose="02020603050405020304" pitchFamily="18" charset="0"/>
              </a:rPr>
              <a:t>Де вам можуть знадобитися вміння, які ви опанували?</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uk-UA" sz="2000" dirty="0">
                <a:solidFill>
                  <a:srgbClr val="292B2C"/>
                </a:solidFill>
                <a:effectLst/>
                <a:latin typeface="Times New Roman" panose="02020603050405020304" pitchFamily="18" charset="0"/>
                <a:ea typeface="Times New Roman" panose="02020603050405020304" pitchFamily="18" charset="0"/>
                <a:cs typeface="Times New Roman" panose="02020603050405020304" pitchFamily="18" charset="0"/>
              </a:rPr>
              <a:t>Як ви оцінюєте свою роботу? Аргументуйте думку.</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10462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4D5EC834-8041-9450-4E40-F837EEF26481}"/>
              </a:ext>
            </a:extLst>
          </p:cNvPr>
          <p:cNvPicPr>
            <a:picLocks noChangeAspect="1"/>
          </p:cNvPicPr>
          <p:nvPr/>
        </p:nvPicPr>
        <p:blipFill>
          <a:blip r:embed="rId2"/>
          <a:stretch>
            <a:fillRect/>
          </a:stretch>
        </p:blipFill>
        <p:spPr>
          <a:xfrm>
            <a:off x="3534310" y="71920"/>
            <a:ext cx="5144155" cy="6667927"/>
          </a:xfrm>
          <a:prstGeom prst="rect">
            <a:avLst/>
          </a:prstGeom>
        </p:spPr>
      </p:pic>
    </p:spTree>
    <p:extLst>
      <p:ext uri="{BB962C8B-B14F-4D97-AF65-F5344CB8AC3E}">
        <p14:creationId xmlns:p14="http://schemas.microsoft.com/office/powerpoint/2010/main" val="2698030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219218A2-3BE7-72FF-3EF3-733002691093}"/>
              </a:ext>
            </a:extLst>
          </p:cNvPr>
          <p:cNvSpPr>
            <a:spLocks noGrp="1"/>
          </p:cNvSpPr>
          <p:nvPr>
            <p:ph type="title" idx="4294967295"/>
          </p:nvPr>
        </p:nvSpPr>
        <p:spPr>
          <a:xfrm>
            <a:off x="421240" y="657225"/>
            <a:ext cx="10931704" cy="1592263"/>
          </a:xfrm>
        </p:spPr>
        <p:txBody>
          <a:bodyPr>
            <a:normAutofit/>
          </a:bodyPr>
          <a:lstStyle/>
          <a:p>
            <a:pPr algn="just"/>
            <a:r>
              <a:rPr lang="uk-UA"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Обладнання</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штатив, лійка, фільтрувальний папір, нитка, скляні палички, шпатель, хімічні стакани, пінцет,  таймер, ваги</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br>
              <a:rPr lang="uk-UA" sz="1800" dirty="0">
                <a:effectLst/>
                <a:latin typeface="Calibri" panose="020F0502020204030204" pitchFamily="34" charset="0"/>
                <a:ea typeface="Calibri" panose="020F0502020204030204" pitchFamily="34" charset="0"/>
                <a:cs typeface="Times New Roman" panose="02020603050405020304" pitchFamily="18" charset="0"/>
              </a:rPr>
            </a:br>
            <a:r>
              <a:rPr lang="uk-UA" sz="1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Реактиви</a:t>
            </a:r>
            <a:r>
              <a:rPr lang="uk-UA" sz="1800" b="1" dirty="0">
                <a:effectLst/>
                <a:latin typeface="Times New Roman" panose="02020603050405020304" pitchFamily="18" charset="0"/>
                <a:ea typeface="Calibri" panose="020F0502020204030204" pitchFamily="34" charset="0"/>
                <a:cs typeface="Times New Roman" panose="02020603050405020304" pitchFamily="18" charset="0"/>
              </a:rPr>
              <a:t>:</a:t>
            </a:r>
            <a:r>
              <a:rPr lang="uk-UA"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цинкова пластинка, дистильована вода, розчин S</a:t>
            </a:r>
            <a:r>
              <a:rPr lang="en-US" sz="18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n</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Cl</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₂ (</a:t>
            </a:r>
            <a:r>
              <a:rPr lang="uk-UA" sz="18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станум</a:t>
            </a:r>
            <a:r>
              <a:rPr lang="uk-UA" sz="1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(ІІ) хлориду). </a:t>
            </a:r>
            <a:br>
              <a:rPr lang="uk-UA"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uk-UA" dirty="0">
              <a:solidFill>
                <a:schemeClr val="bg1"/>
              </a:solidFill>
            </a:endParaRPr>
          </a:p>
        </p:txBody>
      </p:sp>
      <p:sp>
        <p:nvSpPr>
          <p:cNvPr id="5" name="Місце для вмісту 4">
            <a:extLst>
              <a:ext uri="{FF2B5EF4-FFF2-40B4-BE49-F238E27FC236}">
                <a16:creationId xmlns:a16="http://schemas.microsoft.com/office/drawing/2014/main" id="{CB54B365-B97B-CEED-FB10-8CFCD5E578FD}"/>
              </a:ext>
            </a:extLst>
          </p:cNvPr>
          <p:cNvSpPr>
            <a:spLocks noGrp="1"/>
          </p:cNvSpPr>
          <p:nvPr>
            <p:ph idx="4294967295"/>
          </p:nvPr>
        </p:nvSpPr>
        <p:spPr>
          <a:xfrm>
            <a:off x="421240" y="2249488"/>
            <a:ext cx="9484760" cy="3541712"/>
          </a:xfrm>
        </p:spPr>
        <p:txBody>
          <a:bodyPr/>
          <a:lstStyle/>
          <a:p>
            <a:pPr algn="ctr">
              <a:lnSpc>
                <a:spcPct val="107000"/>
              </a:lnSpc>
              <a:spcAft>
                <a:spcPts val="800"/>
              </a:spcAft>
              <a:buNone/>
            </a:pPr>
            <a:r>
              <a:rPr lang="uk-UA" sz="2000" b="1"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rPr>
              <a:t>Хід роботи</a:t>
            </a:r>
            <a:endParaRPr lang="uk-UA" sz="20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uk-UA" dirty="0">
                <a:solidFill>
                  <a:srgbClr val="292B2C"/>
                </a:solidFill>
                <a:effectLst/>
                <a:latin typeface="Times New Roman" panose="02020603050405020304" pitchFamily="18" charset="0"/>
                <a:ea typeface="Calibri" panose="020F0502020204030204" pitchFamily="34" charset="0"/>
                <a:cs typeface="Times New Roman" panose="02020603050405020304" pitchFamily="18" charset="0"/>
              </a:rPr>
              <a:t>Сформулюйте гіпотезу: чи існує залежність між масою продукту хімічної реакції та часом, упродовж якого відбувалася взаємодія речовин. Якщо так, то якою може бути така залежність: лінійною чи більш складною? Чи є з-поміж наведених графіків той, що відповідає вашій гіпотезі?               </a:t>
            </a:r>
            <a:r>
              <a:rPr lang="uk-UA" b="1" dirty="0">
                <a:solidFill>
                  <a:srgbClr val="292B2C"/>
                </a:solidFill>
                <a:effectLst/>
                <a:latin typeface="Times New Roman" panose="02020603050405020304" pitchFamily="18" charset="0"/>
                <a:ea typeface="Calibri" panose="020F0502020204030204" pitchFamily="34" charset="0"/>
                <a:cs typeface="Times New Roman" panose="02020603050405020304" pitchFamily="18" charset="0"/>
              </a:rPr>
              <a:t>(2б.)</a:t>
            </a:r>
            <a:r>
              <a:rPr lang="uk-UA" dirty="0">
                <a:solidFill>
                  <a:srgbClr val="292B2C"/>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uk-UA" dirty="0">
              <a:effectLst/>
              <a:latin typeface="Calibri" panose="020F0502020204030204" pitchFamily="34" charset="0"/>
              <a:ea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1668268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51F2F026-3148-4B48-BEE6-A1656189E1FF}"/>
              </a:ext>
            </a:extLst>
          </p:cNvPr>
          <p:cNvGraphicFramePr>
            <a:graphicFrameLocks noGrp="1"/>
          </p:cNvGraphicFramePr>
          <p:nvPr>
            <p:extLst>
              <p:ext uri="{D42A27DB-BD31-4B8C-83A1-F6EECF244321}">
                <p14:modId xmlns:p14="http://schemas.microsoft.com/office/powerpoint/2010/main" val="3607859930"/>
              </p:ext>
            </p:extLst>
          </p:nvPr>
        </p:nvGraphicFramePr>
        <p:xfrm>
          <a:off x="1715784" y="472610"/>
          <a:ext cx="9195370" cy="2956390"/>
        </p:xfrm>
        <a:graphic>
          <a:graphicData uri="http://schemas.openxmlformats.org/drawingml/2006/table">
            <a:tbl>
              <a:tblPr firstRow="1" firstCol="1" bandRow="1">
                <a:tableStyleId>{5C22544A-7EE6-4342-B048-85BDC9FD1C3A}</a:tableStyleId>
              </a:tblPr>
              <a:tblGrid>
                <a:gridCol w="1245377">
                  <a:extLst>
                    <a:ext uri="{9D8B030D-6E8A-4147-A177-3AD203B41FA5}">
                      <a16:colId xmlns:a16="http://schemas.microsoft.com/office/drawing/2014/main" val="507263089"/>
                    </a:ext>
                  </a:extLst>
                </a:gridCol>
                <a:gridCol w="7949993">
                  <a:extLst>
                    <a:ext uri="{9D8B030D-6E8A-4147-A177-3AD203B41FA5}">
                      <a16:colId xmlns:a16="http://schemas.microsoft.com/office/drawing/2014/main" val="1909924979"/>
                    </a:ext>
                  </a:extLst>
                </a:gridCol>
              </a:tblGrid>
              <a:tr h="1623239">
                <a:tc>
                  <a:txBody>
                    <a:bodyPr/>
                    <a:lstStyle/>
                    <a:p>
                      <a:pPr>
                        <a:lnSpc>
                          <a:spcPct val="107000"/>
                        </a:lnSpc>
                        <a:spcAft>
                          <a:spcPts val="800"/>
                        </a:spcAft>
                        <a:buNone/>
                      </a:pPr>
                      <a:r>
                        <a:rPr lang="uk-UA" sz="2000" dirty="0">
                          <a:solidFill>
                            <a:schemeClr val="bg1"/>
                          </a:solidFill>
                          <a:effectLst/>
                        </a:rPr>
                        <a:t>№ вико-</a:t>
                      </a:r>
                    </a:p>
                    <a:p>
                      <a:pPr>
                        <a:lnSpc>
                          <a:spcPct val="107000"/>
                        </a:lnSpc>
                        <a:spcAft>
                          <a:spcPts val="800"/>
                        </a:spcAft>
                        <a:buNone/>
                      </a:pPr>
                      <a:r>
                        <a:rPr lang="uk-UA" sz="2000" dirty="0" err="1">
                          <a:solidFill>
                            <a:schemeClr val="bg1"/>
                          </a:solidFill>
                          <a:effectLst/>
                        </a:rPr>
                        <a:t>нуваної</a:t>
                      </a:r>
                      <a:r>
                        <a:rPr lang="uk-UA" sz="2000" dirty="0">
                          <a:solidFill>
                            <a:schemeClr val="bg1"/>
                          </a:solidFill>
                          <a:effectLst/>
                        </a:rPr>
                        <a:t> </a:t>
                      </a:r>
                    </a:p>
                    <a:p>
                      <a:pPr>
                        <a:lnSpc>
                          <a:spcPct val="107000"/>
                        </a:lnSpc>
                        <a:spcAft>
                          <a:spcPts val="800"/>
                        </a:spcAft>
                        <a:buNone/>
                      </a:pPr>
                      <a:r>
                        <a:rPr lang="uk-UA" sz="2000" dirty="0">
                          <a:solidFill>
                            <a:schemeClr val="bg1"/>
                          </a:solidFill>
                          <a:effectLst/>
                        </a:rPr>
                        <a:t>дії. </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buNone/>
                      </a:pPr>
                      <a:r>
                        <a:rPr lang="uk-UA" sz="2000" dirty="0">
                          <a:solidFill>
                            <a:schemeClr val="bg1"/>
                          </a:solidFill>
                          <a:effectLst/>
                        </a:rPr>
                        <a:t>Опис досліду</a:t>
                      </a:r>
                    </a:p>
                  </a:txBody>
                  <a:tcPr marL="68580" marR="68580" marT="0" marB="0"/>
                </a:tc>
                <a:extLst>
                  <a:ext uri="{0D108BD9-81ED-4DB2-BD59-A6C34878D82A}">
                    <a16:rowId xmlns:a16="http://schemas.microsoft.com/office/drawing/2014/main" val="1121969120"/>
                  </a:ext>
                </a:extLst>
              </a:tr>
              <a:tr h="1333151">
                <a:tc>
                  <a:txBody>
                    <a:bodyPr/>
                    <a:lstStyle/>
                    <a:p>
                      <a:pPr algn="ctr">
                        <a:lnSpc>
                          <a:spcPct val="107000"/>
                        </a:lnSpc>
                        <a:spcAft>
                          <a:spcPts val="800"/>
                        </a:spcAft>
                        <a:buNone/>
                      </a:pPr>
                      <a:r>
                        <a:rPr lang="uk-UA" sz="2000" dirty="0">
                          <a:solidFill>
                            <a:schemeClr val="bg1"/>
                          </a:solidFill>
                          <a:effectLst/>
                        </a:rPr>
                        <a:t>1</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uk-UA" sz="2000" dirty="0">
                          <a:effectLst/>
                        </a:rPr>
                        <a:t>Цинкову пластинку закріпити ниткою  на скляній паличці. </a:t>
                      </a:r>
                      <a:endParaRPr lang="uk-UA"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16977241"/>
                  </a:ext>
                </a:extLst>
              </a:tr>
            </a:tbl>
          </a:graphicData>
        </a:graphic>
      </p:graphicFrame>
    </p:spTree>
    <p:extLst>
      <p:ext uri="{BB962C8B-B14F-4D97-AF65-F5344CB8AC3E}">
        <p14:creationId xmlns:p14="http://schemas.microsoft.com/office/powerpoint/2010/main" val="197445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B559AE4C-CE62-FB27-3099-9456F87BF603}"/>
              </a:ext>
            </a:extLst>
          </p:cNvPr>
          <p:cNvPicPr>
            <a:picLocks noChangeAspect="1"/>
          </p:cNvPicPr>
          <p:nvPr/>
        </p:nvPicPr>
        <p:blipFill>
          <a:blip r:embed="rId2"/>
          <a:stretch>
            <a:fillRect/>
          </a:stretch>
        </p:blipFill>
        <p:spPr>
          <a:xfrm>
            <a:off x="3452117" y="1099335"/>
            <a:ext cx="3030875" cy="4489807"/>
          </a:xfrm>
          <a:prstGeom prst="rect">
            <a:avLst/>
          </a:prstGeom>
        </p:spPr>
      </p:pic>
    </p:spTree>
    <p:extLst>
      <p:ext uri="{BB962C8B-B14F-4D97-AF65-F5344CB8AC3E}">
        <p14:creationId xmlns:p14="http://schemas.microsoft.com/office/powerpoint/2010/main" val="1433570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3F9C2471-2280-1F0A-FD3C-05A3C296992C}"/>
              </a:ext>
            </a:extLst>
          </p:cNvPr>
          <p:cNvGraphicFramePr>
            <a:graphicFrameLocks noGrp="1"/>
          </p:cNvGraphicFramePr>
          <p:nvPr>
            <p:extLst>
              <p:ext uri="{D42A27DB-BD31-4B8C-83A1-F6EECF244321}">
                <p14:modId xmlns:p14="http://schemas.microsoft.com/office/powerpoint/2010/main" val="2105523408"/>
              </p:ext>
            </p:extLst>
          </p:nvPr>
        </p:nvGraphicFramePr>
        <p:xfrm>
          <a:off x="1141413" y="616449"/>
          <a:ext cx="8341634" cy="1705512"/>
        </p:xfrm>
        <a:graphic>
          <a:graphicData uri="http://schemas.openxmlformats.org/drawingml/2006/table">
            <a:tbl>
              <a:tblPr firstRow="1" firstCol="1" bandRow="1">
                <a:tableStyleId>{5C22544A-7EE6-4342-B048-85BDC9FD1C3A}</a:tableStyleId>
              </a:tblPr>
              <a:tblGrid>
                <a:gridCol w="1370123">
                  <a:extLst>
                    <a:ext uri="{9D8B030D-6E8A-4147-A177-3AD203B41FA5}">
                      <a16:colId xmlns:a16="http://schemas.microsoft.com/office/drawing/2014/main" val="3457354350"/>
                    </a:ext>
                  </a:extLst>
                </a:gridCol>
                <a:gridCol w="6971511">
                  <a:extLst>
                    <a:ext uri="{9D8B030D-6E8A-4147-A177-3AD203B41FA5}">
                      <a16:colId xmlns:a16="http://schemas.microsoft.com/office/drawing/2014/main" val="47055655"/>
                    </a:ext>
                  </a:extLst>
                </a:gridCol>
              </a:tblGrid>
              <a:tr h="1705512">
                <a:tc>
                  <a:txBody>
                    <a:bodyPr/>
                    <a:lstStyle/>
                    <a:p>
                      <a:pPr algn="ctr">
                        <a:lnSpc>
                          <a:spcPct val="107000"/>
                        </a:lnSpc>
                        <a:spcAft>
                          <a:spcPts val="800"/>
                        </a:spcAft>
                        <a:buNone/>
                      </a:pPr>
                      <a:r>
                        <a:rPr lang="uk-UA" sz="2000" dirty="0">
                          <a:solidFill>
                            <a:schemeClr val="bg1"/>
                          </a:solidFill>
                          <a:effectLst/>
                        </a:rPr>
                        <a:t>2</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uk-UA" sz="2000" dirty="0">
                          <a:solidFill>
                            <a:schemeClr val="bg1"/>
                          </a:solidFill>
                          <a:effectLst/>
                        </a:rPr>
                        <a:t>Опустити цинкову пластинку у розчин </a:t>
                      </a:r>
                      <a:r>
                        <a:rPr lang="uk-UA" sz="2000" dirty="0" err="1">
                          <a:solidFill>
                            <a:schemeClr val="bg1"/>
                          </a:solidFill>
                          <a:effectLst/>
                        </a:rPr>
                        <a:t>станум</a:t>
                      </a:r>
                      <a:r>
                        <a:rPr lang="uk-UA" sz="2000" dirty="0">
                          <a:solidFill>
                            <a:schemeClr val="bg1"/>
                          </a:solidFill>
                          <a:effectLst/>
                        </a:rPr>
                        <a:t>(ІІ) хлориду та запустити таймер. Спостерігати утворення кристаликів олова на цинковій пластинці. За поданим рівнянням хімічної реакції  вказати реагенти та продукти реакції.  (1б.)</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21238500"/>
                  </a:ext>
                </a:extLst>
              </a:tr>
            </a:tbl>
          </a:graphicData>
        </a:graphic>
      </p:graphicFrame>
      <p:pic>
        <p:nvPicPr>
          <p:cNvPr id="3" name="Рисунок 2">
            <a:extLst>
              <a:ext uri="{FF2B5EF4-FFF2-40B4-BE49-F238E27FC236}">
                <a16:creationId xmlns:a16="http://schemas.microsoft.com/office/drawing/2014/main" id="{A5C8DE45-DC97-A245-3BAC-87025B9570E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02769" y="2593864"/>
            <a:ext cx="2928134" cy="3663097"/>
          </a:xfrm>
          <a:prstGeom prst="rect">
            <a:avLst/>
          </a:prstGeom>
        </p:spPr>
      </p:pic>
      <p:pic>
        <p:nvPicPr>
          <p:cNvPr id="4" name="Рисунок 3">
            <a:extLst>
              <a:ext uri="{FF2B5EF4-FFF2-40B4-BE49-F238E27FC236}">
                <a16:creationId xmlns:a16="http://schemas.microsoft.com/office/drawing/2014/main" id="{40E03E74-346D-BE2E-3F73-5CE4D118C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95317" y="2702103"/>
            <a:ext cx="2681555" cy="3256908"/>
          </a:xfrm>
          <a:prstGeom prst="rect">
            <a:avLst/>
          </a:prstGeom>
        </p:spPr>
      </p:pic>
    </p:spTree>
    <p:extLst>
      <p:ext uri="{BB962C8B-B14F-4D97-AF65-F5344CB8AC3E}">
        <p14:creationId xmlns:p14="http://schemas.microsoft.com/office/powerpoint/2010/main" val="1077450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899EB4-B946-B142-88F5-A557D931D13E}"/>
              </a:ext>
            </a:extLst>
          </p:cNvPr>
          <p:cNvSpPr>
            <a:spLocks noGrp="1"/>
          </p:cNvSpPr>
          <p:nvPr>
            <p:ph type="title"/>
          </p:nvPr>
        </p:nvSpPr>
        <p:spPr>
          <a:xfrm>
            <a:off x="1141413" y="618518"/>
            <a:ext cx="9905998" cy="4508286"/>
          </a:xfrm>
        </p:spPr>
        <p:txBody>
          <a:bodyPr/>
          <a:lstStyle/>
          <a:p>
            <a:pPr algn="ctr"/>
            <a:r>
              <a:rPr lang="uk-UA" dirty="0">
                <a:solidFill>
                  <a:schemeClr val="bg1"/>
                </a:solidFill>
              </a:rPr>
              <a:t>Реакція взаємодії цинку (</a:t>
            </a:r>
            <a:r>
              <a:rPr lang="en-US" dirty="0">
                <a:solidFill>
                  <a:schemeClr val="bg1"/>
                </a:solidFill>
              </a:rPr>
              <a:t>Zn) </a:t>
            </a:r>
            <a:r>
              <a:rPr lang="uk-UA" dirty="0">
                <a:solidFill>
                  <a:schemeClr val="bg1"/>
                </a:solidFill>
              </a:rPr>
              <a:t> з </a:t>
            </a:r>
            <a:r>
              <a:rPr lang="en-US" dirty="0">
                <a:solidFill>
                  <a:schemeClr val="bg1"/>
                </a:solidFill>
              </a:rPr>
              <a:t> SnCI2</a:t>
            </a:r>
            <a:br>
              <a:rPr lang="en-US" dirty="0">
                <a:solidFill>
                  <a:schemeClr val="bg1"/>
                </a:solidFill>
              </a:rPr>
            </a:br>
            <a:br>
              <a:rPr lang="en-US" dirty="0">
                <a:solidFill>
                  <a:schemeClr val="bg1"/>
                </a:solidFill>
              </a:rPr>
            </a:br>
            <a:r>
              <a:rPr lang="en-US" dirty="0">
                <a:solidFill>
                  <a:schemeClr val="bg1"/>
                </a:solidFill>
              </a:rPr>
              <a:t>Zn+SNCI2=ZnCI2+SN</a:t>
            </a:r>
            <a:br>
              <a:rPr lang="uk-UA" dirty="0">
                <a:solidFill>
                  <a:schemeClr val="bg1"/>
                </a:solidFill>
              </a:rPr>
            </a:br>
            <a:r>
              <a:rPr lang="uk-UA" dirty="0"/>
              <a:t>     </a:t>
            </a:r>
            <a:r>
              <a:rPr lang="uk-UA" sz="1800" dirty="0">
                <a:solidFill>
                  <a:srgbClr val="FF0000"/>
                </a:solidFill>
              </a:rPr>
              <a:t>реагенти</a:t>
            </a:r>
            <a:r>
              <a:rPr lang="uk-UA" dirty="0"/>
              <a:t>       </a:t>
            </a:r>
            <a:r>
              <a:rPr lang="uk-UA" sz="1600" dirty="0">
                <a:solidFill>
                  <a:srgbClr val="FF0000"/>
                </a:solidFill>
              </a:rPr>
              <a:t>продукти реакції</a:t>
            </a:r>
          </a:p>
        </p:txBody>
      </p:sp>
    </p:spTree>
    <p:extLst>
      <p:ext uri="{BB962C8B-B14F-4D97-AF65-F5344CB8AC3E}">
        <p14:creationId xmlns:p14="http://schemas.microsoft.com/office/powerpoint/2010/main" val="12397086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D5FA6100-FA1E-B73F-8226-7755E24D8319}"/>
              </a:ext>
            </a:extLst>
          </p:cNvPr>
          <p:cNvGraphicFramePr>
            <a:graphicFrameLocks noGrp="1"/>
          </p:cNvGraphicFramePr>
          <p:nvPr>
            <p:extLst>
              <p:ext uri="{D42A27DB-BD31-4B8C-83A1-F6EECF244321}">
                <p14:modId xmlns:p14="http://schemas.microsoft.com/office/powerpoint/2010/main" val="7048731"/>
              </p:ext>
            </p:extLst>
          </p:nvPr>
        </p:nvGraphicFramePr>
        <p:xfrm>
          <a:off x="2167847" y="1078788"/>
          <a:ext cx="7459038" cy="1222624"/>
        </p:xfrm>
        <a:graphic>
          <a:graphicData uri="http://schemas.openxmlformats.org/drawingml/2006/table">
            <a:tbl>
              <a:tblPr firstRow="1" firstCol="1" bandRow="1">
                <a:tableStyleId>{5C22544A-7EE6-4342-B048-85BDC9FD1C3A}</a:tableStyleId>
              </a:tblPr>
              <a:tblGrid>
                <a:gridCol w="1479479">
                  <a:extLst>
                    <a:ext uri="{9D8B030D-6E8A-4147-A177-3AD203B41FA5}">
                      <a16:colId xmlns:a16="http://schemas.microsoft.com/office/drawing/2014/main" val="2697739399"/>
                    </a:ext>
                  </a:extLst>
                </a:gridCol>
                <a:gridCol w="5979559">
                  <a:extLst>
                    <a:ext uri="{9D8B030D-6E8A-4147-A177-3AD203B41FA5}">
                      <a16:colId xmlns:a16="http://schemas.microsoft.com/office/drawing/2014/main" val="1640629286"/>
                    </a:ext>
                  </a:extLst>
                </a:gridCol>
              </a:tblGrid>
              <a:tr h="1222624">
                <a:tc>
                  <a:txBody>
                    <a:bodyPr/>
                    <a:lstStyle/>
                    <a:p>
                      <a:pPr algn="ctr">
                        <a:lnSpc>
                          <a:spcPct val="107000"/>
                        </a:lnSpc>
                        <a:spcAft>
                          <a:spcPts val="800"/>
                        </a:spcAft>
                        <a:buNone/>
                      </a:pPr>
                      <a:r>
                        <a:rPr lang="uk-UA" sz="2000" dirty="0">
                          <a:solidFill>
                            <a:schemeClr val="bg1"/>
                          </a:solidFill>
                          <a:effectLst/>
                        </a:rPr>
                        <a:t>3</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uk-UA" sz="2000" dirty="0">
                          <a:solidFill>
                            <a:schemeClr val="bg1"/>
                          </a:solidFill>
                          <a:effectLst/>
                        </a:rPr>
                        <a:t>По закінченні часу дістати пластинку та помістити у чисту склянку. </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1986785"/>
                  </a:ext>
                </a:extLst>
              </a:tr>
            </a:tbl>
          </a:graphicData>
        </a:graphic>
      </p:graphicFrame>
      <p:pic>
        <p:nvPicPr>
          <p:cNvPr id="3" name="Рисунок 2">
            <a:extLst>
              <a:ext uri="{FF2B5EF4-FFF2-40B4-BE49-F238E27FC236}">
                <a16:creationId xmlns:a16="http://schemas.microsoft.com/office/drawing/2014/main" id="{FA8952FA-FFF6-349A-4A8D-22E614029668}"/>
              </a:ext>
            </a:extLst>
          </p:cNvPr>
          <p:cNvPicPr>
            <a:picLocks noChangeAspect="1"/>
          </p:cNvPicPr>
          <p:nvPr/>
        </p:nvPicPr>
        <p:blipFill>
          <a:blip r:embed="rId2"/>
          <a:stretch>
            <a:fillRect/>
          </a:stretch>
        </p:blipFill>
        <p:spPr>
          <a:xfrm>
            <a:off x="4140486" y="2671282"/>
            <a:ext cx="3215812" cy="3852808"/>
          </a:xfrm>
          <a:prstGeom prst="rect">
            <a:avLst/>
          </a:prstGeom>
        </p:spPr>
      </p:pic>
    </p:spTree>
    <p:extLst>
      <p:ext uri="{BB962C8B-B14F-4D97-AF65-F5344CB8AC3E}">
        <p14:creationId xmlns:p14="http://schemas.microsoft.com/office/powerpoint/2010/main" val="3439960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B9BF6C40-66DF-6B41-F5EF-82619F5EA0CA}"/>
              </a:ext>
            </a:extLst>
          </p:cNvPr>
          <p:cNvGraphicFramePr>
            <a:graphicFrameLocks noGrp="1"/>
          </p:cNvGraphicFramePr>
          <p:nvPr>
            <p:extLst>
              <p:ext uri="{D42A27DB-BD31-4B8C-83A1-F6EECF244321}">
                <p14:modId xmlns:p14="http://schemas.microsoft.com/office/powerpoint/2010/main" val="3661658733"/>
              </p:ext>
            </p:extLst>
          </p:nvPr>
        </p:nvGraphicFramePr>
        <p:xfrm>
          <a:off x="2712379" y="1140431"/>
          <a:ext cx="6924782" cy="945223"/>
        </p:xfrm>
        <a:graphic>
          <a:graphicData uri="http://schemas.openxmlformats.org/drawingml/2006/table">
            <a:tbl>
              <a:tblPr firstRow="1" firstCol="1" bandRow="1">
                <a:tableStyleId>{5C22544A-7EE6-4342-B048-85BDC9FD1C3A}</a:tableStyleId>
              </a:tblPr>
              <a:tblGrid>
                <a:gridCol w="1381289">
                  <a:extLst>
                    <a:ext uri="{9D8B030D-6E8A-4147-A177-3AD203B41FA5}">
                      <a16:colId xmlns:a16="http://schemas.microsoft.com/office/drawing/2014/main" val="2712820840"/>
                    </a:ext>
                  </a:extLst>
                </a:gridCol>
                <a:gridCol w="5543493">
                  <a:extLst>
                    <a:ext uri="{9D8B030D-6E8A-4147-A177-3AD203B41FA5}">
                      <a16:colId xmlns:a16="http://schemas.microsoft.com/office/drawing/2014/main" val="1369596905"/>
                    </a:ext>
                  </a:extLst>
                </a:gridCol>
              </a:tblGrid>
              <a:tr h="945223">
                <a:tc>
                  <a:txBody>
                    <a:bodyPr/>
                    <a:lstStyle/>
                    <a:p>
                      <a:pPr algn="ctr">
                        <a:lnSpc>
                          <a:spcPct val="107000"/>
                        </a:lnSpc>
                        <a:spcAft>
                          <a:spcPts val="800"/>
                        </a:spcAft>
                        <a:buNone/>
                      </a:pPr>
                      <a:r>
                        <a:rPr lang="uk-UA" sz="2000" dirty="0">
                          <a:solidFill>
                            <a:schemeClr val="bg1"/>
                          </a:solidFill>
                          <a:effectLst/>
                        </a:rPr>
                        <a:t>4</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buNone/>
                      </a:pPr>
                      <a:r>
                        <a:rPr lang="uk-UA" sz="2000" dirty="0">
                          <a:solidFill>
                            <a:schemeClr val="bg1"/>
                          </a:solidFill>
                          <a:effectLst/>
                        </a:rPr>
                        <a:t>Обережно </a:t>
                      </a:r>
                      <a:r>
                        <a:rPr lang="uk-UA" sz="2000" dirty="0" err="1">
                          <a:solidFill>
                            <a:schemeClr val="bg1"/>
                          </a:solidFill>
                          <a:effectLst/>
                        </a:rPr>
                        <a:t>зішкребти</a:t>
                      </a:r>
                      <a:r>
                        <a:rPr lang="uk-UA" sz="2000" dirty="0">
                          <a:solidFill>
                            <a:schemeClr val="bg1"/>
                          </a:solidFill>
                          <a:effectLst/>
                        </a:rPr>
                        <a:t> олово  з цинкової пластинки  та промити водою.</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29926411"/>
                  </a:ext>
                </a:extLst>
              </a:tr>
            </a:tbl>
          </a:graphicData>
        </a:graphic>
      </p:graphicFrame>
      <p:pic>
        <p:nvPicPr>
          <p:cNvPr id="3" name="Рисунок 2">
            <a:extLst>
              <a:ext uri="{FF2B5EF4-FFF2-40B4-BE49-F238E27FC236}">
                <a16:creationId xmlns:a16="http://schemas.microsoft.com/office/drawing/2014/main" id="{051B0F4F-16A7-1F29-E943-786455719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2380" y="2609637"/>
            <a:ext cx="2476070" cy="3585680"/>
          </a:xfrm>
          <a:prstGeom prst="rect">
            <a:avLst/>
          </a:prstGeom>
        </p:spPr>
      </p:pic>
      <p:pic>
        <p:nvPicPr>
          <p:cNvPr id="4" name="Рисунок 3">
            <a:extLst>
              <a:ext uri="{FF2B5EF4-FFF2-40B4-BE49-F238E27FC236}">
                <a16:creationId xmlns:a16="http://schemas.microsoft.com/office/drawing/2014/main" id="{05546916-C8D3-55B9-4265-AAF0EF710A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2171" y="2609636"/>
            <a:ext cx="2476070" cy="3493211"/>
          </a:xfrm>
          <a:prstGeom prst="rect">
            <a:avLst/>
          </a:prstGeom>
        </p:spPr>
      </p:pic>
    </p:spTree>
    <p:extLst>
      <p:ext uri="{BB962C8B-B14F-4D97-AF65-F5344CB8AC3E}">
        <p14:creationId xmlns:p14="http://schemas.microsoft.com/office/powerpoint/2010/main" val="3900739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я 1">
            <a:extLst>
              <a:ext uri="{FF2B5EF4-FFF2-40B4-BE49-F238E27FC236}">
                <a16:creationId xmlns:a16="http://schemas.microsoft.com/office/drawing/2014/main" id="{FD548A98-BA79-D419-F9E9-8559C43217D5}"/>
              </a:ext>
            </a:extLst>
          </p:cNvPr>
          <p:cNvGraphicFramePr>
            <a:graphicFrameLocks noGrp="1"/>
          </p:cNvGraphicFramePr>
          <p:nvPr>
            <p:extLst>
              <p:ext uri="{D42A27DB-BD31-4B8C-83A1-F6EECF244321}">
                <p14:modId xmlns:p14="http://schemas.microsoft.com/office/powerpoint/2010/main" val="3967794072"/>
              </p:ext>
            </p:extLst>
          </p:nvPr>
        </p:nvGraphicFramePr>
        <p:xfrm>
          <a:off x="2208944" y="2270589"/>
          <a:ext cx="6482993" cy="1530849"/>
        </p:xfrm>
        <a:graphic>
          <a:graphicData uri="http://schemas.openxmlformats.org/drawingml/2006/table">
            <a:tbl>
              <a:tblPr firstRow="1" firstCol="1" bandRow="1">
                <a:tableStyleId>{5C22544A-7EE6-4342-B048-85BDC9FD1C3A}</a:tableStyleId>
              </a:tblPr>
              <a:tblGrid>
                <a:gridCol w="6482993">
                  <a:extLst>
                    <a:ext uri="{9D8B030D-6E8A-4147-A177-3AD203B41FA5}">
                      <a16:colId xmlns:a16="http://schemas.microsoft.com/office/drawing/2014/main" val="3594324343"/>
                    </a:ext>
                  </a:extLst>
                </a:gridCol>
              </a:tblGrid>
              <a:tr h="1530849">
                <a:tc>
                  <a:txBody>
                    <a:bodyPr/>
                    <a:lstStyle/>
                    <a:p>
                      <a:pPr>
                        <a:lnSpc>
                          <a:spcPct val="107000"/>
                        </a:lnSpc>
                        <a:spcAft>
                          <a:spcPts val="800"/>
                        </a:spcAft>
                        <a:buNone/>
                      </a:pPr>
                      <a:r>
                        <a:rPr lang="uk-UA" sz="2000" dirty="0">
                          <a:solidFill>
                            <a:schemeClr val="bg1"/>
                          </a:solidFill>
                          <a:effectLst/>
                        </a:rPr>
                        <a:t>Зважити фільтрувальний папір та відфільтрувати олово.</a:t>
                      </a:r>
                      <a:endParaRPr lang="uk-UA" sz="20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2753484"/>
                  </a:ext>
                </a:extLst>
              </a:tr>
            </a:tbl>
          </a:graphicData>
        </a:graphic>
      </p:graphicFrame>
      <p:pic>
        <p:nvPicPr>
          <p:cNvPr id="5121" name="Рисунок 10">
            <a:extLst>
              <a:ext uri="{FF2B5EF4-FFF2-40B4-BE49-F238E27FC236}">
                <a16:creationId xmlns:a16="http://schemas.microsoft.com/office/drawing/2014/main" id="{FCF08C95-77B1-11EB-1898-F894383E30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6150" y="4292600"/>
            <a:ext cx="1044575" cy="300038"/>
          </a:xfrm>
          <a:prstGeom prst="rect">
            <a:avLst/>
          </a:prstGeom>
          <a:noFill/>
          <a:extLst>
            <a:ext uri="{909E8E84-426E-40DD-AFC4-6F175D3DCCD1}">
              <a14:hiddenFill xmlns:a14="http://schemas.microsoft.com/office/drawing/2010/main">
                <a:solidFill>
                  <a:srgbClr val="FFFFFF"/>
                </a:solidFill>
              </a14:hiddenFill>
            </a:ext>
          </a:extLst>
        </p:spPr>
      </p:pic>
      <p:pic>
        <p:nvPicPr>
          <p:cNvPr id="3" name="Рисунок 2">
            <a:extLst>
              <a:ext uri="{FF2B5EF4-FFF2-40B4-BE49-F238E27FC236}">
                <a16:creationId xmlns:a16="http://schemas.microsoft.com/office/drawing/2014/main" id="{CCFCF815-E215-E60C-D7DF-4C09C04A26F1}"/>
              </a:ext>
            </a:extLst>
          </p:cNvPr>
          <p:cNvPicPr>
            <a:picLocks noChangeAspect="1"/>
          </p:cNvPicPr>
          <p:nvPr/>
        </p:nvPicPr>
        <p:blipFill>
          <a:blip r:embed="rId3"/>
          <a:stretch>
            <a:fillRect/>
          </a:stretch>
        </p:blipFill>
        <p:spPr>
          <a:xfrm>
            <a:off x="8897420" y="1243173"/>
            <a:ext cx="3133618" cy="4777483"/>
          </a:xfrm>
          <a:prstGeom prst="rect">
            <a:avLst/>
          </a:prstGeom>
        </p:spPr>
      </p:pic>
    </p:spTree>
    <p:extLst>
      <p:ext uri="{BB962C8B-B14F-4D97-AF65-F5344CB8AC3E}">
        <p14:creationId xmlns:p14="http://schemas.microsoft.com/office/powerpoint/2010/main" val="3970362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TM04033919[[fn=Схема]]</Template>
  <TotalTime>80</TotalTime>
  <Words>398</Words>
  <Application>Microsoft Office PowerPoint</Application>
  <PresentationFormat>Широкий екран</PresentationFormat>
  <Paragraphs>28</Paragraphs>
  <Slides>14</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14</vt:i4>
      </vt:variant>
    </vt:vector>
  </HeadingPairs>
  <TitlesOfParts>
    <vt:vector size="19" baseType="lpstr">
      <vt:lpstr>Arial</vt:lpstr>
      <vt:lpstr>Calibri</vt:lpstr>
      <vt:lpstr>Times New Roman</vt:lpstr>
      <vt:lpstr>Tw Cen MT</vt:lpstr>
      <vt:lpstr>Схема</vt:lpstr>
      <vt:lpstr>НАВЧАЛЬНЕ ДОСЛІДЖЕННЯ №10 Тема. Дослідження залежності маси продукту хімічної реакції від часу перебігу реакції </vt:lpstr>
      <vt:lpstr>Обладнання: штатив, лійка, фільтрувальний папір, нитка, скляні палички, шпатель, хімічні стакани, пінцет,  таймер, ваги. Реактиви: цинкова пластинка, дистильована вода, розчин SnCl₂ (станум(ІІ) хлориду).  </vt:lpstr>
      <vt:lpstr>Презентація PowerPoint</vt:lpstr>
      <vt:lpstr>Презентація PowerPoint</vt:lpstr>
      <vt:lpstr>Презентація PowerPoint</vt:lpstr>
      <vt:lpstr>Реакція взаємодії цинку (Zn)  з  SnCI2  Zn+SNCI2=ZnCI2+SN      реагенти       продукти реакції</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un23 60487</dc:creator>
  <cp:lastModifiedBy>un23 60487</cp:lastModifiedBy>
  <cp:revision>5</cp:revision>
  <dcterms:created xsi:type="dcterms:W3CDTF">2025-05-12T08:58:53Z</dcterms:created>
  <dcterms:modified xsi:type="dcterms:W3CDTF">2025-05-14T12:48:02Z</dcterms:modified>
</cp:coreProperties>
</file>