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Quattrocento Bold" charset="1" panose="02020802030000000404"/>
      <p:regular r:id="rId16"/>
    </p:embeddedFont>
    <p:embeddedFont>
      <p:font typeface="PT Serif Bold" charset="1" panose="020A0703040505020204"/>
      <p:regular r:id="rId17"/>
    </p:embeddedFont>
    <p:embeddedFont>
      <p:font typeface="PT Serif" charset="1" panose="020A0603040505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44575" y="2251608"/>
            <a:ext cx="11514725" cy="6362879"/>
            <a:chOff x="0" y="0"/>
            <a:chExt cx="3032685" cy="16758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32685" cy="1675820"/>
            </a:xfrm>
            <a:custGeom>
              <a:avLst/>
              <a:gdLst/>
              <a:ahLst/>
              <a:cxnLst/>
              <a:rect r="r" b="b" t="t" l="l"/>
              <a:pathLst>
                <a:path h="1675820" w="3032685">
                  <a:moveTo>
                    <a:pt x="34290" y="0"/>
                  </a:moveTo>
                  <a:lnTo>
                    <a:pt x="2998395" y="0"/>
                  </a:lnTo>
                  <a:cubicBezTo>
                    <a:pt x="3017332" y="0"/>
                    <a:pt x="3032685" y="15352"/>
                    <a:pt x="3032685" y="34290"/>
                  </a:cubicBezTo>
                  <a:lnTo>
                    <a:pt x="3032685" y="1641530"/>
                  </a:lnTo>
                  <a:cubicBezTo>
                    <a:pt x="3032685" y="1660468"/>
                    <a:pt x="3017332" y="1675820"/>
                    <a:pt x="2998395" y="1675820"/>
                  </a:cubicBezTo>
                  <a:lnTo>
                    <a:pt x="34290" y="1675820"/>
                  </a:lnTo>
                  <a:cubicBezTo>
                    <a:pt x="15352" y="1675820"/>
                    <a:pt x="0" y="1660468"/>
                    <a:pt x="0" y="1641530"/>
                  </a:cubicBezTo>
                  <a:lnTo>
                    <a:pt x="0" y="34290"/>
                  </a:lnTo>
                  <a:cubicBezTo>
                    <a:pt x="0" y="15352"/>
                    <a:pt x="15352" y="0"/>
                    <a:pt x="34290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32685" cy="17234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83389" y="1490045"/>
            <a:ext cx="6828639" cy="7306909"/>
          </a:xfrm>
          <a:custGeom>
            <a:avLst/>
            <a:gdLst/>
            <a:ahLst/>
            <a:cxnLst/>
            <a:rect r="r" b="b" t="t" l="l"/>
            <a:pathLst>
              <a:path h="7306909" w="6828639">
                <a:moveTo>
                  <a:pt x="0" y="0"/>
                </a:moveTo>
                <a:lnTo>
                  <a:pt x="6828639" y="0"/>
                </a:lnTo>
                <a:lnTo>
                  <a:pt x="6828639" y="7306910"/>
                </a:lnTo>
                <a:lnTo>
                  <a:pt x="0" y="730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45250" y="2591118"/>
            <a:ext cx="9015948" cy="492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74"/>
              </a:lnSpc>
            </a:pPr>
            <a:r>
              <a:rPr lang="en-US" sz="9338" b="true">
                <a:solidFill>
                  <a:srgbClr val="1C2143"/>
                </a:solidFill>
                <a:latin typeface="Quattrocento Bold"/>
                <a:ea typeface="Quattrocento Bold"/>
                <a:cs typeface="Quattrocento Bold"/>
                <a:sym typeface="Quattrocento Bold"/>
              </a:rPr>
              <a:t>Алгоритмічна структура розгалуження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598932"/>
            <a:ext cx="16230600" cy="9089136"/>
          </a:xfrm>
          <a:custGeom>
            <a:avLst/>
            <a:gdLst/>
            <a:ahLst/>
            <a:cxnLst/>
            <a:rect r="r" b="b" t="t" l="l"/>
            <a:pathLst>
              <a:path h="9089136" w="16230600">
                <a:moveTo>
                  <a:pt x="0" y="0"/>
                </a:moveTo>
                <a:lnTo>
                  <a:pt x="16230600" y="0"/>
                </a:lnTo>
                <a:lnTo>
                  <a:pt x="16230600" y="9089136"/>
                </a:lnTo>
                <a:lnTo>
                  <a:pt x="0" y="908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8371" y="2145479"/>
            <a:ext cx="16210929" cy="6469008"/>
            <a:chOff x="0" y="0"/>
            <a:chExt cx="4269545" cy="17037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69545" cy="1703772"/>
            </a:xfrm>
            <a:custGeom>
              <a:avLst/>
              <a:gdLst/>
              <a:ahLst/>
              <a:cxnLst/>
              <a:rect r="r" b="b" t="t" l="l"/>
              <a:pathLst>
                <a:path h="1703772" w="4269545">
                  <a:moveTo>
                    <a:pt x="24356" y="0"/>
                  </a:moveTo>
                  <a:lnTo>
                    <a:pt x="4245189" y="0"/>
                  </a:lnTo>
                  <a:cubicBezTo>
                    <a:pt x="4251648" y="0"/>
                    <a:pt x="4257843" y="2566"/>
                    <a:pt x="4262411" y="7134"/>
                  </a:cubicBezTo>
                  <a:cubicBezTo>
                    <a:pt x="4266979" y="11701"/>
                    <a:pt x="4269545" y="17897"/>
                    <a:pt x="4269545" y="24356"/>
                  </a:cubicBezTo>
                  <a:lnTo>
                    <a:pt x="4269545" y="1679416"/>
                  </a:lnTo>
                  <a:cubicBezTo>
                    <a:pt x="4269545" y="1685875"/>
                    <a:pt x="4266979" y="1692070"/>
                    <a:pt x="4262411" y="1696638"/>
                  </a:cubicBezTo>
                  <a:cubicBezTo>
                    <a:pt x="4257843" y="1701206"/>
                    <a:pt x="4251648" y="1703772"/>
                    <a:pt x="4245189" y="1703772"/>
                  </a:cubicBezTo>
                  <a:lnTo>
                    <a:pt x="24356" y="1703772"/>
                  </a:lnTo>
                  <a:cubicBezTo>
                    <a:pt x="17897" y="1703772"/>
                    <a:pt x="11701" y="1701206"/>
                    <a:pt x="7134" y="1696638"/>
                  </a:cubicBezTo>
                  <a:cubicBezTo>
                    <a:pt x="2566" y="1692070"/>
                    <a:pt x="0" y="1685875"/>
                    <a:pt x="0" y="1679416"/>
                  </a:cubicBezTo>
                  <a:lnTo>
                    <a:pt x="0" y="24356"/>
                  </a:lnTo>
                  <a:cubicBezTo>
                    <a:pt x="0" y="17897"/>
                    <a:pt x="2566" y="11701"/>
                    <a:pt x="7134" y="7134"/>
                  </a:cubicBezTo>
                  <a:cubicBezTo>
                    <a:pt x="11701" y="2566"/>
                    <a:pt x="17897" y="0"/>
                    <a:pt x="24356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004438" y="6815724"/>
            <a:ext cx="3283562" cy="3597528"/>
          </a:xfrm>
          <a:custGeom>
            <a:avLst/>
            <a:gdLst/>
            <a:ahLst/>
            <a:cxnLst/>
            <a:rect r="r" b="b" t="t" l="l"/>
            <a:pathLst>
              <a:path h="3597528" w="3283562">
                <a:moveTo>
                  <a:pt x="0" y="0"/>
                </a:moveTo>
                <a:lnTo>
                  <a:pt x="3283562" y="0"/>
                </a:lnTo>
                <a:lnTo>
                  <a:pt x="3283562" y="3597527"/>
                </a:lnTo>
                <a:lnTo>
                  <a:pt x="0" y="3597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47339" y="2836900"/>
            <a:ext cx="14360422" cy="4908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2"/>
              </a:lnSpc>
            </a:pPr>
            <a:r>
              <a:rPr lang="en-US" sz="5566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Алгоритмічна структура, що дає змогу виконавцеві алгоритму вибрати сценарій подальших дій залежно від істинності певного висловлювання, називається розгалуженням.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4350" y="623721"/>
            <a:ext cx="17259300" cy="9039558"/>
          </a:xfrm>
          <a:custGeom>
            <a:avLst/>
            <a:gdLst/>
            <a:ahLst/>
            <a:cxnLst/>
            <a:rect r="r" b="b" t="t" l="l"/>
            <a:pathLst>
              <a:path h="9039558" w="17259300">
                <a:moveTo>
                  <a:pt x="0" y="0"/>
                </a:moveTo>
                <a:lnTo>
                  <a:pt x="17259300" y="0"/>
                </a:lnTo>
                <a:lnTo>
                  <a:pt x="17259300" y="9039558"/>
                </a:lnTo>
                <a:lnTo>
                  <a:pt x="0" y="9039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5145" y="2362026"/>
            <a:ext cx="17110960" cy="5475507"/>
          </a:xfrm>
          <a:custGeom>
            <a:avLst/>
            <a:gdLst/>
            <a:ahLst/>
            <a:cxnLst/>
            <a:rect r="r" b="b" t="t" l="l"/>
            <a:pathLst>
              <a:path h="5475507" w="17110960">
                <a:moveTo>
                  <a:pt x="0" y="0"/>
                </a:moveTo>
                <a:lnTo>
                  <a:pt x="17110960" y="0"/>
                </a:lnTo>
                <a:lnTo>
                  <a:pt x="17110960" y="5475507"/>
                </a:lnTo>
                <a:lnTo>
                  <a:pt x="0" y="5475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8583" y="875131"/>
            <a:ext cx="15810717" cy="8383169"/>
          </a:xfrm>
          <a:custGeom>
            <a:avLst/>
            <a:gdLst/>
            <a:ahLst/>
            <a:cxnLst/>
            <a:rect r="r" b="b" t="t" l="l"/>
            <a:pathLst>
              <a:path h="8383169" w="15810717">
                <a:moveTo>
                  <a:pt x="0" y="0"/>
                </a:moveTo>
                <a:lnTo>
                  <a:pt x="15810717" y="0"/>
                </a:lnTo>
                <a:lnTo>
                  <a:pt x="15810717" y="8383169"/>
                </a:lnTo>
                <a:lnTo>
                  <a:pt x="0" y="8383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315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4769" y="2096118"/>
            <a:ext cx="17418381" cy="6320835"/>
          </a:xfrm>
          <a:custGeom>
            <a:avLst/>
            <a:gdLst/>
            <a:ahLst/>
            <a:cxnLst/>
            <a:rect r="r" b="b" t="t" l="l"/>
            <a:pathLst>
              <a:path h="6320835" w="17418381">
                <a:moveTo>
                  <a:pt x="0" y="0"/>
                </a:moveTo>
                <a:lnTo>
                  <a:pt x="17418381" y="0"/>
                </a:lnTo>
                <a:lnTo>
                  <a:pt x="17418381" y="6320834"/>
                </a:lnTo>
                <a:lnTo>
                  <a:pt x="0" y="6320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5" t="0" r="-1655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872" y="2240450"/>
            <a:ext cx="15135053" cy="6469008"/>
            <a:chOff x="0" y="0"/>
            <a:chExt cx="3986187" cy="17037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86187" cy="1703772"/>
            </a:xfrm>
            <a:custGeom>
              <a:avLst/>
              <a:gdLst/>
              <a:ahLst/>
              <a:cxnLst/>
              <a:rect r="r" b="b" t="t" l="l"/>
              <a:pathLst>
                <a:path h="1703772" w="3986187">
                  <a:moveTo>
                    <a:pt x="26088" y="0"/>
                  </a:moveTo>
                  <a:lnTo>
                    <a:pt x="3960099" y="0"/>
                  </a:lnTo>
                  <a:cubicBezTo>
                    <a:pt x="3967018" y="0"/>
                    <a:pt x="3973654" y="2749"/>
                    <a:pt x="3978546" y="7641"/>
                  </a:cubicBezTo>
                  <a:cubicBezTo>
                    <a:pt x="3983438" y="12533"/>
                    <a:pt x="3986187" y="19169"/>
                    <a:pt x="3986187" y="26088"/>
                  </a:cubicBezTo>
                  <a:lnTo>
                    <a:pt x="3986187" y="1677684"/>
                  </a:lnTo>
                  <a:cubicBezTo>
                    <a:pt x="3986187" y="1684603"/>
                    <a:pt x="3983438" y="1691238"/>
                    <a:pt x="3978546" y="1696131"/>
                  </a:cubicBezTo>
                  <a:cubicBezTo>
                    <a:pt x="3973654" y="1701023"/>
                    <a:pt x="3967018" y="1703772"/>
                    <a:pt x="3960099" y="1703772"/>
                  </a:cubicBezTo>
                  <a:lnTo>
                    <a:pt x="26088" y="1703772"/>
                  </a:lnTo>
                  <a:cubicBezTo>
                    <a:pt x="11680" y="1703772"/>
                    <a:pt x="0" y="1692092"/>
                    <a:pt x="0" y="1677684"/>
                  </a:cubicBezTo>
                  <a:lnTo>
                    <a:pt x="0" y="26088"/>
                  </a:lnTo>
                  <a:cubicBezTo>
                    <a:pt x="0" y="19169"/>
                    <a:pt x="2749" y="12533"/>
                    <a:pt x="7641" y="7641"/>
                  </a:cubicBezTo>
                  <a:cubicBezTo>
                    <a:pt x="12533" y="2749"/>
                    <a:pt x="19169" y="0"/>
                    <a:pt x="26088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986187" cy="1751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4631146" y="3645493"/>
            <a:ext cx="3864150" cy="6641507"/>
          </a:xfrm>
          <a:custGeom>
            <a:avLst/>
            <a:gdLst/>
            <a:ahLst/>
            <a:cxnLst/>
            <a:rect r="r" b="b" t="t" l="l"/>
            <a:pathLst>
              <a:path h="6641507" w="3864150">
                <a:moveTo>
                  <a:pt x="3864150" y="0"/>
                </a:moveTo>
                <a:lnTo>
                  <a:pt x="0" y="0"/>
                </a:lnTo>
                <a:lnTo>
                  <a:pt x="0" y="6641507"/>
                </a:lnTo>
                <a:lnTo>
                  <a:pt x="3864150" y="6641507"/>
                </a:lnTo>
                <a:lnTo>
                  <a:pt x="38641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55381"/>
            <a:ext cx="14745463" cy="391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75"/>
              </a:lnSpc>
            </a:pPr>
            <a:r>
              <a:rPr lang="en-US" sz="5553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У дівчинки в гаманці є </a:t>
            </a:r>
            <a:r>
              <a:rPr lang="en-US" sz="5553" b="true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</a:t>
            </a:r>
            <a:r>
              <a:rPr lang="en-US" sz="5553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гривень. Вона купить шоколаду, якщо у неї вистачить грошей, а якщо ні, то візьме цукерку. </a:t>
            </a:r>
          </a:p>
          <a:p>
            <a:pPr algn="ctr">
              <a:lnSpc>
                <a:spcPts val="7775"/>
              </a:lnSpc>
            </a:pPr>
            <a:r>
              <a:rPr lang="en-US" sz="5553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Шоколадка коштує 22 гривні.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58185" y="302385"/>
            <a:ext cx="15501115" cy="9682230"/>
          </a:xfrm>
          <a:custGeom>
            <a:avLst/>
            <a:gdLst/>
            <a:ahLst/>
            <a:cxnLst/>
            <a:rect r="r" b="b" t="t" l="l"/>
            <a:pathLst>
              <a:path h="9682230" w="15501115">
                <a:moveTo>
                  <a:pt x="0" y="0"/>
                </a:moveTo>
                <a:lnTo>
                  <a:pt x="15501115" y="0"/>
                </a:lnTo>
                <a:lnTo>
                  <a:pt x="15501115" y="9682230"/>
                </a:lnTo>
                <a:lnTo>
                  <a:pt x="0" y="968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41" r="-216" b="-741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CBB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5018" y="2240450"/>
            <a:ext cx="17457963" cy="6469008"/>
            <a:chOff x="0" y="0"/>
            <a:chExt cx="4597982" cy="17037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97982" cy="1703772"/>
            </a:xfrm>
            <a:custGeom>
              <a:avLst/>
              <a:gdLst/>
              <a:ahLst/>
              <a:cxnLst/>
              <a:rect r="r" b="b" t="t" l="l"/>
              <a:pathLst>
                <a:path h="1703772" w="4597982">
                  <a:moveTo>
                    <a:pt x="22616" y="0"/>
                  </a:moveTo>
                  <a:lnTo>
                    <a:pt x="4575366" y="0"/>
                  </a:lnTo>
                  <a:cubicBezTo>
                    <a:pt x="4587856" y="0"/>
                    <a:pt x="4597982" y="10126"/>
                    <a:pt x="4597982" y="22616"/>
                  </a:cubicBezTo>
                  <a:lnTo>
                    <a:pt x="4597982" y="1681155"/>
                  </a:lnTo>
                  <a:cubicBezTo>
                    <a:pt x="4597982" y="1687154"/>
                    <a:pt x="4595599" y="1692906"/>
                    <a:pt x="4591358" y="1697148"/>
                  </a:cubicBezTo>
                  <a:cubicBezTo>
                    <a:pt x="4587117" y="1701389"/>
                    <a:pt x="4581364" y="1703772"/>
                    <a:pt x="4575366" y="1703772"/>
                  </a:cubicBezTo>
                  <a:lnTo>
                    <a:pt x="22616" y="1703772"/>
                  </a:lnTo>
                  <a:cubicBezTo>
                    <a:pt x="10126" y="1703772"/>
                    <a:pt x="0" y="1693646"/>
                    <a:pt x="0" y="1681155"/>
                  </a:cubicBezTo>
                  <a:lnTo>
                    <a:pt x="0" y="22616"/>
                  </a:lnTo>
                  <a:cubicBezTo>
                    <a:pt x="0" y="10126"/>
                    <a:pt x="10126" y="0"/>
                    <a:pt x="22616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597982" cy="17513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15018" y="2565113"/>
            <a:ext cx="17457963" cy="4415282"/>
          </a:xfrm>
          <a:custGeom>
            <a:avLst/>
            <a:gdLst/>
            <a:ahLst/>
            <a:cxnLst/>
            <a:rect r="r" b="b" t="t" l="l"/>
            <a:pathLst>
              <a:path h="4415282" w="17457963">
                <a:moveTo>
                  <a:pt x="0" y="0"/>
                </a:moveTo>
                <a:lnTo>
                  <a:pt x="17457964" y="0"/>
                </a:lnTo>
                <a:lnTo>
                  <a:pt x="17457964" y="4415281"/>
                </a:lnTo>
                <a:lnTo>
                  <a:pt x="0" y="4415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1" t="-856" r="-2201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DAGdsLEfxws</dc:identifier>
  <dcterms:modified xsi:type="dcterms:W3CDTF">2011-08-01T06:04:30Z</dcterms:modified>
  <cp:revision>1</cp:revision>
  <dc:title>Алгоритмічна структура розгалуження</dc:title>
</cp:coreProperties>
</file>