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79" r:id="rId4"/>
    <p:sldId id="259" r:id="rId5"/>
    <p:sldId id="260" r:id="rId6"/>
    <p:sldId id="261" r:id="rId7"/>
    <p:sldId id="262" r:id="rId8"/>
    <p:sldId id="263" r:id="rId9"/>
    <p:sldId id="269" r:id="rId10"/>
    <p:sldId id="266" r:id="rId11"/>
    <p:sldId id="264" r:id="rId12"/>
    <p:sldId id="265" r:id="rId13"/>
    <p:sldId id="267" r:id="rId14"/>
    <p:sldId id="268" r:id="rId15"/>
    <p:sldId id="270" r:id="rId16"/>
    <p:sldId id="282" r:id="rId17"/>
    <p:sldId id="283" r:id="rId18"/>
    <p:sldId id="284" r:id="rId19"/>
    <p:sldId id="285" r:id="rId20"/>
    <p:sldId id="286" r:id="rId21"/>
    <p:sldId id="271" r:id="rId22"/>
    <p:sldId id="281" r:id="rId23"/>
    <p:sldId id="272" r:id="rId24"/>
    <p:sldId id="273" r:id="rId25"/>
    <p:sldId id="274" r:id="rId26"/>
    <p:sldId id="276" r:id="rId27"/>
    <p:sldId id="275" r:id="rId28"/>
    <p:sldId id="277" r:id="rId29"/>
    <p:sldId id="278" r:id="rId30"/>
    <p:sldId id="280" r:id="rId31"/>
    <p:sldId id="287" r:id="rId3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71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8755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049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308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7385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885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058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350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59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992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65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9817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492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69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591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82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066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0C1E84-7D1C-4B07-ADD1-B592F8AAF0E9}" type="datetimeFigureOut">
              <a:rPr lang="uk-UA" smtClean="0"/>
              <a:t>05.07.2025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76E158-0E81-4437-AFEC-5E6FCE49157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226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B050"/>
                </a:solidFill>
              </a:rPr>
              <a:t>НЕЗЛАМНА:</a:t>
            </a:r>
            <a:endParaRPr lang="uk-UA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ІСТОРІЯ ЖИТТЯ ОЛЬГИ ДУЧИМІНСЬКОЇ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6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1245" y="592428"/>
            <a:ext cx="6671256" cy="4881093"/>
          </a:xfrm>
        </p:spPr>
        <p:txBody>
          <a:bodyPr>
            <a:normAutofit/>
          </a:bodyPr>
          <a:lstStyle/>
          <a:p>
            <a:r>
              <a:rPr lang="uk-UA" dirty="0" smtClean="0"/>
              <a:t>Наталя Кобринська добра подруга народилися також, як і Ольга </a:t>
            </a:r>
            <a:r>
              <a:rPr lang="uk-UA" dirty="0" err="1" smtClean="0"/>
              <a:t>Дучимінська</a:t>
            </a:r>
            <a:r>
              <a:rPr lang="uk-UA" dirty="0" smtClean="0"/>
              <a:t> 8 червня , тільки різниця у віці 32 роки, Кобринська була старшою.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502276"/>
            <a:ext cx="4378816" cy="5872765"/>
          </a:xfrm>
        </p:spPr>
      </p:pic>
    </p:spTree>
    <p:extLst>
      <p:ext uri="{BB962C8B-B14F-4D97-AF65-F5344CB8AC3E}">
        <p14:creationId xmlns:p14="http://schemas.microsoft.com/office/powerpoint/2010/main" val="361023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0806" y="528034"/>
            <a:ext cx="4365938" cy="5795493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1992</a:t>
            </a:r>
            <a:r>
              <a:rPr lang="uk-UA" dirty="0" smtClean="0"/>
              <a:t> році видається збірка прозових творів письменниці Ольги </a:t>
            </a:r>
            <a:r>
              <a:rPr lang="uk-UA" dirty="0" err="1" smtClean="0"/>
              <a:t>Дучимінської</a:t>
            </a:r>
            <a:r>
              <a:rPr lang="uk-UA" dirty="0" smtClean="0"/>
              <a:t> «Сумний Христос» про життя галицького суспільства, а також це рік коли Ольга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" y="528034"/>
            <a:ext cx="6697014" cy="5795493"/>
          </a:xfrm>
        </p:spPr>
      </p:pic>
    </p:spTree>
    <p:extLst>
      <p:ext uri="{BB962C8B-B14F-4D97-AF65-F5344CB8AC3E}">
        <p14:creationId xmlns:p14="http://schemas.microsoft.com/office/powerpoint/2010/main" val="436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7340" y="0"/>
            <a:ext cx="6415161" cy="6323527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Страшний 1949 рік</a:t>
            </a:r>
            <a:r>
              <a:rPr lang="uk-UA" sz="3200" dirty="0"/>
              <a:t>:</a:t>
            </a:r>
            <a:r>
              <a:rPr lang="uk-UA" sz="3200" dirty="0" smtClean="0"/>
              <a:t> арешт, звинувачення у справі замаху на письменника, педагога Ярослава Галана, вирок за двома статтями, знущання в сибірських </a:t>
            </a:r>
            <a:r>
              <a:rPr lang="uk-UA" sz="3200" dirty="0" err="1" smtClean="0"/>
              <a:t>спецтаборах</a:t>
            </a:r>
            <a:r>
              <a:rPr lang="uk-UA" sz="3200" dirty="0" smtClean="0"/>
              <a:t>. 19 червня 1956 року справу </a:t>
            </a:r>
            <a:r>
              <a:rPr lang="uk-UA" sz="3200" dirty="0" err="1" smtClean="0"/>
              <a:t>Дучимінської</a:t>
            </a:r>
            <a:r>
              <a:rPr lang="uk-UA" sz="3200" dirty="0" smtClean="0"/>
              <a:t> переглянули в 1958 вийшла на довгоочікувану волю у віці 75 років. Ольга Василівна посмертно була </a:t>
            </a:r>
            <a:r>
              <a:rPr lang="uk-UA" sz="3200" dirty="0" err="1" smtClean="0"/>
              <a:t>реабілітова</a:t>
            </a:r>
            <a:r>
              <a:rPr lang="uk-UA" sz="3200" dirty="0"/>
              <a:t> </a:t>
            </a:r>
            <a:r>
              <a:rPr lang="uk-UA" sz="3200" dirty="0" smtClean="0"/>
              <a:t>аж </a:t>
            </a:r>
            <a:r>
              <a:rPr lang="uk-UA" sz="3200" dirty="0" smtClean="0">
                <a:solidFill>
                  <a:srgbClr val="FF0000"/>
                </a:solidFill>
              </a:rPr>
              <a:t>1992 році.</a:t>
            </a:r>
            <a:r>
              <a:rPr lang="uk-UA" sz="3200" dirty="0" smtClean="0"/>
              <a:t> </a:t>
            </a: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1545465"/>
            <a:ext cx="4596276" cy="3657600"/>
          </a:xfrm>
        </p:spPr>
      </p:pic>
    </p:spTree>
    <p:extLst>
      <p:ext uri="{BB962C8B-B14F-4D97-AF65-F5344CB8AC3E}">
        <p14:creationId xmlns:p14="http://schemas.microsoft.com/office/powerpoint/2010/main" val="31495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0496" y="515155"/>
            <a:ext cx="5460642" cy="575685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 70-х р. </a:t>
            </a:r>
            <a:r>
              <a:rPr lang="uk-UA" dirty="0" err="1" smtClean="0"/>
              <a:t>Дучимінська</a:t>
            </a:r>
            <a:r>
              <a:rPr lang="uk-UA" dirty="0" smtClean="0"/>
              <a:t> </a:t>
            </a:r>
            <a:r>
              <a:rPr lang="uk-UA" sz="3100" dirty="0" smtClean="0"/>
              <a:t>проживала в Чернівцях у родини Кобилянських, де і прийняла сумну звістку про смерть доньки Оксани на 64 –му році життя, Ользі </a:t>
            </a:r>
            <a:r>
              <a:rPr lang="uk-UA" sz="3100" dirty="0" err="1" smtClean="0"/>
              <a:t>Дучимінській</a:t>
            </a:r>
            <a:r>
              <a:rPr lang="uk-UA" sz="3100" dirty="0" smtClean="0"/>
              <a:t> тоді було 89 років.</a:t>
            </a:r>
            <a:br>
              <a:rPr lang="uk-UA" sz="3100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(</a:t>
            </a:r>
            <a:r>
              <a:rPr lang="uk-UA" sz="2800" dirty="0" smtClean="0"/>
              <a:t>на фото Ольга Кобилянська та Ольга </a:t>
            </a:r>
            <a:r>
              <a:rPr lang="uk-UA" sz="2800" dirty="0" err="1" smtClean="0"/>
              <a:t>Дучимінська</a:t>
            </a:r>
            <a:r>
              <a:rPr lang="uk-UA" dirty="0" smtClean="0"/>
              <a:t>)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515155"/>
            <a:ext cx="5705341" cy="5847008"/>
          </a:xfrm>
        </p:spPr>
      </p:pic>
    </p:spTree>
    <p:extLst>
      <p:ext uri="{BB962C8B-B14F-4D97-AF65-F5344CB8AC3E}">
        <p14:creationId xmlns:p14="http://schemas.microsoft.com/office/powerpoint/2010/main" val="1098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92736"/>
            <a:ext cx="7109138" cy="5817912"/>
          </a:xfrm>
        </p:spPr>
        <p:txBody>
          <a:bodyPr>
            <a:normAutofit/>
          </a:bodyPr>
          <a:lstStyle/>
          <a:p>
            <a:r>
              <a:rPr lang="uk-UA" dirty="0" smtClean="0"/>
              <a:t>На фото Ольга з правнучкою </a:t>
            </a:r>
            <a:r>
              <a:rPr lang="uk-UA" dirty="0" err="1" smtClean="0"/>
              <a:t>Рахель</a:t>
            </a:r>
            <a:r>
              <a:rPr lang="uk-UA" dirty="0" smtClean="0"/>
              <a:t> та онуком Іваном, а також на іншому фото </a:t>
            </a:r>
            <a:r>
              <a:rPr lang="uk-UA" dirty="0" err="1" smtClean="0"/>
              <a:t>Дучимінська</a:t>
            </a:r>
            <a:r>
              <a:rPr lang="uk-UA" dirty="0" smtClean="0"/>
              <a:t> з Володимиром Смирновим на даний час це завідувач Літературного музею Прикарпаття.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5" y="492735"/>
            <a:ext cx="4043966" cy="4729647"/>
          </a:xfrm>
        </p:spPr>
      </p:pic>
    </p:spTree>
    <p:extLst>
      <p:ext uri="{BB962C8B-B14F-4D97-AF65-F5344CB8AC3E}">
        <p14:creationId xmlns:p14="http://schemas.microsoft.com/office/powerpoint/2010/main" val="42181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2468" y="0"/>
            <a:ext cx="5649532" cy="6362163"/>
          </a:xfrm>
        </p:spPr>
        <p:txBody>
          <a:bodyPr/>
          <a:lstStyle/>
          <a:p>
            <a:r>
              <a:rPr lang="uk-UA" dirty="0" smtClean="0"/>
              <a:t>Це вулиця Ольги </a:t>
            </a:r>
            <a:r>
              <a:rPr lang="uk-UA" dirty="0" err="1" smtClean="0"/>
              <a:t>Дучимінської</a:t>
            </a:r>
            <a:r>
              <a:rPr lang="uk-UA" dirty="0" smtClean="0"/>
              <a:t> в селі </a:t>
            </a:r>
            <a:r>
              <a:rPr lang="uk-UA" dirty="0" err="1" smtClean="0"/>
              <a:t>Левандівка</a:t>
            </a:r>
            <a:r>
              <a:rPr lang="uk-UA" dirty="0" smtClean="0"/>
              <a:t> Львівської області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2" y="515155"/>
            <a:ext cx="6020136" cy="5847008"/>
          </a:xfrm>
        </p:spPr>
      </p:pic>
    </p:spTree>
    <p:extLst>
      <p:ext uri="{BB962C8B-B14F-4D97-AF65-F5344CB8AC3E}">
        <p14:creationId xmlns:p14="http://schemas.microsoft.com/office/powerpoint/2010/main" val="187017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0073" y="502276"/>
            <a:ext cx="9601196" cy="158410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ЛИСТИ ЧЕРЕЗ ЯКІ ДУЧИМІНСЬКА 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СПІЛКУВАЛАСЯ В 70-80-Х РОКАХ З 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БЛИЗЬКИМИ ТА РІДНИМИ.</a:t>
            </a:r>
            <a:endParaRPr lang="uk-UA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76" y="2086377"/>
            <a:ext cx="6318390" cy="42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515155"/>
            <a:ext cx="11165983" cy="58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4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515155"/>
            <a:ext cx="11191741" cy="58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5" y="528034"/>
            <a:ext cx="11165983" cy="58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6393" y="631066"/>
            <a:ext cx="6941713" cy="5628066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3100" dirty="0" smtClean="0"/>
              <a:t>Роки життя </a:t>
            </a:r>
            <a:r>
              <a:rPr lang="uk-UA" sz="3100" dirty="0"/>
              <a:t/>
            </a:r>
            <a:br>
              <a:rPr lang="uk-UA" sz="3100" dirty="0"/>
            </a:br>
            <a:r>
              <a:rPr lang="uk-UA" sz="3100" dirty="0" smtClean="0"/>
              <a:t>Ольги-</a:t>
            </a:r>
            <a:br>
              <a:rPr lang="uk-UA" sz="3100" dirty="0" smtClean="0"/>
            </a:br>
            <a:r>
              <a:rPr lang="uk-UA" sz="3100" dirty="0" smtClean="0"/>
              <a:t>Олександри </a:t>
            </a:r>
            <a:r>
              <a:rPr lang="uk-UA" sz="3100" dirty="0" err="1" smtClean="0"/>
              <a:t>Дучимінської</a:t>
            </a:r>
            <a:r>
              <a:rPr lang="uk-UA" sz="3100" dirty="0" smtClean="0"/>
              <a:t/>
            </a:r>
            <a:br>
              <a:rPr lang="uk-UA" sz="3100" dirty="0" smtClean="0"/>
            </a:br>
            <a:r>
              <a:rPr lang="uk-UA" sz="3100" dirty="0" smtClean="0"/>
              <a:t>(8 червня 1883-24 вересня 1988). Народилася в с. Миколаїв </a:t>
            </a:r>
            <a:r>
              <a:rPr lang="uk-UA" sz="3100" dirty="0" err="1" smtClean="0"/>
              <a:t>Бібрського</a:t>
            </a:r>
            <a:r>
              <a:rPr lang="uk-UA" sz="3100" dirty="0" smtClean="0"/>
              <a:t> повіту (нині </a:t>
            </a:r>
            <a:r>
              <a:rPr lang="uk-UA" sz="3100" dirty="0" err="1" smtClean="0"/>
              <a:t>Пустомитівського</a:t>
            </a:r>
            <a:r>
              <a:rPr lang="uk-UA" sz="3100" dirty="0" smtClean="0"/>
              <a:t> р-н Львівської області) в сім</a:t>
            </a:r>
            <a:r>
              <a:rPr lang="en-US" sz="3100" dirty="0" smtClean="0"/>
              <a:t>’</a:t>
            </a:r>
            <a:r>
              <a:rPr lang="uk-UA" sz="3100" dirty="0" smtClean="0"/>
              <a:t>ї вчителя, директора школи Василя </a:t>
            </a:r>
            <a:r>
              <a:rPr lang="uk-UA" sz="3100" dirty="0" err="1" smtClean="0"/>
              <a:t>Решетиловича</a:t>
            </a:r>
            <a:r>
              <a:rPr lang="uk-UA" sz="3100" dirty="0" smtClean="0"/>
              <a:t> та його дружини Броніслави з родини Литвинів, виховувалася в освітянській родині. Малій Ользі було 10 років коли батька призначили директором в с. </a:t>
            </a:r>
            <a:r>
              <a:rPr lang="uk-UA" sz="3100" dirty="0" err="1" smtClean="0"/>
              <a:t>Кунин</a:t>
            </a:r>
            <a:r>
              <a:rPr lang="uk-UA" sz="3100" dirty="0" smtClean="0"/>
              <a:t>.</a:t>
            </a:r>
            <a:br>
              <a:rPr lang="uk-UA" sz="3100" dirty="0" smtClean="0"/>
            </a:br>
            <a:r>
              <a:rPr lang="uk-UA" sz="3100" dirty="0" smtClean="0"/>
              <a:t/>
            </a:r>
            <a:br>
              <a:rPr lang="uk-UA" sz="3100" dirty="0" smtClean="0"/>
            </a:b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502277"/>
            <a:ext cx="4121239" cy="5859886"/>
          </a:xfrm>
        </p:spPr>
      </p:pic>
    </p:spTree>
    <p:extLst>
      <p:ext uri="{BB962C8B-B14F-4D97-AF65-F5344CB8AC3E}">
        <p14:creationId xmlns:p14="http://schemas.microsoft.com/office/powerpoint/2010/main" val="335494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5" y="489397"/>
            <a:ext cx="11204620" cy="59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196" y="0"/>
            <a:ext cx="4816700" cy="6336405"/>
          </a:xfrm>
        </p:spPr>
        <p:txBody>
          <a:bodyPr/>
          <a:lstStyle/>
          <a:p>
            <a:r>
              <a:rPr lang="uk-UA" dirty="0" smtClean="0"/>
              <a:t>Вулиця Ольги </a:t>
            </a:r>
            <a:r>
              <a:rPr lang="uk-UA" dirty="0" err="1" smtClean="0"/>
              <a:t>Дучимінської</a:t>
            </a:r>
            <a:r>
              <a:rPr lang="uk-UA" dirty="0" smtClean="0"/>
              <a:t> в </a:t>
            </a:r>
            <a:br>
              <a:rPr lang="uk-UA" dirty="0" smtClean="0"/>
            </a:br>
            <a:r>
              <a:rPr lang="uk-UA" dirty="0" smtClean="0"/>
              <a:t>м. Івано-Франківськ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12292"/>
            <a:ext cx="6356797" cy="5824113"/>
          </a:xfrm>
        </p:spPr>
      </p:pic>
    </p:spTree>
    <p:extLst>
      <p:ext uri="{BB962C8B-B14F-4D97-AF65-F5344CB8AC3E}">
        <p14:creationId xmlns:p14="http://schemas.microsoft.com/office/powerpoint/2010/main" val="22274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/>
                </a:solidFill>
              </a:rPr>
              <a:t>СЛОВО ПРО ПАНІ ОЛЬГУ ЗАВЖДИ ЖИВЕ…</a:t>
            </a:r>
            <a:endParaRPr lang="uk-UA" b="1" dirty="0">
              <a:solidFill>
                <a:schemeClr val="accent2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545549" y="2125014"/>
            <a:ext cx="5468155" cy="1109781"/>
          </a:xfrm>
        </p:spPr>
        <p:txBody>
          <a:bodyPr/>
          <a:lstStyle/>
          <a:p>
            <a:r>
              <a:rPr lang="ru-RU" sz="1600" b="1" dirty="0">
                <a:solidFill>
                  <a:schemeClr val="tx1"/>
                </a:solidFill>
              </a:rPr>
              <a:t>Книга </a:t>
            </a:r>
            <a:r>
              <a:rPr lang="ru-RU" sz="1600" b="1" dirty="0" err="1">
                <a:solidFill>
                  <a:schemeClr val="tx1"/>
                </a:solidFill>
              </a:rPr>
              <a:t>Оксани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Тебешевської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письменниці</a:t>
            </a:r>
            <a:r>
              <a:rPr lang="ru-RU" sz="1600" b="1" dirty="0" smtClean="0">
                <a:solidFill>
                  <a:schemeClr val="tx1"/>
                </a:solidFill>
              </a:rPr>
              <a:t>, </a:t>
            </a:r>
            <a:r>
              <a:rPr lang="ru-RU" sz="1600" b="1" dirty="0" err="1" smtClean="0">
                <a:solidFill>
                  <a:schemeClr val="tx1"/>
                </a:solidFill>
              </a:rPr>
              <a:t>Заслуженого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вчителя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України</a:t>
            </a:r>
            <a:r>
              <a:rPr lang="ru-RU" sz="1600" b="1" dirty="0" smtClean="0">
                <a:solidFill>
                  <a:schemeClr val="tx1"/>
                </a:solidFill>
              </a:rPr>
              <a:t> "Ольга-</a:t>
            </a:r>
            <a:r>
              <a:rPr lang="ru-RU" sz="1600" b="1" dirty="0" err="1" smtClean="0">
                <a:solidFill>
                  <a:schemeClr val="tx1"/>
                </a:solidFill>
              </a:rPr>
              <a:t>Олександра</a:t>
            </a:r>
            <a:r>
              <a:rPr lang="ru-RU" sz="1600" b="1" dirty="0">
                <a:solidFill>
                  <a:schemeClr val="tx1"/>
                </a:solidFill>
              </a:rPr>
              <a:t>" </a:t>
            </a:r>
            <a:r>
              <a:rPr lang="ru-RU" sz="1600" b="1" dirty="0" err="1">
                <a:solidFill>
                  <a:schemeClr val="tx1"/>
                </a:solidFill>
              </a:rPr>
              <a:t>поповнила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фонди</a:t>
            </a:r>
            <a:r>
              <a:rPr lang="ru-RU" sz="1600" b="1" dirty="0">
                <a:solidFill>
                  <a:schemeClr val="tx1"/>
                </a:solidFill>
              </a:rPr>
              <a:t> музею-</a:t>
            </a:r>
            <a:r>
              <a:rPr lang="ru-RU" sz="1600" b="1" dirty="0" err="1">
                <a:solidFill>
                  <a:schemeClr val="tx1"/>
                </a:solidFill>
              </a:rPr>
              <a:t>оселі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родини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Івана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Франка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в </a:t>
            </a:r>
            <a:r>
              <a:rPr lang="ru-RU" sz="1600" b="1" dirty="0" err="1" smtClean="0">
                <a:solidFill>
                  <a:schemeClr val="tx1"/>
                </a:solidFill>
              </a:rPr>
              <a:t>Підгірках</a:t>
            </a:r>
            <a:r>
              <a:rPr lang="ru-RU" sz="1600" b="1" dirty="0" smtClean="0">
                <a:solidFill>
                  <a:schemeClr val="tx1"/>
                </a:solidFill>
              </a:rPr>
              <a:t>, презентована в </a:t>
            </a:r>
            <a:r>
              <a:rPr lang="ru-RU" sz="1600" b="1" dirty="0" err="1" smtClean="0">
                <a:solidFill>
                  <a:schemeClr val="tx1"/>
                </a:solidFill>
              </a:rPr>
              <a:t>жовтні</a:t>
            </a:r>
            <a:r>
              <a:rPr lang="ru-RU" sz="1600" b="1" dirty="0" smtClean="0">
                <a:solidFill>
                  <a:schemeClr val="tx1"/>
                </a:solidFill>
              </a:rPr>
              <a:t> 2023 року.</a:t>
            </a:r>
            <a:endParaRPr lang="uk-UA" sz="1600" b="1" dirty="0">
              <a:solidFill>
                <a:schemeClr val="tx1"/>
              </a:solidFill>
            </a:endParaRP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71" y="2382592"/>
            <a:ext cx="5468155" cy="3944817"/>
          </a:xfrm>
        </p:spPr>
      </p:pic>
      <p:pic>
        <p:nvPicPr>
          <p:cNvPr id="8" name="Місце для вмісту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9" y="3234795"/>
            <a:ext cx="5134325" cy="3101610"/>
          </a:xfrm>
        </p:spPr>
      </p:pic>
    </p:spTree>
    <p:extLst>
      <p:ext uri="{BB962C8B-B14F-4D97-AF65-F5344CB8AC3E}">
        <p14:creationId xmlns:p14="http://schemas.microsoft.com/office/powerpoint/2010/main" val="23680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0501" y="1"/>
            <a:ext cx="4597758" cy="634928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ЖИТТЯ ПІСЛЯ СМЕРТІ</a:t>
            </a:r>
            <a:br>
              <a:rPr lang="uk-UA" sz="3600" dirty="0" smtClean="0"/>
            </a:br>
            <a:r>
              <a:rPr lang="uk-UA" sz="3600" dirty="0" smtClean="0"/>
              <a:t>Л.Я. Бойчук </a:t>
            </a:r>
            <a:r>
              <a:rPr lang="uk-UA" sz="2000" dirty="0" smtClean="0"/>
              <a:t>(на фото справа</a:t>
            </a:r>
            <a:r>
              <a:rPr lang="uk-UA" sz="3600" dirty="0" smtClean="0"/>
              <a:t>) викладачка педагогічного коледжу видала працю на основі архівних матеріалів про чернівецький період життя</a:t>
            </a:r>
            <a:endParaRPr lang="uk-UA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489397"/>
            <a:ext cx="6684135" cy="5859888"/>
          </a:xfrm>
        </p:spPr>
      </p:pic>
    </p:spTree>
    <p:extLst>
      <p:ext uri="{BB962C8B-B14F-4D97-AF65-F5344CB8AC3E}">
        <p14:creationId xmlns:p14="http://schemas.microsoft.com/office/powerpoint/2010/main" val="42528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9430" y="90152"/>
            <a:ext cx="6602570" cy="6246254"/>
          </a:xfrm>
        </p:spPr>
        <p:txBody>
          <a:bodyPr/>
          <a:lstStyle/>
          <a:p>
            <a:r>
              <a:rPr lang="uk-UA" dirty="0" err="1" smtClean="0"/>
              <a:t>Дучимінської</a:t>
            </a:r>
            <a:r>
              <a:rPr lang="uk-UA" dirty="0" smtClean="0"/>
              <a:t>, які зберігалися у домі Олега </a:t>
            </a:r>
            <a:r>
              <a:rPr lang="uk-UA" dirty="0" err="1" smtClean="0"/>
              <a:t>Панчука</a:t>
            </a:r>
            <a:r>
              <a:rPr lang="uk-UA" dirty="0" smtClean="0"/>
              <a:t> - онука Ольги Кобилянської.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4" y="540913"/>
            <a:ext cx="5434884" cy="5795493"/>
          </a:xfrm>
        </p:spPr>
      </p:pic>
    </p:spTree>
    <p:extLst>
      <p:ext uri="{BB962C8B-B14F-4D97-AF65-F5344CB8AC3E}">
        <p14:creationId xmlns:p14="http://schemas.microsoft.com/office/powerpoint/2010/main" val="5688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0151"/>
            <a:ext cx="9601196" cy="3412903"/>
          </a:xfrm>
        </p:spPr>
        <p:txBody>
          <a:bodyPr>
            <a:normAutofit fontScale="90000"/>
          </a:bodyPr>
          <a:lstStyle/>
          <a:p>
            <a:r>
              <a:rPr lang="uk-UA" sz="2400" b="1" dirty="0" smtClean="0"/>
              <a:t>ПРО НЕЇ ЧУЮТЬ І ЗНАЮТЬ ЗА КОРДОНОМ…</a:t>
            </a:r>
            <a:br>
              <a:rPr lang="uk-UA" sz="2400" b="1" dirty="0" smtClean="0"/>
            </a:br>
            <a:r>
              <a:rPr lang="uk-UA" sz="2400" dirty="0" smtClean="0"/>
              <a:t>«</a:t>
            </a:r>
            <a:r>
              <a:rPr lang="uk-UA" sz="2400" dirty="0" err="1" smtClean="0"/>
              <a:t>Фемінітива</a:t>
            </a:r>
            <a:r>
              <a:rPr lang="uk-UA" sz="2400" dirty="0" smtClean="0"/>
              <a:t>» –українсько-польський фестиваль в Польщі про репресованих жінок в СРСР, Ольга Гнатюк польська дослідниця в галузі українознавства про </a:t>
            </a:r>
            <a:r>
              <a:rPr lang="uk-UA" sz="2400" dirty="0" err="1" smtClean="0"/>
              <a:t>Дучимінську</a:t>
            </a:r>
            <a:r>
              <a:rPr lang="uk-UA" sz="2400" dirty="0" smtClean="0"/>
              <a:t>, вересень 2021 року. (покликання на інформацію про фестиваль </a:t>
            </a:r>
            <a:r>
              <a:rPr lang="en-US" sz="2400" b="1" dirty="0" smtClean="0">
                <a:solidFill>
                  <a:srgbClr val="0070C0"/>
                </a:solidFill>
              </a:rPr>
              <a:t>https</a:t>
            </a:r>
            <a:r>
              <a:rPr lang="en-US" sz="2400" b="1" dirty="0">
                <a:solidFill>
                  <a:srgbClr val="0070C0"/>
                </a:solidFill>
              </a:rPr>
              <a:t>://povaha.org.ua/yiyistoriya-pro-shho-govoryat-na-ukrayinsko-polskomu-festyvali-feminatyva/</a:t>
            </a:r>
            <a:r>
              <a:rPr lang="uk-UA" sz="2400" b="1" dirty="0" smtClean="0">
                <a:solidFill>
                  <a:srgbClr val="0070C0"/>
                </a:solidFill>
              </a:rPr>
              <a:t>  </a:t>
            </a:r>
            <a:r>
              <a:rPr lang="uk-UA" sz="2400" b="1" dirty="0">
                <a:solidFill>
                  <a:srgbClr val="0070C0"/>
                </a:solidFill>
              </a:rPr>
              <a:t/>
            </a:r>
            <a:br>
              <a:rPr lang="uk-UA" sz="2400" b="1" dirty="0">
                <a:solidFill>
                  <a:srgbClr val="0070C0"/>
                </a:solidFill>
              </a:rPr>
            </a:br>
            <a:r>
              <a:rPr lang="uk-UA" sz="2400" b="1" dirty="0" smtClean="0">
                <a:solidFill>
                  <a:schemeClr val="tx1"/>
                </a:solidFill>
              </a:rPr>
              <a:t>Питання часу про те, щоб зарахувати Ольгу </a:t>
            </a:r>
            <a:r>
              <a:rPr lang="uk-UA" sz="2400" b="1" dirty="0" err="1" smtClean="0">
                <a:solidFill>
                  <a:schemeClr val="tx1"/>
                </a:solidFill>
              </a:rPr>
              <a:t>Дучимінську</a:t>
            </a:r>
            <a:r>
              <a:rPr lang="uk-UA" sz="2400" b="1" dirty="0" smtClean="0">
                <a:solidFill>
                  <a:schemeClr val="tx1"/>
                </a:solidFill>
              </a:rPr>
              <a:t> до Праведників світу в Україні, адже в роки німецької окупації допомагала врятуватися єврейським сім</a:t>
            </a:r>
            <a:r>
              <a:rPr lang="en-US" sz="2400" b="1" dirty="0" smtClean="0">
                <a:solidFill>
                  <a:schemeClr val="tx1"/>
                </a:solidFill>
              </a:rPr>
              <a:t>’</a:t>
            </a:r>
            <a:r>
              <a:rPr lang="uk-UA" sz="2400" b="1" dirty="0" smtClean="0">
                <a:solidFill>
                  <a:schemeClr val="tx1"/>
                </a:solidFill>
              </a:rPr>
              <a:t>ям, дала захисток Ірині Вільде, врятувала Олексу </a:t>
            </a:r>
            <a:r>
              <a:rPr lang="uk-UA" sz="2400" b="1" dirty="0" err="1" smtClean="0">
                <a:solidFill>
                  <a:schemeClr val="tx1"/>
                </a:solidFill>
              </a:rPr>
              <a:t>Новаківського</a:t>
            </a:r>
            <a:r>
              <a:rPr lang="uk-UA" sz="2400" b="1" dirty="0" smtClean="0">
                <a:solidFill>
                  <a:schemeClr val="tx1"/>
                </a:solidFill>
              </a:rPr>
              <a:t>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4" y="3503055"/>
            <a:ext cx="5380617" cy="277153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7" y="3503054"/>
            <a:ext cx="5615189" cy="27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8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/>
              <a:t>ІСТОРІЯ </a:t>
            </a:r>
            <a:br>
              <a:rPr lang="uk-UA" sz="2800" dirty="0" smtClean="0"/>
            </a:br>
            <a:r>
              <a:rPr lang="uk-UA" sz="2800" dirty="0" smtClean="0"/>
              <a:t>ТЯПЧАНСЬКОГО ЛІЦЕЮ НЕРОЗРИВНО ПОВ</a:t>
            </a:r>
            <a:r>
              <a:rPr lang="en-US" sz="2800" dirty="0" smtClean="0"/>
              <a:t>’</a:t>
            </a:r>
            <a:r>
              <a:rPr lang="uk-UA" sz="2800" dirty="0" smtClean="0"/>
              <a:t>ЯЗАНА З ВІДДАНОЮ ПРАЦЕЮ ОЛЬГИ ДУЧИМІНСЬКОЇ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034" y="2472743"/>
            <a:ext cx="11140225" cy="3889419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В 2012 році тоді ще </a:t>
            </a:r>
            <a:r>
              <a:rPr lang="uk-UA" dirty="0" err="1"/>
              <a:t>Тяпчанській</a:t>
            </a:r>
            <a:r>
              <a:rPr lang="uk-UA" dirty="0"/>
              <a:t> школі</a:t>
            </a:r>
            <a:r>
              <a:rPr lang="uk-UA" dirty="0" smtClean="0"/>
              <a:t>, де навчала і працювала видатна народна вчителька, </a:t>
            </a:r>
            <a:r>
              <a:rPr lang="uk-UA" dirty="0"/>
              <a:t>а сьогодні ліцею, було присвоєно ім’я Ольги </a:t>
            </a:r>
            <a:r>
              <a:rPr lang="uk-UA" dirty="0" err="1"/>
              <a:t>Дучимінської</a:t>
            </a:r>
            <a:r>
              <a:rPr lang="uk-UA" dirty="0"/>
              <a:t>.</a:t>
            </a:r>
          </a:p>
          <a:p>
            <a:r>
              <a:rPr lang="uk-UA" dirty="0"/>
              <a:t>8 червня 2023 року </a:t>
            </a:r>
            <a:r>
              <a:rPr lang="uk-UA" dirty="0" err="1"/>
              <a:t>тяпчанська</a:t>
            </a:r>
            <a:r>
              <a:rPr lang="uk-UA" dirty="0"/>
              <a:t> громада </a:t>
            </a:r>
            <a:r>
              <a:rPr lang="uk-UA" dirty="0" smtClean="0"/>
              <a:t>вшанувала народну вчительку </a:t>
            </a:r>
            <a:r>
              <a:rPr lang="uk-UA" dirty="0"/>
              <a:t>Ольгу </a:t>
            </a:r>
            <a:r>
              <a:rPr lang="uk-UA" dirty="0" smtClean="0"/>
              <a:t>Василівну </a:t>
            </a:r>
            <a:r>
              <a:rPr lang="uk-UA" dirty="0" err="1" smtClean="0"/>
              <a:t>Дучимінську</a:t>
            </a:r>
            <a:r>
              <a:rPr lang="uk-UA" dirty="0" smtClean="0"/>
              <a:t>, </a:t>
            </a:r>
            <a:r>
              <a:rPr lang="uk-UA" dirty="0"/>
              <a:t>адже на цю дату припадає 140- річниця від дня народження видатної вчительки села </a:t>
            </a:r>
            <a:r>
              <a:rPr lang="uk-UA" dirty="0" err="1"/>
              <a:t>Тяпче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r>
              <a:rPr lang="uk-UA" dirty="0"/>
              <a:t> </a:t>
            </a:r>
            <a:r>
              <a:rPr lang="uk-UA" dirty="0" smtClean="0"/>
              <a:t>Зразковим учнем Ольги </a:t>
            </a:r>
            <a:r>
              <a:rPr lang="uk-UA" dirty="0" err="1" smtClean="0"/>
              <a:t>Дучимінської</a:t>
            </a:r>
            <a:r>
              <a:rPr lang="uk-UA" dirty="0" smtClean="0"/>
              <a:t> був Микола </a:t>
            </a:r>
            <a:r>
              <a:rPr lang="uk-UA" dirty="0" err="1" smtClean="0"/>
              <a:t>Корпан</a:t>
            </a:r>
            <a:r>
              <a:rPr lang="uk-UA" dirty="0" smtClean="0"/>
              <a:t>, січовий стрілець в Першій світовій війні, що загинув в бою під Крутами за Українську державу проти російської армії, якому Ольга Василівна допомогла вступити в Бучацьку гімназію.     </a:t>
            </a:r>
            <a:endParaRPr lang="uk-UA" dirty="0"/>
          </a:p>
          <a:p>
            <a:pPr marL="0" indent="0">
              <a:buNone/>
            </a:pPr>
            <a:r>
              <a:rPr lang="uk-UA" b="1" i="1" dirty="0"/>
              <a:t> 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168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369" y="437882"/>
            <a:ext cx="10612192" cy="1848117"/>
          </a:xfrm>
        </p:spPr>
        <p:txBody>
          <a:bodyPr>
            <a:noAutofit/>
          </a:bodyPr>
          <a:lstStyle/>
          <a:p>
            <a:r>
              <a:rPr lang="uk-UA" sz="2000" b="1" dirty="0" smtClean="0"/>
              <a:t>В РІДНОМУ СЕЛІ ТЯПЧЕ, В ШКІЛЬНІЙ РОДИНІ НАЗАВЖДИ ПОСЕЛИЛАСЯ ІСТОРІЯ ПРО ДУЧИМІНСЬКУ</a:t>
            </a:r>
            <a:br>
              <a:rPr lang="uk-UA" sz="2000" b="1" dirty="0" smtClean="0"/>
            </a:br>
            <a:r>
              <a:rPr lang="uk-UA" sz="2000" dirty="0" smtClean="0"/>
              <a:t>24 вересня 2024 відбулося урочисте відкриття та освячення меморіальної дошки Ользі </a:t>
            </a:r>
            <a:r>
              <a:rPr lang="uk-UA" sz="2000" dirty="0" err="1" smtClean="0"/>
              <a:t>Дучимінській</a:t>
            </a:r>
            <a:r>
              <a:rPr lang="uk-UA" sz="2000" dirty="0" smtClean="0"/>
              <a:t> в </a:t>
            </a:r>
            <a:r>
              <a:rPr lang="uk-UA" sz="2000" dirty="0" err="1" smtClean="0"/>
              <a:t>Тяпчанському</a:t>
            </a:r>
            <a:r>
              <a:rPr lang="uk-UA" sz="2000" dirty="0" smtClean="0"/>
              <a:t> ліцеї, навчальному закладі в якому Ольга Василівна сіяла знання своїм учням.</a:t>
            </a:r>
            <a:endParaRPr lang="uk-UA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8" y="2146871"/>
            <a:ext cx="6392214" cy="420241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12" y="1880316"/>
            <a:ext cx="4760889" cy="44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2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9594" y="515156"/>
            <a:ext cx="4275786" cy="5769734"/>
          </a:xfrm>
        </p:spPr>
        <p:txBody>
          <a:bodyPr/>
          <a:lstStyle/>
          <a:p>
            <a:r>
              <a:rPr lang="uk-UA" dirty="0" smtClean="0"/>
              <a:t>Портрет Ольги </a:t>
            </a:r>
            <a:r>
              <a:rPr lang="uk-UA" dirty="0" err="1" smtClean="0"/>
              <a:t>Дучимінської</a:t>
            </a:r>
            <a:r>
              <a:rPr lang="uk-UA" dirty="0" smtClean="0"/>
              <a:t> (графіка, 2003 рік) робота художника з Долини Богдана </a:t>
            </a:r>
            <a:r>
              <a:rPr lang="uk-UA" dirty="0" err="1" smtClean="0"/>
              <a:t>Фреїва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9" y="515155"/>
            <a:ext cx="6735650" cy="5769735"/>
          </a:xfrm>
        </p:spPr>
      </p:pic>
    </p:spTree>
    <p:extLst>
      <p:ext uri="{BB962C8B-B14F-4D97-AF65-F5344CB8AC3E}">
        <p14:creationId xmlns:p14="http://schemas.microsoft.com/office/powerpoint/2010/main" val="99458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1098" y="522601"/>
            <a:ext cx="5898525" cy="5775167"/>
          </a:xfrm>
        </p:spPr>
        <p:txBody>
          <a:bodyPr/>
          <a:lstStyle/>
          <a:p>
            <a:r>
              <a:rPr lang="uk-UA" dirty="0" smtClean="0"/>
              <a:t>Могила, де похована Ольга </a:t>
            </a:r>
            <a:r>
              <a:rPr lang="uk-UA" dirty="0" err="1" smtClean="0"/>
              <a:t>Дучимінська</a:t>
            </a:r>
            <a:r>
              <a:rPr lang="uk-UA" dirty="0" smtClean="0"/>
              <a:t> на цвинтарі в </a:t>
            </a:r>
            <a:r>
              <a:rPr lang="uk-UA" dirty="0" err="1" smtClean="0"/>
              <a:t>Чукалівці</a:t>
            </a:r>
            <a:r>
              <a:rPr lang="uk-UA" dirty="0" smtClean="0"/>
              <a:t> неподалік </a:t>
            </a:r>
            <a:br>
              <a:rPr lang="uk-UA" dirty="0" smtClean="0"/>
            </a:br>
            <a:r>
              <a:rPr lang="uk-UA" dirty="0" smtClean="0"/>
              <a:t>Івано-Франківська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522601"/>
            <a:ext cx="5576552" cy="5955472"/>
          </a:xfrm>
        </p:spPr>
      </p:pic>
    </p:spTree>
    <p:extLst>
      <p:ext uri="{BB962C8B-B14F-4D97-AF65-F5344CB8AC3E}">
        <p14:creationId xmlns:p14="http://schemas.microsoft.com/office/powerpoint/2010/main" val="1473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502276"/>
            <a:ext cx="9548609" cy="914401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ЗА ПОКЛИКОМ ДУШІ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4" name="_Трембітали трембіти_(1936), Ольга Дучимінська, оповідання. Слухаємо українське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034" y="1172360"/>
            <a:ext cx="11114467" cy="4744952"/>
          </a:xfrm>
        </p:spPr>
      </p:pic>
    </p:spTree>
    <p:extLst>
      <p:ext uri="{BB962C8B-B14F-4D97-AF65-F5344CB8AC3E}">
        <p14:creationId xmlns:p14="http://schemas.microsoft.com/office/powerpoint/2010/main" val="267726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2"/>
                </a:solidFill>
              </a:rPr>
              <a:t>ОЛЬГА - ОЛЕКСАНДРА </a:t>
            </a:r>
            <a:br>
              <a:rPr lang="uk-UA" dirty="0" smtClean="0">
                <a:solidFill>
                  <a:schemeClr val="accent2"/>
                </a:solidFill>
              </a:rPr>
            </a:br>
            <a:r>
              <a:rPr lang="uk-UA" dirty="0" smtClean="0">
                <a:solidFill>
                  <a:schemeClr val="accent2"/>
                </a:solidFill>
              </a:rPr>
              <a:t>ДУЧИМІНСЬКА</a:t>
            </a:r>
            <a:endParaRPr lang="uk-UA" dirty="0">
              <a:solidFill>
                <a:schemeClr val="accent2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95401" y="2459865"/>
            <a:ext cx="9601196" cy="42113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О, жінко! Благословенна весталко роду</a:t>
            </a:r>
          </a:p>
          <a:p>
            <a:pPr marL="0" indent="0" algn="ctr">
              <a:buNone/>
            </a:pPr>
            <a:r>
              <a:rPr lang="uk-UA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uk-UA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юдського, </a:t>
            </a:r>
            <a:r>
              <a:rPr lang="uk-UA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жрекиня</a:t>
            </a:r>
            <a:r>
              <a:rPr lang="uk-UA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невгасного вогню</a:t>
            </a:r>
          </a:p>
          <a:p>
            <a:pPr marL="0" indent="0" algn="ctr">
              <a:buNone/>
            </a:pPr>
            <a:r>
              <a:rPr lang="uk-UA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родовження існування. Благословенна</a:t>
            </a:r>
          </a:p>
          <a:p>
            <a:pPr marL="0" indent="0" algn="ctr">
              <a:buNone/>
            </a:pPr>
            <a:r>
              <a:rPr lang="uk-UA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недооцінена в роді людськім.</a:t>
            </a:r>
          </a:p>
        </p:txBody>
      </p:sp>
    </p:spTree>
    <p:extLst>
      <p:ext uri="{BB962C8B-B14F-4D97-AF65-F5344CB8AC3E}">
        <p14:creationId xmlns:p14="http://schemas.microsoft.com/office/powerpoint/2010/main" val="412076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515156"/>
            <a:ext cx="9609666" cy="618186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Рефлексія для допитливих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3"/>
          </p:nvPr>
        </p:nvSpPr>
        <p:spPr>
          <a:xfrm>
            <a:off x="1295401" y="1674254"/>
            <a:ext cx="9609668" cy="141667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uk-UA" dirty="0" smtClean="0"/>
          </a:p>
          <a:p>
            <a:r>
              <a:rPr lang="uk-UA" sz="1600" dirty="0" smtClean="0"/>
              <a:t>1. Проведи дослідження і встанови приблизну висоту зросту </a:t>
            </a:r>
            <a:r>
              <a:rPr lang="uk-UA" sz="1600" dirty="0" err="1" smtClean="0"/>
              <a:t>Дучимінської</a:t>
            </a:r>
            <a:r>
              <a:rPr lang="uk-UA" sz="1600" dirty="0" smtClean="0"/>
              <a:t> народилася 1883 році померла 1988, якщо дослідження показують, що середній ріст жінок у ХХ ст. коливався приблизно від 143,5 до 177,6 см.</a:t>
            </a:r>
          </a:p>
          <a:p>
            <a:pPr marL="514350" indent="-514350">
              <a:buAutoNum type="arabicPeriod"/>
            </a:pPr>
            <a:endParaRPr lang="uk-UA" sz="330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idx="1"/>
          </p:nvPr>
        </p:nvSpPr>
        <p:spPr>
          <a:xfrm>
            <a:off x="1295400" y="2112135"/>
            <a:ext cx="9609670" cy="3477296"/>
          </a:xfrm>
        </p:spPr>
        <p:txBody>
          <a:bodyPr>
            <a:noAutofit/>
          </a:bodyPr>
          <a:lstStyle/>
          <a:p>
            <a:endParaRPr lang="uk-UA" sz="1400" dirty="0" smtClean="0"/>
          </a:p>
          <a:p>
            <a:r>
              <a:rPr lang="uk-UA" sz="1600" dirty="0" smtClean="0"/>
              <a:t>2.  Яку зачіску носила Ольга Василівна, словесно намалюйте ?</a:t>
            </a:r>
          </a:p>
          <a:p>
            <a:r>
              <a:rPr lang="uk-UA" sz="1600" dirty="0" smtClean="0"/>
              <a:t>3. Чи вплинуло виховання Ольги на її світогляд?</a:t>
            </a:r>
          </a:p>
          <a:p>
            <a:r>
              <a:rPr lang="uk-UA" sz="1600" dirty="0" smtClean="0"/>
              <a:t>4. В якому році помер батько Ольги </a:t>
            </a:r>
            <a:r>
              <a:rPr lang="uk-UA" sz="1600" dirty="0" err="1" smtClean="0"/>
              <a:t>Дучимінської</a:t>
            </a:r>
            <a:r>
              <a:rPr lang="uk-UA" sz="1600" dirty="0" smtClean="0"/>
              <a:t>, якщо їй було тільки 14 років, коли втратила батька?</a:t>
            </a:r>
          </a:p>
          <a:p>
            <a:r>
              <a:rPr lang="uk-UA" sz="1600" dirty="0" smtClean="0"/>
              <a:t>5. Як </a:t>
            </a:r>
            <a:r>
              <a:rPr lang="uk-UA" sz="1600" dirty="0" err="1" smtClean="0"/>
              <a:t>пов</a:t>
            </a:r>
            <a:r>
              <a:rPr lang="en-US" sz="1600" dirty="0" smtClean="0"/>
              <a:t>’</a:t>
            </a:r>
            <a:r>
              <a:rPr lang="uk-UA" sz="1600" dirty="0" err="1" smtClean="0"/>
              <a:t>язана</a:t>
            </a:r>
            <a:r>
              <a:rPr lang="uk-UA" sz="1600" dirty="0" smtClean="0"/>
              <a:t> історія села </a:t>
            </a:r>
            <a:r>
              <a:rPr lang="uk-UA" sz="1600" dirty="0" err="1" smtClean="0"/>
              <a:t>Тяпче</a:t>
            </a:r>
            <a:r>
              <a:rPr lang="uk-UA" sz="1600" dirty="0" smtClean="0"/>
              <a:t>  </a:t>
            </a:r>
            <a:r>
              <a:rPr lang="uk-UA" sz="1600" dirty="0" err="1" smtClean="0"/>
              <a:t>Долинської</a:t>
            </a:r>
            <a:r>
              <a:rPr lang="uk-UA" sz="1600" dirty="0" smtClean="0"/>
              <a:t> ТГ Калуського району Івано- Франківської області</a:t>
            </a:r>
            <a:r>
              <a:rPr lang="en-US" sz="1600" dirty="0" smtClean="0"/>
              <a:t> </a:t>
            </a:r>
            <a:r>
              <a:rPr lang="uk-UA" sz="1600" dirty="0" smtClean="0"/>
              <a:t>з історією життя Ольги Василівни ?</a:t>
            </a:r>
          </a:p>
          <a:p>
            <a:r>
              <a:rPr lang="uk-UA" sz="1600" dirty="0" smtClean="0"/>
              <a:t>6. Поміркуйте, чому Ольгу Василівну звільнили від </a:t>
            </a:r>
            <a:r>
              <a:rPr lang="uk-UA" sz="1600" dirty="0" err="1" smtClean="0"/>
              <a:t>ув</a:t>
            </a:r>
            <a:r>
              <a:rPr lang="en-US" sz="1600" dirty="0" smtClean="0"/>
              <a:t>’</a:t>
            </a:r>
            <a:r>
              <a:rPr lang="uk-UA" sz="1600" dirty="0" err="1" smtClean="0"/>
              <a:t>язнення</a:t>
            </a:r>
            <a:r>
              <a:rPr lang="uk-UA" sz="1600" dirty="0" smtClean="0"/>
              <a:t> 1958 році, а  реабілітовано в 1993 році ?</a:t>
            </a:r>
          </a:p>
          <a:p>
            <a:r>
              <a:rPr lang="uk-UA" sz="1600" dirty="0" smtClean="0"/>
              <a:t>7. Використовуючи інтернет ресурси поцікавтеся, що в перекладі означають імена Ольга, Олександра.</a:t>
            </a:r>
          </a:p>
          <a:p>
            <a:r>
              <a:rPr lang="uk-UA" sz="1600" dirty="0" smtClean="0"/>
              <a:t>8. Де знаходиться могила  Ольги  </a:t>
            </a:r>
            <a:r>
              <a:rPr lang="uk-UA" sz="1600" dirty="0" err="1" smtClean="0"/>
              <a:t>Дучимінської</a:t>
            </a:r>
            <a:r>
              <a:rPr lang="uk-UA" sz="1600" dirty="0" smtClean="0"/>
              <a:t> ?</a:t>
            </a:r>
          </a:p>
          <a:p>
            <a:r>
              <a:rPr lang="uk-UA" sz="1600" dirty="0" smtClean="0"/>
              <a:t>9. Перелічіть назви міст і сіл, які </a:t>
            </a:r>
            <a:r>
              <a:rPr lang="uk-UA" sz="1600" dirty="0" err="1" smtClean="0"/>
              <a:t>пов</a:t>
            </a:r>
            <a:r>
              <a:rPr lang="en-US" sz="1600" dirty="0" smtClean="0"/>
              <a:t>’</a:t>
            </a:r>
            <a:r>
              <a:rPr lang="uk-UA" sz="1600" dirty="0" err="1" smtClean="0"/>
              <a:t>язані</a:t>
            </a:r>
            <a:r>
              <a:rPr lang="uk-UA" sz="1600" dirty="0" smtClean="0"/>
              <a:t> з історією життя Ольги Василівни </a:t>
            </a:r>
            <a:r>
              <a:rPr lang="uk-UA" sz="1600" dirty="0" err="1" smtClean="0"/>
              <a:t>Дучимінської</a:t>
            </a:r>
            <a:r>
              <a:rPr lang="uk-UA" sz="1600" dirty="0" smtClean="0"/>
              <a:t> ?</a:t>
            </a:r>
          </a:p>
          <a:p>
            <a:endParaRPr lang="uk-UA" sz="1600" dirty="0" smtClean="0"/>
          </a:p>
          <a:p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6825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8378" y="811370"/>
            <a:ext cx="4893972" cy="5383368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/>
              <a:t>Вперше своє горе переживала в 14 років коли втратила батька, тоді роль батька на себе бере мамин брат, який працював </a:t>
            </a:r>
            <a:r>
              <a:rPr lang="uk-UA" sz="2800" dirty="0" err="1" smtClean="0"/>
              <a:t>катехитом</a:t>
            </a:r>
            <a:r>
              <a:rPr lang="uk-UA" sz="2800" dirty="0" smtClean="0"/>
              <a:t> і допоміг малій Ользі поступити до школи </a:t>
            </a:r>
            <a:r>
              <a:rPr lang="ru-RU" sz="2800" dirty="0" smtClean="0"/>
              <a:t>сестер- </a:t>
            </a:r>
            <a:r>
              <a:rPr lang="ru-RU" sz="2800" dirty="0" err="1"/>
              <a:t>василіанок</a:t>
            </a:r>
            <a:r>
              <a:rPr lang="ru-RU" sz="2800" dirty="0"/>
              <a:t> при </a:t>
            </a:r>
            <a:r>
              <a:rPr lang="ru-RU" sz="2800" dirty="0" err="1"/>
              <a:t>монастирі</a:t>
            </a:r>
            <a:r>
              <a:rPr lang="ru-RU" sz="2800" dirty="0"/>
              <a:t> в </a:t>
            </a:r>
            <a:r>
              <a:rPr lang="ru-RU" sz="2800" dirty="0" err="1"/>
              <a:t>Яворові</a:t>
            </a:r>
            <a:r>
              <a:rPr lang="ru-RU" sz="2800" dirty="0"/>
              <a:t>.</a:t>
            </a:r>
            <a:br>
              <a:rPr lang="ru-RU" sz="2800" dirty="0"/>
            </a:br>
            <a:r>
              <a:rPr lang="uk-UA" sz="2800" dirty="0" smtClean="0"/>
              <a:t>  </a:t>
            </a:r>
            <a:endParaRPr lang="uk-UA" sz="2800" dirty="0"/>
          </a:p>
        </p:txBody>
      </p:sp>
      <p:pic>
        <p:nvPicPr>
          <p:cNvPr id="4" name="Объект 3" descr="Category:Olha Duchyminska - Wikimedia Common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502275"/>
            <a:ext cx="5782613" cy="5885645"/>
          </a:xfrm>
        </p:spPr>
      </p:pic>
    </p:spTree>
    <p:extLst>
      <p:ext uri="{BB962C8B-B14F-4D97-AF65-F5344CB8AC3E}">
        <p14:creationId xmlns:p14="http://schemas.microsoft.com/office/powerpoint/2010/main" val="22576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4141" y="643944"/>
            <a:ext cx="3915178" cy="5525035"/>
          </a:xfrm>
        </p:spPr>
        <p:txBody>
          <a:bodyPr>
            <a:normAutofit/>
          </a:bodyPr>
          <a:lstStyle/>
          <a:p>
            <a:pPr algn="l"/>
            <a:r>
              <a:rPr lang="uk-UA" sz="2000" dirty="0" smtClean="0"/>
              <a:t>В 1905 у селі </a:t>
            </a:r>
            <a:r>
              <a:rPr lang="uk-UA" sz="2000" dirty="0" err="1" smtClean="0"/>
              <a:t>Кунин</a:t>
            </a:r>
            <a:r>
              <a:rPr lang="uk-UA" sz="2000" dirty="0" smtClean="0"/>
              <a:t> Ольга вийшла заміж за вчителя шкіл  </a:t>
            </a:r>
            <a:r>
              <a:rPr lang="uk-UA" sz="2000" dirty="0" err="1" smtClean="0"/>
              <a:t>Жовківського</a:t>
            </a:r>
            <a:r>
              <a:rPr lang="uk-UA" sz="2000" dirty="0" smtClean="0"/>
              <a:t> повіту Петра </a:t>
            </a:r>
            <a:r>
              <a:rPr lang="uk-UA" sz="2000" dirty="0" err="1" smtClean="0"/>
              <a:t>Дучимінського</a:t>
            </a:r>
            <a:r>
              <a:rPr lang="uk-UA" sz="2000" dirty="0" smtClean="0"/>
              <a:t> від якого мала троє дітей, двох синів та донечку. Петро та Ольга  </a:t>
            </a:r>
            <a:r>
              <a:rPr lang="uk-UA" sz="2000" dirty="0" err="1" smtClean="0"/>
              <a:t>Дучимінські</a:t>
            </a:r>
            <a:r>
              <a:rPr lang="uk-UA" sz="2000" dirty="0" smtClean="0"/>
              <a:t> в 1906 році були направлені на педагогічну роботу в с. </a:t>
            </a:r>
            <a:r>
              <a:rPr lang="uk-UA" sz="2000" dirty="0" err="1" smtClean="0"/>
              <a:t>Тяпче</a:t>
            </a:r>
            <a:r>
              <a:rPr lang="uk-UA" sz="2000" dirty="0" smtClean="0"/>
              <a:t>, де Петро був управителем школи.  </a:t>
            </a:r>
            <a:br>
              <a:rPr lang="uk-UA" sz="2000" dirty="0" smtClean="0"/>
            </a:br>
            <a:r>
              <a:rPr lang="uk-UA" sz="2000" dirty="0"/>
              <a:t/>
            </a:r>
            <a:br>
              <a:rPr lang="uk-UA" sz="2000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(</a:t>
            </a:r>
            <a:r>
              <a:rPr lang="uk-UA" sz="3100" dirty="0" smtClean="0"/>
              <a:t>на фото Петро та Ольга </a:t>
            </a:r>
            <a:r>
              <a:rPr lang="uk-UA" sz="3100" dirty="0" err="1" smtClean="0"/>
              <a:t>Дучимінські</a:t>
            </a:r>
            <a:r>
              <a:rPr lang="uk-UA" dirty="0" smtClean="0"/>
              <a:t>)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" y="643944"/>
            <a:ext cx="6418843" cy="5615188"/>
          </a:xfrm>
        </p:spPr>
      </p:pic>
    </p:spTree>
    <p:extLst>
      <p:ext uri="{BB962C8B-B14F-4D97-AF65-F5344CB8AC3E}">
        <p14:creationId xmlns:p14="http://schemas.microsoft.com/office/powerpoint/2010/main" val="132647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1099" y="489397"/>
            <a:ext cx="5924281" cy="5872765"/>
          </a:xfrm>
        </p:spPr>
        <p:txBody>
          <a:bodyPr>
            <a:normAutofit fontScale="90000"/>
          </a:bodyPr>
          <a:lstStyle/>
          <a:p>
            <a:r>
              <a:rPr lang="uk-UA" dirty="0"/>
              <a:t>Сьогодні </a:t>
            </a:r>
            <a:r>
              <a:rPr lang="uk-UA" dirty="0" smtClean="0"/>
              <a:t>в </a:t>
            </a:r>
            <a:r>
              <a:rPr lang="uk-UA" dirty="0" err="1" smtClean="0"/>
              <a:t>Тяпчанському</a:t>
            </a:r>
            <a:r>
              <a:rPr lang="uk-UA" dirty="0" smtClean="0"/>
              <a:t> </a:t>
            </a:r>
            <a:r>
              <a:rPr lang="uk-UA" dirty="0"/>
              <a:t>ліцеї, а колись в школі села </a:t>
            </a:r>
            <a:r>
              <a:rPr lang="uk-UA" dirty="0" err="1"/>
              <a:t>Тяпче</a:t>
            </a:r>
            <a:r>
              <a:rPr lang="uk-UA" dirty="0"/>
              <a:t> Ольга Василівна </a:t>
            </a:r>
            <a:r>
              <a:rPr lang="uk-UA" dirty="0" err="1"/>
              <a:t>Дучимінська</a:t>
            </a:r>
            <a:r>
              <a:rPr lang="uk-UA" dirty="0"/>
              <a:t> пропрацювала загально 19 років, хоча по датам виходить 18 років з 1906-1919рр., 1925-1930рр.</a:t>
            </a:r>
            <a:br>
              <a:rPr lang="uk-UA" dirty="0"/>
            </a:b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7" y="489397"/>
            <a:ext cx="5357611" cy="5525037"/>
          </a:xfrm>
        </p:spPr>
      </p:pic>
    </p:spTree>
    <p:extLst>
      <p:ext uri="{BB962C8B-B14F-4D97-AF65-F5344CB8AC3E}">
        <p14:creationId xmlns:p14="http://schemas.microsoft.com/office/powerpoint/2010/main" val="27135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0348" y="515155"/>
            <a:ext cx="4687911" cy="565382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Як формувалася політична свідомість українського жіноцтва на шпальтах коломийських часописів «Жіноча воля», «Жіноча доля»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4" y="515156"/>
            <a:ext cx="6452314" cy="5859886"/>
          </a:xfrm>
        </p:spPr>
      </p:pic>
    </p:spTree>
    <p:extLst>
      <p:ext uri="{BB962C8B-B14F-4D97-AF65-F5344CB8AC3E}">
        <p14:creationId xmlns:p14="http://schemas.microsoft.com/office/powerpoint/2010/main" val="150060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1398" y="425003"/>
            <a:ext cx="6619740" cy="5924281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Ольга </a:t>
            </a:r>
            <a:r>
              <a:rPr lang="uk-UA" dirty="0" err="1" smtClean="0"/>
              <a:t>Дучимінська</a:t>
            </a:r>
            <a:r>
              <a:rPr lang="uk-UA" dirty="0" smtClean="0"/>
              <a:t> декілька раз друкувалася в часописі «Жіноча доля», в 1937 році виданий етнографічний нарис «Різдвяні звичаї в селі </a:t>
            </a:r>
            <a:r>
              <a:rPr lang="uk-UA" dirty="0" err="1" smtClean="0"/>
              <a:t>Тяпче</a:t>
            </a:r>
            <a:r>
              <a:rPr lang="uk-UA" dirty="0" smtClean="0"/>
              <a:t>» авторка використовує давні </a:t>
            </a:r>
            <a:r>
              <a:rPr lang="uk-UA" dirty="0" err="1" smtClean="0"/>
              <a:t>повір</a:t>
            </a:r>
            <a:r>
              <a:rPr lang="en-US" dirty="0" smtClean="0"/>
              <a:t>’</a:t>
            </a:r>
            <a:r>
              <a:rPr lang="uk-UA" dirty="0" smtClean="0"/>
              <a:t>я, перекази, колядки. А також була окрема рубрика в часописі «Як добре й здорово варити», де були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1359728"/>
            <a:ext cx="4056846" cy="3317875"/>
          </a:xfrm>
        </p:spPr>
      </p:pic>
    </p:spTree>
    <p:extLst>
      <p:ext uri="{BB962C8B-B14F-4D97-AF65-F5344CB8AC3E}">
        <p14:creationId xmlns:p14="http://schemas.microsoft.com/office/powerpoint/2010/main" val="317309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5498" y="540913"/>
            <a:ext cx="4971246" cy="5756855"/>
          </a:xfrm>
        </p:spPr>
        <p:txBody>
          <a:bodyPr/>
          <a:lstStyle/>
          <a:p>
            <a:r>
              <a:rPr lang="uk-UA" dirty="0" smtClean="0"/>
              <a:t>Вписані рецепти страв з усіх куточків України. Ольга </a:t>
            </a:r>
            <a:r>
              <a:rPr lang="uk-UA" dirty="0" err="1" smtClean="0"/>
              <a:t>Дучимінська</a:t>
            </a:r>
            <a:r>
              <a:rPr lang="uk-UA" dirty="0" smtClean="0"/>
              <a:t> вчила жителів села </a:t>
            </a:r>
            <a:r>
              <a:rPr lang="uk-UA" dirty="0" err="1" smtClean="0"/>
              <a:t>Тяпче</a:t>
            </a:r>
            <a:r>
              <a:rPr lang="uk-UA" dirty="0" smtClean="0"/>
              <a:t> як робити закрутки на зимовий період.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2" y="540913"/>
            <a:ext cx="6052063" cy="5756855"/>
          </a:xfrm>
        </p:spPr>
      </p:pic>
    </p:spTree>
    <p:extLst>
      <p:ext uri="{BB962C8B-B14F-4D97-AF65-F5344CB8AC3E}">
        <p14:creationId xmlns:p14="http://schemas.microsoft.com/office/powerpoint/2010/main" val="415966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714</TotalTime>
  <Words>788</Words>
  <Application>Microsoft Office PowerPoint</Application>
  <PresentationFormat>Широкий екран</PresentationFormat>
  <Paragraphs>49</Paragraphs>
  <Slides>31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31</vt:i4>
      </vt:variant>
    </vt:vector>
  </HeadingPairs>
  <TitlesOfParts>
    <vt:vector size="34" baseType="lpstr">
      <vt:lpstr>Arial</vt:lpstr>
      <vt:lpstr>Garamond</vt:lpstr>
      <vt:lpstr>Натуральные материалы</vt:lpstr>
      <vt:lpstr>НЕЗЛАМНА:</vt:lpstr>
      <vt:lpstr>  Роки життя  Ольги- Олександри Дучимінської (8 червня 1883-24 вересня 1988). Народилася в с. Миколаїв Бібрського повіту (нині Пустомитівського р-н Львівської області) в сім’ї вчителя, директора школи Василя Решетиловича та його дружини Броніслави з родини Литвинів, виховувалася в освітянській родині. Малій Ользі було 10 років коли батька призначили директором в с. Кунин.   </vt:lpstr>
      <vt:lpstr>ЗА ПОКЛИКОМ ДУШІ</vt:lpstr>
      <vt:lpstr>Вперше своє горе переживала в 14 років коли втратила батька, тоді роль батька на себе бере мамин брат, який працював катехитом і допоміг малій Ользі поступити до школи сестер- василіанок при монастирі в Яворові.   </vt:lpstr>
      <vt:lpstr>В 1905 у селі Кунин Ольга вийшла заміж за вчителя шкіл  Жовківського повіту Петра Дучимінського від якого мала троє дітей, двох синів та донечку. Петро та Ольга  Дучимінські в 1906 році були направлені на педагогічну роботу в с. Тяпче, де Петро був управителем школи.     (на фото Петро та Ольга Дучимінські)</vt:lpstr>
      <vt:lpstr>Сьогодні в Тяпчанському ліцеї, а колись в школі села Тяпче Ольга Василівна Дучимінська пропрацювала загально 19 років, хоча по датам виходить 18 років з 1906-1919рр., 1925-1930рр. </vt:lpstr>
      <vt:lpstr>Як формувалася політична свідомість українського жіноцтва на шпальтах коломийських часописів «Жіноча воля», «Жіноча доля»</vt:lpstr>
      <vt:lpstr>Ольга Дучимінська декілька раз друкувалася в часописі «Жіноча доля», в 1937 році виданий етнографічний нарис «Різдвяні звичаї в селі Тяпче» авторка використовує давні повір’я, перекази, колядки. А також була окрема рубрика в часописі «Як добре й здорово варити», де були </vt:lpstr>
      <vt:lpstr>Вписані рецепти страв з усіх куточків України. Ольга Дучимінська вчила жителів села Тяпче як робити закрутки на зимовий період.</vt:lpstr>
      <vt:lpstr>Наталя Кобринська добра подруга народилися також, як і Ольга Дучимінська 8 червня , тільки різниця у віці 32 роки, Кобринська була старшою.</vt:lpstr>
      <vt:lpstr>1992 році видається збірка прозових творів письменниці Ольги Дучимінської «Сумний Христос» про життя галицького суспільства, а також це рік коли Ольга </vt:lpstr>
      <vt:lpstr>Страшний 1949 рік: арешт, звинувачення у справі замаху на письменника, педагога Ярослава Галана, вирок за двома статтями, знущання в сибірських спецтаборах. 19 червня 1956 року справу Дучимінської переглянули в 1958 вийшла на довгоочікувану волю у віці 75 років. Ольга Василівна посмертно була реабілітова аж 1992 році. </vt:lpstr>
      <vt:lpstr>У 70-х р. Дучимінська проживала в Чернівцях у родини Кобилянських, де і прийняла сумну звістку про смерть доньки Оксани на 64 –му році життя, Ользі Дучимінській тоді було 89 років.   (на фото Ольга Кобилянська та Ольга Дучимінська)</vt:lpstr>
      <vt:lpstr>На фото Ольга з правнучкою Рахель та онуком Іваном, а також на іншому фото Дучимінська з Володимиром Смирновим на даний час це завідувач Літературного музею Прикарпаття.</vt:lpstr>
      <vt:lpstr>Це вулиця Ольги Дучимінської в селі Левандівка Львівської області</vt:lpstr>
      <vt:lpstr>ЛИСТИ ЧЕРЕЗ ЯКІ ДУЧИМІНСЬКА СПІЛКУВАЛАСЯ В 70-80-Х РОКАХ З БЛИЗЬКИМИ ТА РІДНИМИ.</vt:lpstr>
      <vt:lpstr>Презентація PowerPoint</vt:lpstr>
      <vt:lpstr>Презентація PowerPoint</vt:lpstr>
      <vt:lpstr>Презентація PowerPoint</vt:lpstr>
      <vt:lpstr>Презентація PowerPoint</vt:lpstr>
      <vt:lpstr>Вулиця Ольги Дучимінської в  м. Івано-Франківськ</vt:lpstr>
      <vt:lpstr>СЛОВО ПРО ПАНІ ОЛЬГУ ЗАВЖДИ ЖИВЕ…</vt:lpstr>
      <vt:lpstr>ЖИТТЯ ПІСЛЯ СМЕРТІ Л.Я. Бойчук (на фото справа) викладачка педагогічного коледжу видала працю на основі архівних матеріалів про чернівецький період життя</vt:lpstr>
      <vt:lpstr>Дучимінської, які зберігалися у домі Олега Панчука - онука Ольги Кобилянської.</vt:lpstr>
      <vt:lpstr>ПРО НЕЇ ЧУЮТЬ І ЗНАЮТЬ ЗА КОРДОНОМ… «Фемінітива» –українсько-польський фестиваль в Польщі про репресованих жінок в СРСР, Ольга Гнатюк польська дослідниця в галузі українознавства про Дучимінську, вересень 2021 року. (покликання на інформацію про фестиваль https://povaha.org.ua/yiyistoriya-pro-shho-govoryat-na-ukrayinsko-polskomu-festyvali-feminatyva/   Питання часу про те, щоб зарахувати Ольгу Дучимінську до Праведників світу в Україні, адже в роки німецької окупації допомагала врятуватися єврейським сім’ям, дала захисток Ірині Вільде, врятувала Олексу Новаківського.</vt:lpstr>
      <vt:lpstr>ІСТОРІЯ  ТЯПЧАНСЬКОГО ЛІЦЕЮ НЕРОЗРИВНО ПОВ’ЯЗАНА З ВІДДАНОЮ ПРАЦЕЮ ОЛЬГИ ДУЧИМІНСЬКОЇ</vt:lpstr>
      <vt:lpstr>В РІДНОМУ СЕЛІ ТЯПЧЕ, В ШКІЛЬНІЙ РОДИНІ НАЗАВЖДИ ПОСЕЛИЛАСЯ ІСТОРІЯ ПРО ДУЧИМІНСЬКУ 24 вересня 2024 відбулося урочисте відкриття та освячення меморіальної дошки Ользі Дучимінській в Тяпчанському ліцеї, навчальному закладі в якому Ольга Василівна сіяла знання своїм учням.</vt:lpstr>
      <vt:lpstr>Портрет Ольги Дучимінської (графіка, 2003 рік) робота художника з Долини Богдана Фреїва</vt:lpstr>
      <vt:lpstr>Могила, де похована Ольга Дучимінська на цвинтарі в Чукалівці неподалік  Івано-Франківська</vt:lpstr>
      <vt:lpstr>ОЛЬГА - ОЛЕКСАНДРА  ДУЧИМІНСЬКА</vt:lpstr>
      <vt:lpstr>Рефлексія для допитливих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ПРАВЕДНИЦЯ СВІТУ</dc:title>
  <dc:creator>Acer</dc:creator>
  <cp:lastModifiedBy>user</cp:lastModifiedBy>
  <cp:revision>66</cp:revision>
  <dcterms:created xsi:type="dcterms:W3CDTF">2023-06-06T17:02:05Z</dcterms:created>
  <dcterms:modified xsi:type="dcterms:W3CDTF">2025-07-05T14:43:13Z</dcterms:modified>
</cp:coreProperties>
</file>