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7" r:id="rId20"/>
    <p:sldId id="274"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23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smtClean="0"/>
              <a:t>6/26/2023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6442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2819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19813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0145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91237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70772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2287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209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720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9388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9022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090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555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1741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767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049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A87A34-81AB-432B-8DAE-1953F412C126}" type="datetimeFigureOut">
              <a:rPr lang="en-US" smtClean="0"/>
              <a:pPr/>
              <a:t>6/26/2023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5201516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6" y="1438102"/>
            <a:ext cx="7531956" cy="776592"/>
          </a:xfrm>
        </p:spPr>
        <p:txBody>
          <a:bodyPr/>
          <a:lstStyle/>
          <a:p>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3776" y="1220585"/>
            <a:ext cx="4638301" cy="4322618"/>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5575" y="1220585"/>
            <a:ext cx="4581138" cy="4323798"/>
          </a:xfrm>
        </p:spPr>
      </p:pic>
    </p:spTree>
    <p:extLst>
      <p:ext uri="{BB962C8B-B14F-4D97-AF65-F5344CB8AC3E}">
        <p14:creationId xmlns:p14="http://schemas.microsoft.com/office/powerpoint/2010/main" val="4074850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4356" y="1064030"/>
            <a:ext cx="8379229" cy="1005840"/>
          </a:xfrm>
        </p:spPr>
        <p:txBody>
          <a:bodyPr>
            <a:normAutofit fontScale="90000"/>
          </a:bodyPr>
          <a:lstStyle/>
          <a:p>
            <a:r>
              <a:rPr lang="uk-UA" dirty="0" smtClean="0"/>
              <a:t>Деякі Факти </a:t>
            </a:r>
            <a:r>
              <a:rPr lang="uk-UA" dirty="0" smtClean="0"/>
              <a:t>про українську мову</a:t>
            </a:r>
            <a:endParaRPr lang="ru-RU" dirty="0"/>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2483" y="2128461"/>
            <a:ext cx="5432673" cy="4083267"/>
          </a:xfrm>
        </p:spPr>
      </p:pic>
    </p:spTree>
    <p:extLst>
      <p:ext uri="{BB962C8B-B14F-4D97-AF65-F5344CB8AC3E}">
        <p14:creationId xmlns:p14="http://schemas.microsoft.com/office/powerpoint/2010/main" val="3208222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9942" y="1113906"/>
            <a:ext cx="2352502" cy="864524"/>
          </a:xfrm>
        </p:spPr>
        <p:txBody>
          <a:bodyPr/>
          <a:lstStyle/>
          <a:p>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5505" y="809321"/>
            <a:ext cx="5818910" cy="4373568"/>
          </a:xfrm>
        </p:spPr>
      </p:pic>
    </p:spTree>
    <p:extLst>
      <p:ext uri="{BB962C8B-B14F-4D97-AF65-F5344CB8AC3E}">
        <p14:creationId xmlns:p14="http://schemas.microsoft.com/office/powerpoint/2010/main" val="2517656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9419" y="756458"/>
            <a:ext cx="8088284" cy="1396538"/>
          </a:xfrm>
        </p:spPr>
        <p:txBody>
          <a:bodyPr/>
          <a:lstStyle/>
          <a:p>
            <a:r>
              <a:rPr lang="uk-UA" dirty="0" smtClean="0"/>
              <a:t>А якою є українська мова для вас?</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1726" y="2152996"/>
            <a:ext cx="5380586" cy="4044118"/>
          </a:xfrm>
        </p:spPr>
      </p:pic>
    </p:spTree>
    <p:extLst>
      <p:ext uri="{BB962C8B-B14F-4D97-AF65-F5344CB8AC3E}">
        <p14:creationId xmlns:p14="http://schemas.microsoft.com/office/powerpoint/2010/main" val="450876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Про багатство української мови…</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3694" y="132508"/>
            <a:ext cx="5793971" cy="4354824"/>
          </a:xfrm>
        </p:spPr>
      </p:pic>
    </p:spTree>
    <p:extLst>
      <p:ext uri="{BB962C8B-B14F-4D97-AF65-F5344CB8AC3E}">
        <p14:creationId xmlns:p14="http://schemas.microsoft.com/office/powerpoint/2010/main" val="391176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97928" y="1197033"/>
            <a:ext cx="2759826" cy="1017661"/>
          </a:xfrm>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0329" y="824736"/>
            <a:ext cx="5588405" cy="4200317"/>
          </a:xfrm>
        </p:spPr>
      </p:pic>
    </p:spTree>
    <p:extLst>
      <p:ext uri="{BB962C8B-B14F-4D97-AF65-F5344CB8AC3E}">
        <p14:creationId xmlns:p14="http://schemas.microsoft.com/office/powerpoint/2010/main" val="374783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7978" y="1005840"/>
            <a:ext cx="9790248" cy="1208854"/>
          </a:xfrm>
        </p:spPr>
        <p:txBody>
          <a:bodyPr/>
          <a:lstStyle/>
          <a:p>
            <a:r>
              <a:rPr lang="uk-UA" dirty="0" smtClean="0"/>
              <a:t>Еволюція писемності</a:t>
            </a:r>
            <a:br>
              <a:rPr lang="uk-UA"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0906" y="1797324"/>
            <a:ext cx="5317427" cy="3996647"/>
          </a:xfrm>
        </p:spPr>
      </p:pic>
    </p:spTree>
    <p:extLst>
      <p:ext uri="{BB962C8B-B14F-4D97-AF65-F5344CB8AC3E}">
        <p14:creationId xmlns:p14="http://schemas.microsoft.com/office/powerpoint/2010/main" val="1005490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Ти – громадянин </a:t>
            </a:r>
            <a:r>
              <a:rPr lang="uk-UA" dirty="0" err="1" smtClean="0"/>
              <a:t>україни</a:t>
            </a:r>
            <a:r>
              <a:rPr lang="uk-UA" dirty="0" smtClean="0"/>
              <a:t>. </a:t>
            </a:r>
            <a:br>
              <a:rPr lang="uk-UA" dirty="0" smtClean="0"/>
            </a:br>
            <a:r>
              <a:rPr lang="uk-UA" dirty="0" smtClean="0"/>
              <a:t>Твій обов’язок – знати і говорити українською</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4359" y="217906"/>
            <a:ext cx="4873510" cy="3662993"/>
          </a:xfrm>
        </p:spPr>
      </p:pic>
    </p:spTree>
    <p:extLst>
      <p:ext uri="{BB962C8B-B14F-4D97-AF65-F5344CB8AC3E}">
        <p14:creationId xmlns:p14="http://schemas.microsoft.com/office/powerpoint/2010/main" val="3487044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9912" y="357448"/>
            <a:ext cx="9085812" cy="2139879"/>
          </a:xfrm>
        </p:spPr>
        <p:txBody>
          <a:bodyPr>
            <a:normAutofit/>
          </a:bodyPr>
          <a:lstStyle/>
          <a:p>
            <a:r>
              <a:rPr lang="ru-RU" sz="1600" dirty="0"/>
              <a:t>Коли </a:t>
            </a:r>
            <a:r>
              <a:rPr lang="ru-RU" sz="1600" dirty="0" err="1"/>
              <a:t>розібралися</a:t>
            </a:r>
            <a:r>
              <a:rPr lang="ru-RU" sz="1600" dirty="0"/>
              <a:t> з </a:t>
            </a:r>
            <a:r>
              <a:rPr lang="ru-RU" sz="1600" dirty="0" err="1"/>
              <a:t>давньою</a:t>
            </a:r>
            <a:r>
              <a:rPr lang="ru-RU" sz="1600" dirty="0"/>
              <a:t> </a:t>
            </a:r>
            <a:r>
              <a:rPr lang="ru-RU" sz="1600" dirty="0" err="1"/>
              <a:t>історією</a:t>
            </a:r>
            <a:r>
              <a:rPr lang="ru-RU" sz="1600" dirty="0"/>
              <a:t>, </a:t>
            </a:r>
            <a:r>
              <a:rPr lang="ru-RU" sz="1600" dirty="0" err="1"/>
              <a:t>пропоную</a:t>
            </a:r>
            <a:r>
              <a:rPr lang="ru-RU" sz="1600" dirty="0"/>
              <a:t> перейти до </a:t>
            </a:r>
            <a:r>
              <a:rPr lang="ru-RU" sz="1600" dirty="0" err="1"/>
              <a:t>більш</a:t>
            </a:r>
            <a:r>
              <a:rPr lang="ru-RU" sz="1600" dirty="0"/>
              <a:t> </a:t>
            </a:r>
            <a:r>
              <a:rPr lang="ru-RU" sz="1600" dirty="0" err="1"/>
              <a:t>сучасної</a:t>
            </a:r>
            <a:r>
              <a:rPr lang="ru-RU" sz="1600" dirty="0"/>
              <a:t> </a:t>
            </a:r>
            <a:r>
              <a:rPr lang="ru-RU" sz="1600" dirty="0" err="1"/>
              <a:t>історії</a:t>
            </a:r>
            <a:r>
              <a:rPr lang="ru-RU" sz="1600" dirty="0"/>
              <a:t>, а </a:t>
            </a:r>
            <a:r>
              <a:rPr lang="ru-RU" sz="1600" dirty="0" err="1"/>
              <a:t>саме</a:t>
            </a:r>
            <a:r>
              <a:rPr lang="ru-RU" sz="1600" dirty="0"/>
              <a:t> до </a:t>
            </a:r>
            <a:r>
              <a:rPr lang="ru-RU" sz="1600" dirty="0" err="1"/>
              <a:t>пояснення</a:t>
            </a:r>
            <a:r>
              <a:rPr lang="ru-RU" sz="1600" dirty="0"/>
              <a:t> причини феномену "</a:t>
            </a:r>
            <a:r>
              <a:rPr lang="ru-RU" sz="1600" dirty="0" err="1"/>
              <a:t>рускоговорящій</a:t>
            </a:r>
            <a:r>
              <a:rPr lang="ru-RU" sz="1600" dirty="0"/>
              <a:t> </a:t>
            </a:r>
            <a:r>
              <a:rPr lang="ru-RU" sz="1600" dirty="0" err="1"/>
              <a:t>українєц</a:t>
            </a:r>
            <a:r>
              <a:rPr lang="ru-RU" sz="1600" dirty="0"/>
              <a:t>". </a:t>
            </a:r>
            <a:r>
              <a:rPr lang="ru-RU" sz="1600" dirty="0" err="1"/>
              <a:t>Протягом</a:t>
            </a:r>
            <a:r>
              <a:rPr lang="ru-RU" sz="1600" dirty="0"/>
              <a:t> 400 </a:t>
            </a:r>
            <a:r>
              <a:rPr lang="ru-RU" sz="1600" dirty="0" err="1"/>
              <a:t>років</a:t>
            </a:r>
            <a:r>
              <a:rPr lang="ru-RU" sz="1600" dirty="0"/>
              <a:t> </a:t>
            </a:r>
            <a:r>
              <a:rPr lang="ru-RU" sz="1600" dirty="0" err="1"/>
              <a:t>українська</a:t>
            </a:r>
            <a:r>
              <a:rPr lang="ru-RU" sz="1600" dirty="0"/>
              <a:t> </a:t>
            </a:r>
            <a:r>
              <a:rPr lang="ru-RU" sz="1600" dirty="0" err="1"/>
              <a:t>мова</a:t>
            </a:r>
            <a:r>
              <a:rPr lang="ru-RU" sz="1600" dirty="0"/>
              <a:t> пережила </a:t>
            </a:r>
            <a:r>
              <a:rPr lang="ru-RU" sz="1600" dirty="0" err="1"/>
              <a:t>безліч</a:t>
            </a:r>
            <a:r>
              <a:rPr lang="ru-RU" sz="1600" dirty="0"/>
              <a:t> </a:t>
            </a:r>
            <a:r>
              <a:rPr lang="ru-RU" sz="1600" dirty="0" err="1"/>
              <a:t>заборон</a:t>
            </a:r>
            <a:r>
              <a:rPr lang="ru-RU" sz="1600" dirty="0"/>
              <a:t>, як за </a:t>
            </a:r>
            <a:r>
              <a:rPr lang="ru-RU" sz="1600" dirty="0" err="1"/>
              <a:t>часів</a:t>
            </a:r>
            <a:r>
              <a:rPr lang="ru-RU" sz="1600" dirty="0"/>
              <a:t> </a:t>
            </a:r>
            <a:r>
              <a:rPr lang="ru-RU" sz="1600" dirty="0" err="1"/>
              <a:t>царської</a:t>
            </a:r>
            <a:r>
              <a:rPr lang="ru-RU" sz="1600" dirty="0"/>
              <a:t> </a:t>
            </a:r>
            <a:r>
              <a:rPr lang="ru-RU" sz="1600" dirty="0" err="1"/>
              <a:t>Росії</a:t>
            </a:r>
            <a:r>
              <a:rPr lang="ru-RU" sz="1600" dirty="0"/>
              <a:t>, так і за </a:t>
            </a:r>
            <a:r>
              <a:rPr lang="ru-RU" sz="1600" dirty="0" err="1"/>
              <a:t>Радянського</a:t>
            </a:r>
            <a:r>
              <a:rPr lang="ru-RU" sz="1600" dirty="0"/>
              <a:t> союзу.</a:t>
            </a:r>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679" y="2497327"/>
            <a:ext cx="4581725" cy="3424237"/>
          </a:xfrm>
        </p:spPr>
      </p:pic>
    </p:spTree>
    <p:extLst>
      <p:ext uri="{BB962C8B-B14F-4D97-AF65-F5344CB8AC3E}">
        <p14:creationId xmlns:p14="http://schemas.microsoft.com/office/powerpoint/2010/main" val="2434630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225279" cy="2149621"/>
          </a:xfrm>
        </p:spPr>
        <p:txBody>
          <a:bodyPr>
            <a:normAutofit/>
          </a:bodyPr>
          <a:lstStyle/>
          <a:p>
            <a:r>
              <a:rPr lang="ru-RU" sz="1400" dirty="0">
                <a:solidFill>
                  <a:srgbClr val="1F2124"/>
                </a:solidFill>
                <a:latin typeface="Skolar-Light-Cyrillic"/>
              </a:rPr>
              <a:t>У 1847 </a:t>
            </a:r>
            <a:r>
              <a:rPr lang="ru-RU" sz="1400" dirty="0" err="1">
                <a:solidFill>
                  <a:srgbClr val="1F2124"/>
                </a:solidFill>
                <a:latin typeface="Skolar-Light-Cyrillic"/>
              </a:rPr>
              <a:t>році</a:t>
            </a:r>
            <a:r>
              <a:rPr lang="ru-RU" sz="1400" dirty="0">
                <a:solidFill>
                  <a:srgbClr val="1F2124"/>
                </a:solidFill>
                <a:latin typeface="Skolar-Light-Cyrillic"/>
              </a:rPr>
              <a:t> Тарас Шевченко у </a:t>
            </a:r>
            <a:r>
              <a:rPr lang="ru-RU" sz="1400" dirty="0" err="1">
                <a:solidFill>
                  <a:srgbClr val="1F2124"/>
                </a:solidFill>
                <a:latin typeface="Skolar-Light-Cyrillic"/>
              </a:rPr>
              <a:t>передмові</a:t>
            </a:r>
            <a:r>
              <a:rPr lang="ru-RU" sz="1400" dirty="0">
                <a:solidFill>
                  <a:srgbClr val="1F2124"/>
                </a:solidFill>
                <a:latin typeface="Skolar-Light-Cyrillic"/>
              </a:rPr>
              <a:t> до Другого </a:t>
            </a:r>
            <a:r>
              <a:rPr lang="ru-RU" sz="1400" dirty="0" err="1">
                <a:solidFill>
                  <a:srgbClr val="1F2124"/>
                </a:solidFill>
                <a:latin typeface="Skolar-Light-Cyrillic"/>
              </a:rPr>
              <a:t>видання</a:t>
            </a:r>
            <a:r>
              <a:rPr lang="ru-RU" sz="1400" dirty="0">
                <a:solidFill>
                  <a:srgbClr val="1F2124"/>
                </a:solidFill>
                <a:latin typeface="Skolar-Light-Cyrillic"/>
              </a:rPr>
              <a:t> Кобзаря написав: «У </a:t>
            </a:r>
            <a:r>
              <a:rPr lang="ru-RU" sz="1400" dirty="0" err="1">
                <a:solidFill>
                  <a:srgbClr val="1F2124"/>
                </a:solidFill>
                <a:latin typeface="Skolar-Light-Cyrillic"/>
              </a:rPr>
              <a:t>москалів</a:t>
            </a:r>
            <a:r>
              <a:rPr lang="ru-RU" sz="1400" dirty="0">
                <a:solidFill>
                  <a:srgbClr val="1F2124"/>
                </a:solidFill>
                <a:latin typeface="Skolar-Light-Cyrillic"/>
              </a:rPr>
              <a:t> ‒ </a:t>
            </a:r>
            <a:r>
              <a:rPr lang="ru-RU" sz="1400" dirty="0" err="1">
                <a:solidFill>
                  <a:srgbClr val="1F2124"/>
                </a:solidFill>
                <a:latin typeface="Skolar-Light-Cyrillic"/>
              </a:rPr>
              <a:t>свій</a:t>
            </a:r>
            <a:r>
              <a:rPr lang="ru-RU" sz="1400" dirty="0">
                <a:solidFill>
                  <a:srgbClr val="1F2124"/>
                </a:solidFill>
                <a:latin typeface="Skolar-Light-Cyrillic"/>
              </a:rPr>
              <a:t> народ і своя </a:t>
            </a:r>
            <a:r>
              <a:rPr lang="ru-RU" sz="1400" dirty="0" err="1">
                <a:solidFill>
                  <a:srgbClr val="1F2124"/>
                </a:solidFill>
                <a:latin typeface="Skolar-Light-Cyrillic"/>
              </a:rPr>
              <a:t>мова</a:t>
            </a:r>
            <a:r>
              <a:rPr lang="ru-RU" sz="1400" dirty="0">
                <a:solidFill>
                  <a:srgbClr val="1F2124"/>
                </a:solidFill>
                <a:latin typeface="Skolar-Light-Cyrillic"/>
              </a:rPr>
              <a:t>. У нас ‒ </a:t>
            </a:r>
            <a:r>
              <a:rPr lang="ru-RU" sz="1400" dirty="0" err="1">
                <a:solidFill>
                  <a:srgbClr val="1F2124"/>
                </a:solidFill>
                <a:latin typeface="Skolar-Light-Cyrillic"/>
              </a:rPr>
              <a:t>свій</a:t>
            </a:r>
            <a:r>
              <a:rPr lang="ru-RU" sz="1400" dirty="0">
                <a:solidFill>
                  <a:srgbClr val="1F2124"/>
                </a:solidFill>
                <a:latin typeface="Skolar-Light-Cyrillic"/>
              </a:rPr>
              <a:t> народ і своя </a:t>
            </a:r>
            <a:r>
              <a:rPr lang="ru-RU" sz="1400" dirty="0" err="1">
                <a:solidFill>
                  <a:srgbClr val="1F2124"/>
                </a:solidFill>
                <a:latin typeface="Skolar-Light-Cyrillic"/>
              </a:rPr>
              <a:t>мова</a:t>
            </a:r>
            <a:r>
              <a:rPr lang="ru-RU" sz="1400" dirty="0">
                <a:solidFill>
                  <a:srgbClr val="1F2124"/>
                </a:solidFill>
                <a:latin typeface="Skolar-Light-Cyrillic"/>
              </a:rPr>
              <a:t>». </a:t>
            </a:r>
            <a:r>
              <a:rPr lang="ru-RU" sz="1400" dirty="0" err="1">
                <a:solidFill>
                  <a:srgbClr val="1F2124"/>
                </a:solidFill>
                <a:latin typeface="Skolar-Light-Cyrillic"/>
              </a:rPr>
              <a:t>Тобто</a:t>
            </a:r>
            <a:r>
              <a:rPr lang="ru-RU" sz="1400" dirty="0">
                <a:solidFill>
                  <a:srgbClr val="1F2124"/>
                </a:solidFill>
                <a:latin typeface="Skolar-Light-Cyrillic"/>
              </a:rPr>
              <a:t>, </a:t>
            </a:r>
            <a:r>
              <a:rPr lang="ru-RU" sz="1400" dirty="0" err="1">
                <a:solidFill>
                  <a:srgbClr val="1F2124"/>
                </a:solidFill>
                <a:latin typeface="Skolar-Light-Cyrillic"/>
              </a:rPr>
              <a:t>ніякий</a:t>
            </a:r>
            <a:r>
              <a:rPr lang="ru-RU" sz="1400" dirty="0">
                <a:solidFill>
                  <a:srgbClr val="1F2124"/>
                </a:solidFill>
                <a:latin typeface="Skolar-Light-Cyrillic"/>
              </a:rPr>
              <a:t> </a:t>
            </a:r>
            <a:r>
              <a:rPr lang="ru-RU" sz="1400" dirty="0" err="1">
                <a:solidFill>
                  <a:srgbClr val="1F2124"/>
                </a:solidFill>
                <a:latin typeface="Skolar-Light-Cyrillic"/>
              </a:rPr>
              <a:t>єдиний</a:t>
            </a:r>
            <a:r>
              <a:rPr lang="ru-RU" sz="1400" dirty="0">
                <a:solidFill>
                  <a:srgbClr val="1F2124"/>
                </a:solidFill>
                <a:latin typeface="Skolar-Light-Cyrillic"/>
              </a:rPr>
              <a:t> народ, </a:t>
            </a:r>
            <a:r>
              <a:rPr lang="ru-RU" sz="1400" dirty="0" err="1">
                <a:solidFill>
                  <a:srgbClr val="1F2124"/>
                </a:solidFill>
                <a:latin typeface="Skolar-Light-Cyrillic"/>
              </a:rPr>
              <a:t>ніяка</a:t>
            </a:r>
            <a:r>
              <a:rPr lang="ru-RU" sz="1400" dirty="0">
                <a:solidFill>
                  <a:srgbClr val="1F2124"/>
                </a:solidFill>
                <a:latin typeface="Skolar-Light-Cyrillic"/>
              </a:rPr>
              <a:t> одна </a:t>
            </a:r>
            <a:r>
              <a:rPr lang="ru-RU" sz="1400" dirty="0" err="1">
                <a:solidFill>
                  <a:srgbClr val="1F2124"/>
                </a:solidFill>
                <a:latin typeface="Skolar-Light-Cyrillic"/>
              </a:rPr>
              <a:t>мова</a:t>
            </a:r>
            <a:r>
              <a:rPr lang="ru-RU" sz="1400" dirty="0">
                <a:solidFill>
                  <a:srgbClr val="1F2124"/>
                </a:solidFill>
                <a:latin typeface="Skolar-Light-Cyrillic"/>
              </a:rPr>
              <a:t>. </a:t>
            </a:r>
            <a:r>
              <a:rPr lang="ru-RU" sz="1400" dirty="0" smtClean="0">
                <a:solidFill>
                  <a:srgbClr val="1F2124"/>
                </a:solidFill>
                <a:latin typeface="Skolar-Light-Cyrillic"/>
              </a:rPr>
              <a:t/>
            </a:r>
            <a:br>
              <a:rPr lang="ru-RU" sz="1400" dirty="0" smtClean="0">
                <a:solidFill>
                  <a:srgbClr val="1F2124"/>
                </a:solidFill>
                <a:latin typeface="Skolar-Light-Cyrillic"/>
              </a:rPr>
            </a:br>
            <a:r>
              <a:rPr lang="ru-RU" sz="1400" dirty="0" smtClean="0">
                <a:solidFill>
                  <a:srgbClr val="1F2124"/>
                </a:solidFill>
                <a:latin typeface="Skolar-Light-Cyrillic"/>
              </a:rPr>
              <a:t>Шевченко </a:t>
            </a:r>
            <a:r>
              <a:rPr lang="ru-RU" sz="1400" dirty="0">
                <a:solidFill>
                  <a:srgbClr val="1F2124"/>
                </a:solidFill>
                <a:latin typeface="Skolar-Light-Cyrillic"/>
              </a:rPr>
              <a:t>на той час прожив у </a:t>
            </a:r>
            <a:r>
              <a:rPr lang="ru-RU" sz="1400" dirty="0" err="1">
                <a:solidFill>
                  <a:srgbClr val="1F2124"/>
                </a:solidFill>
                <a:latin typeface="Skolar-Light-Cyrillic"/>
              </a:rPr>
              <a:t>Петербурзі</a:t>
            </a:r>
            <a:r>
              <a:rPr lang="ru-RU" sz="1400" dirty="0">
                <a:solidFill>
                  <a:srgbClr val="1F2124"/>
                </a:solidFill>
                <a:latin typeface="Skolar-Light-Cyrillic"/>
              </a:rPr>
              <a:t>, знав </a:t>
            </a:r>
            <a:r>
              <a:rPr lang="ru-RU" sz="1400" dirty="0" err="1">
                <a:solidFill>
                  <a:srgbClr val="1F2124"/>
                </a:solidFill>
                <a:latin typeface="Skolar-Light-Cyrillic"/>
              </a:rPr>
              <a:t>ситуацію</a:t>
            </a:r>
            <a:r>
              <a:rPr lang="ru-RU" sz="1400" dirty="0">
                <a:solidFill>
                  <a:srgbClr val="1F2124"/>
                </a:solidFill>
                <a:latin typeface="Skolar-Light-Cyrillic"/>
              </a:rPr>
              <a:t> і </a:t>
            </a:r>
            <a:r>
              <a:rPr lang="ru-RU" sz="1400" dirty="0" err="1">
                <a:solidFill>
                  <a:srgbClr val="1F2124"/>
                </a:solidFill>
                <a:latin typeface="Skolar-Light-Cyrillic"/>
              </a:rPr>
              <a:t>сформулював</a:t>
            </a:r>
            <a:r>
              <a:rPr lang="ru-RU" sz="1400" dirty="0">
                <a:solidFill>
                  <a:srgbClr val="1F2124"/>
                </a:solidFill>
                <a:latin typeface="Skolar-Light-Cyrillic"/>
              </a:rPr>
              <a:t> абсолютно </a:t>
            </a:r>
            <a:r>
              <a:rPr lang="ru-RU" sz="1400" dirty="0" err="1">
                <a:solidFill>
                  <a:srgbClr val="1F2124"/>
                </a:solidFill>
                <a:latin typeface="Skolar-Light-Cyrillic"/>
              </a:rPr>
              <a:t>правильний</a:t>
            </a:r>
            <a:r>
              <a:rPr lang="ru-RU" sz="1400" dirty="0">
                <a:solidFill>
                  <a:srgbClr val="1F2124"/>
                </a:solidFill>
                <a:latin typeface="Skolar-Light-Cyrillic"/>
              </a:rPr>
              <a:t> </a:t>
            </a:r>
            <a:r>
              <a:rPr lang="ru-RU" sz="1400" dirty="0" err="1">
                <a:solidFill>
                  <a:srgbClr val="1F2124"/>
                </a:solidFill>
                <a:latin typeface="Skolar-Light-Cyrillic"/>
              </a:rPr>
              <a:t>висновок</a:t>
            </a:r>
            <a:r>
              <a:rPr lang="ru-RU" sz="1400" dirty="0">
                <a:solidFill>
                  <a:srgbClr val="1F2124"/>
                </a:solidFill>
                <a:latin typeface="Skolar-Light-Cyrillic"/>
              </a:rPr>
              <a:t>. </a:t>
            </a:r>
            <a:r>
              <a:rPr lang="ru-RU" sz="1400" dirty="0" err="1">
                <a:solidFill>
                  <a:srgbClr val="1F2124"/>
                </a:solidFill>
                <a:latin typeface="Skolar-Light-Cyrillic"/>
              </a:rPr>
              <a:t>Ця</a:t>
            </a:r>
            <a:r>
              <a:rPr lang="ru-RU" sz="1400" dirty="0">
                <a:solidFill>
                  <a:srgbClr val="1F2124"/>
                </a:solidFill>
                <a:latin typeface="Skolar-Light-Cyrillic"/>
              </a:rPr>
              <a:t> </a:t>
            </a:r>
            <a:r>
              <a:rPr lang="ru-RU" sz="1400" dirty="0" err="1">
                <a:solidFill>
                  <a:srgbClr val="1F2124"/>
                </a:solidFill>
                <a:latin typeface="Skolar-Light-Cyrillic"/>
              </a:rPr>
              <a:t>істина</a:t>
            </a:r>
            <a:r>
              <a:rPr lang="ru-RU" sz="1400" dirty="0">
                <a:solidFill>
                  <a:srgbClr val="1F2124"/>
                </a:solidFill>
                <a:latin typeface="Skolar-Light-Cyrillic"/>
              </a:rPr>
              <a:t> </a:t>
            </a:r>
            <a:r>
              <a:rPr lang="ru-RU" sz="1400" dirty="0" err="1">
                <a:solidFill>
                  <a:srgbClr val="1F2124"/>
                </a:solidFill>
                <a:latin typeface="Skolar-Light-Cyrillic"/>
              </a:rPr>
              <a:t>діє</a:t>
            </a:r>
            <a:r>
              <a:rPr lang="ru-RU" sz="1400" dirty="0">
                <a:solidFill>
                  <a:srgbClr val="1F2124"/>
                </a:solidFill>
                <a:latin typeface="Skolar-Light-Cyrillic"/>
              </a:rPr>
              <a:t> до </a:t>
            </a:r>
            <a:r>
              <a:rPr lang="ru-RU" sz="1400" dirty="0" err="1">
                <a:solidFill>
                  <a:srgbClr val="1F2124"/>
                </a:solidFill>
                <a:latin typeface="Skolar-Light-Cyrillic"/>
              </a:rPr>
              <a:t>сьогодні</a:t>
            </a:r>
            <a:r>
              <a:rPr lang="ru-RU" sz="1400" dirty="0">
                <a:solidFill>
                  <a:srgbClr val="1F2124"/>
                </a:solidFill>
                <a:latin typeface="Skolar-Light-Cyrillic"/>
              </a:rPr>
              <a:t>. За </a:t>
            </a:r>
            <a:r>
              <a:rPr lang="ru-RU" sz="1400" dirty="0" err="1">
                <a:solidFill>
                  <a:srgbClr val="1F2124"/>
                </a:solidFill>
                <a:latin typeface="Skolar-Light-Cyrillic"/>
              </a:rPr>
              <a:t>цей</a:t>
            </a:r>
            <a:r>
              <a:rPr lang="ru-RU" sz="1400" dirty="0">
                <a:solidFill>
                  <a:srgbClr val="1F2124"/>
                </a:solidFill>
                <a:latin typeface="Skolar-Light-Cyrillic"/>
              </a:rPr>
              <a:t> </a:t>
            </a:r>
            <a:r>
              <a:rPr lang="ru-RU" sz="1400" dirty="0" err="1">
                <a:solidFill>
                  <a:srgbClr val="1F2124"/>
                </a:solidFill>
                <a:latin typeface="Skolar-Light-Cyrillic"/>
              </a:rPr>
              <a:t>вислів</a:t>
            </a:r>
            <a:r>
              <a:rPr lang="ru-RU" sz="1400" dirty="0">
                <a:solidFill>
                  <a:srgbClr val="1F2124"/>
                </a:solidFill>
                <a:latin typeface="Skolar-Light-Cyrillic"/>
              </a:rPr>
              <a:t> </a:t>
            </a:r>
            <a:r>
              <a:rPr lang="ru-RU" sz="1400" dirty="0" err="1">
                <a:solidFill>
                  <a:srgbClr val="1F2124"/>
                </a:solidFill>
                <a:latin typeface="Skolar-Light-Cyrillic"/>
              </a:rPr>
              <a:t>відсідив</a:t>
            </a:r>
            <a:r>
              <a:rPr lang="ru-RU" sz="1400" dirty="0">
                <a:solidFill>
                  <a:srgbClr val="1F2124"/>
                </a:solidFill>
                <a:latin typeface="Skolar-Light-Cyrillic"/>
              </a:rPr>
              <a:t> 10 </a:t>
            </a:r>
            <a:r>
              <a:rPr lang="ru-RU" sz="1400" dirty="0" err="1">
                <a:solidFill>
                  <a:srgbClr val="1F2124"/>
                </a:solidFill>
                <a:latin typeface="Skolar-Light-Cyrillic"/>
              </a:rPr>
              <a:t>років</a:t>
            </a:r>
            <a:r>
              <a:rPr lang="ru-RU" sz="1400" dirty="0">
                <a:solidFill>
                  <a:srgbClr val="1F2124"/>
                </a:solidFill>
                <a:latin typeface="Skolar-Light-Cyrillic"/>
              </a:rPr>
              <a:t>, а </a:t>
            </a:r>
            <a:r>
              <a:rPr lang="ru-RU" sz="1400" dirty="0" smtClean="0">
                <a:solidFill>
                  <a:srgbClr val="1F2124"/>
                </a:solidFill>
                <a:latin typeface="Skolar-Light-Cyrillic"/>
              </a:rPr>
              <a:t>не за  </a:t>
            </a:r>
            <a:r>
              <a:rPr lang="ru-RU" sz="1400" dirty="0" err="1">
                <a:solidFill>
                  <a:srgbClr val="1F2124"/>
                </a:solidFill>
                <a:latin typeface="Skolar-Light-Cyrillic"/>
              </a:rPr>
              <a:t>Кирило-Мефодієвське</a:t>
            </a:r>
            <a:r>
              <a:rPr lang="ru-RU" sz="1400" dirty="0">
                <a:solidFill>
                  <a:srgbClr val="1F2124"/>
                </a:solidFill>
                <a:latin typeface="Skolar-Light-Cyrillic"/>
              </a:rPr>
              <a:t> </a:t>
            </a:r>
            <a:r>
              <a:rPr lang="ru-RU" sz="1400" dirty="0" err="1">
                <a:solidFill>
                  <a:srgbClr val="1F2124"/>
                </a:solidFill>
                <a:latin typeface="Skolar-Light-Cyrillic"/>
              </a:rPr>
              <a:t>товариство</a:t>
            </a:r>
            <a:r>
              <a:rPr lang="ru-RU" sz="1400" dirty="0">
                <a:solidFill>
                  <a:srgbClr val="1F2124"/>
                </a:solidFill>
                <a:latin typeface="Skolar-Light-Cyrillic"/>
              </a:rPr>
              <a:t>, </a:t>
            </a:r>
            <a:r>
              <a:rPr lang="ru-RU" sz="1400" dirty="0" err="1">
                <a:solidFill>
                  <a:srgbClr val="1F2124"/>
                </a:solidFill>
                <a:latin typeface="Skolar-Light-Cyrillic"/>
              </a:rPr>
              <a:t>яких</a:t>
            </a:r>
            <a:r>
              <a:rPr lang="ru-RU" sz="1400" dirty="0">
                <a:solidFill>
                  <a:srgbClr val="1F2124"/>
                </a:solidFill>
                <a:latin typeface="Skolar-Light-Cyrillic"/>
              </a:rPr>
              <a:t> </a:t>
            </a:r>
            <a:r>
              <a:rPr lang="ru-RU" sz="1400" dirty="0" err="1">
                <a:solidFill>
                  <a:srgbClr val="1F2124"/>
                </a:solidFill>
                <a:latin typeface="Skolar-Light-Cyrillic"/>
              </a:rPr>
              <a:t>було</a:t>
            </a:r>
            <a:r>
              <a:rPr lang="ru-RU" sz="1400" dirty="0">
                <a:solidFill>
                  <a:srgbClr val="1F2124"/>
                </a:solidFill>
                <a:latin typeface="Skolar-Light-Cyrillic"/>
              </a:rPr>
              <a:t> десятки. </a:t>
            </a:r>
            <a:r>
              <a:rPr lang="ru-RU" sz="1400" dirty="0" err="1">
                <a:solidFill>
                  <a:srgbClr val="1F2124"/>
                </a:solidFill>
                <a:latin typeface="Skolar-Light-Cyrillic"/>
              </a:rPr>
              <a:t>Ніхто</a:t>
            </a:r>
            <a:r>
              <a:rPr lang="ru-RU" sz="1400" dirty="0">
                <a:solidFill>
                  <a:srgbClr val="1F2124"/>
                </a:solidFill>
                <a:latin typeface="Skolar-Light-Cyrillic"/>
              </a:rPr>
              <a:t> так не </a:t>
            </a:r>
            <a:r>
              <a:rPr lang="ru-RU" sz="1400" dirty="0" err="1">
                <a:solidFill>
                  <a:srgbClr val="1F2124"/>
                </a:solidFill>
                <a:latin typeface="Skolar-Light-Cyrillic"/>
              </a:rPr>
              <a:t>постраждав</a:t>
            </a:r>
            <a:r>
              <a:rPr lang="ru-RU" sz="1400" dirty="0">
                <a:solidFill>
                  <a:srgbClr val="1F2124"/>
                </a:solidFill>
                <a:latin typeface="Skolar-Light-Cyrillic"/>
              </a:rPr>
              <a:t>, як Шевченко. </a:t>
            </a:r>
            <a:r>
              <a:rPr lang="ru-RU" sz="1400" dirty="0" err="1">
                <a:solidFill>
                  <a:srgbClr val="1F2124"/>
                </a:solidFill>
                <a:latin typeface="Skolar-Light-Cyrillic"/>
              </a:rPr>
              <a:t>Бо</a:t>
            </a:r>
            <a:r>
              <a:rPr lang="ru-RU" sz="1400" dirty="0">
                <a:solidFill>
                  <a:srgbClr val="1F2124"/>
                </a:solidFill>
                <a:latin typeface="Skolar-Light-Cyrillic"/>
              </a:rPr>
              <a:t> </a:t>
            </a:r>
            <a:r>
              <a:rPr lang="ru-RU" sz="1400" dirty="0" err="1">
                <a:solidFill>
                  <a:srgbClr val="1F2124"/>
                </a:solidFill>
                <a:latin typeface="Skolar-Light-Cyrillic"/>
              </a:rPr>
              <a:t>ніхто</a:t>
            </a:r>
            <a:r>
              <a:rPr lang="ru-RU" sz="1400" dirty="0">
                <a:solidFill>
                  <a:srgbClr val="1F2124"/>
                </a:solidFill>
                <a:latin typeface="Skolar-Light-Cyrillic"/>
              </a:rPr>
              <a:t> так </a:t>
            </a:r>
            <a:r>
              <a:rPr lang="ru-RU" sz="1400" dirty="0" err="1">
                <a:solidFill>
                  <a:srgbClr val="1F2124"/>
                </a:solidFill>
                <a:latin typeface="Skolar-Light-Cyrillic"/>
              </a:rPr>
              <a:t>чітко</a:t>
            </a:r>
            <a:r>
              <a:rPr lang="ru-RU" sz="1400" dirty="0">
                <a:solidFill>
                  <a:srgbClr val="1F2124"/>
                </a:solidFill>
                <a:latin typeface="Skolar-Light-Cyrillic"/>
              </a:rPr>
              <a:t> не </a:t>
            </a:r>
            <a:r>
              <a:rPr lang="ru-RU" sz="1400" dirty="0" err="1">
                <a:solidFill>
                  <a:srgbClr val="1F2124"/>
                </a:solidFill>
                <a:latin typeface="Skolar-Light-Cyrillic"/>
              </a:rPr>
              <a:t>визначив</a:t>
            </a:r>
            <a:r>
              <a:rPr lang="ru-RU" sz="1400" dirty="0">
                <a:solidFill>
                  <a:srgbClr val="1F2124"/>
                </a:solidFill>
                <a:latin typeface="Skolar-Light-Cyrillic"/>
              </a:rPr>
              <a:t> доктрину </a:t>
            </a:r>
            <a:r>
              <a:rPr lang="ru-RU" sz="1400" dirty="0" err="1">
                <a:solidFill>
                  <a:srgbClr val="1F2124"/>
                </a:solidFill>
                <a:latin typeface="Skolar-Light-Cyrillic"/>
              </a:rPr>
              <a:t>окремішності</a:t>
            </a:r>
            <a:r>
              <a:rPr lang="ru-RU" sz="1400" dirty="0">
                <a:solidFill>
                  <a:srgbClr val="1F2124"/>
                </a:solidFill>
                <a:latin typeface="Skolar-Light-Cyrillic"/>
              </a:rPr>
              <a:t>, як Шевченко.</a:t>
            </a:r>
            <a:endParaRPr lang="ru-RU" sz="1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6999" y="2830484"/>
            <a:ext cx="2834604" cy="3614738"/>
          </a:xfrm>
        </p:spPr>
      </p:pic>
    </p:spTree>
    <p:extLst>
      <p:ext uri="{BB962C8B-B14F-4D97-AF65-F5344CB8AC3E}">
        <p14:creationId xmlns:p14="http://schemas.microsoft.com/office/powerpoint/2010/main" val="1850789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solidFill>
                  <a:srgbClr val="EC6803"/>
                </a:solidFill>
                <a:latin typeface="SkolarSans-BdCond_Cyr-Ltn"/>
              </a:rPr>
              <a:t>Наші</a:t>
            </a:r>
            <a:r>
              <a:rPr lang="ru-RU" dirty="0">
                <a:solidFill>
                  <a:srgbClr val="EC6803"/>
                </a:solidFill>
                <a:latin typeface="SkolarSans-BdCond_Cyr-Ltn"/>
              </a:rPr>
              <a:t> </a:t>
            </a:r>
            <a:r>
              <a:rPr lang="ru-RU" dirty="0" err="1">
                <a:solidFill>
                  <a:srgbClr val="EC6803"/>
                </a:solidFill>
                <a:latin typeface="SkolarSans-BdCond_Cyr-Ltn"/>
              </a:rPr>
              <a:t>воїни</a:t>
            </a:r>
            <a:r>
              <a:rPr lang="ru-RU" dirty="0">
                <a:solidFill>
                  <a:srgbClr val="EC6803"/>
                </a:solidFill>
                <a:latin typeface="SkolarSans-BdCond_Cyr-Ltn"/>
              </a:rPr>
              <a:t>, </a:t>
            </a:r>
            <a:r>
              <a:rPr lang="ru-RU" dirty="0" err="1">
                <a:solidFill>
                  <a:srgbClr val="EC6803"/>
                </a:solidFill>
                <a:latin typeface="SkolarSans-BdCond_Cyr-Ltn"/>
              </a:rPr>
              <a:t>які</a:t>
            </a:r>
            <a:r>
              <a:rPr lang="ru-RU" dirty="0">
                <a:solidFill>
                  <a:srgbClr val="EC6803"/>
                </a:solidFill>
                <a:latin typeface="SkolarSans-BdCond_Cyr-Ltn"/>
              </a:rPr>
              <a:t> </a:t>
            </a:r>
            <a:r>
              <a:rPr lang="ru-RU" dirty="0" err="1">
                <a:solidFill>
                  <a:srgbClr val="EC6803"/>
                </a:solidFill>
                <a:latin typeface="SkolarSans-BdCond_Cyr-Ltn"/>
              </a:rPr>
              <a:t>боронять</a:t>
            </a:r>
            <a:r>
              <a:rPr lang="ru-RU" dirty="0">
                <a:solidFill>
                  <a:srgbClr val="EC6803"/>
                </a:solidFill>
                <a:latin typeface="SkolarSans-BdCond_Cyr-Ltn"/>
              </a:rPr>
              <a:t> </a:t>
            </a:r>
            <a:r>
              <a:rPr lang="ru-RU" dirty="0" err="1">
                <a:solidFill>
                  <a:srgbClr val="EC6803"/>
                </a:solidFill>
                <a:latin typeface="SkolarSans-BdCond_Cyr-Ltn"/>
              </a:rPr>
              <a:t>Україну</a:t>
            </a:r>
            <a:r>
              <a:rPr lang="ru-RU" dirty="0">
                <a:solidFill>
                  <a:srgbClr val="EC6803"/>
                </a:solidFill>
                <a:latin typeface="SkolarSans-BdCond_Cyr-Ltn"/>
              </a:rPr>
              <a:t>, </a:t>
            </a:r>
            <a:r>
              <a:rPr lang="ru-RU" dirty="0" err="1">
                <a:solidFill>
                  <a:srgbClr val="EC6803"/>
                </a:solidFill>
                <a:latin typeface="SkolarSans-BdCond_Cyr-Ltn"/>
              </a:rPr>
              <a:t>боронять</a:t>
            </a:r>
            <a:r>
              <a:rPr lang="ru-RU" dirty="0">
                <a:solidFill>
                  <a:srgbClr val="EC6803"/>
                </a:solidFill>
                <a:latin typeface="SkolarSans-BdCond_Cyr-Ltn"/>
              </a:rPr>
              <a:t> не </a:t>
            </a:r>
            <a:r>
              <a:rPr lang="ru-RU" dirty="0" err="1">
                <a:solidFill>
                  <a:srgbClr val="EC6803"/>
                </a:solidFill>
                <a:latin typeface="SkolarSans-BdCond_Cyr-Ltn"/>
              </a:rPr>
              <a:t>тільки</a:t>
            </a:r>
            <a:r>
              <a:rPr lang="ru-RU" dirty="0">
                <a:solidFill>
                  <a:srgbClr val="EC6803"/>
                </a:solidFill>
                <a:latin typeface="SkolarSans-BdCond_Cyr-Ltn"/>
              </a:rPr>
              <a:t> землю, не </a:t>
            </a:r>
            <a:r>
              <a:rPr lang="ru-RU" dirty="0" err="1">
                <a:solidFill>
                  <a:srgbClr val="EC6803"/>
                </a:solidFill>
                <a:latin typeface="SkolarSans-BdCond_Cyr-Ltn"/>
              </a:rPr>
              <a:t>тільки</a:t>
            </a:r>
            <a:r>
              <a:rPr lang="ru-RU" dirty="0">
                <a:solidFill>
                  <a:srgbClr val="EC6803"/>
                </a:solidFill>
                <a:latin typeface="SkolarSans-BdCond_Cyr-Ltn"/>
              </a:rPr>
              <a:t> </a:t>
            </a:r>
            <a:r>
              <a:rPr lang="ru-RU" dirty="0" err="1">
                <a:solidFill>
                  <a:srgbClr val="EC6803"/>
                </a:solidFill>
                <a:latin typeface="SkolarSans-BdCond_Cyr-Ltn"/>
              </a:rPr>
              <a:t>конкретний</a:t>
            </a:r>
            <a:r>
              <a:rPr lang="ru-RU" dirty="0">
                <a:solidFill>
                  <a:srgbClr val="EC6803"/>
                </a:solidFill>
                <a:latin typeface="SkolarSans-BdCond_Cyr-Ltn"/>
              </a:rPr>
              <a:t> населений пункт, вони </a:t>
            </a:r>
            <a:r>
              <a:rPr lang="ru-RU" dirty="0" err="1">
                <a:solidFill>
                  <a:srgbClr val="EC6803"/>
                </a:solidFill>
                <a:latin typeface="SkolarSans-BdCond_Cyr-Ltn"/>
              </a:rPr>
              <a:t>боронять</a:t>
            </a:r>
            <a:r>
              <a:rPr lang="ru-RU" dirty="0">
                <a:solidFill>
                  <a:srgbClr val="EC6803"/>
                </a:solidFill>
                <a:latin typeface="SkolarSans-BdCond_Cyr-Ltn"/>
              </a:rPr>
              <a:t> </a:t>
            </a:r>
            <a:r>
              <a:rPr lang="ru-RU" dirty="0" err="1">
                <a:solidFill>
                  <a:srgbClr val="EC6803"/>
                </a:solidFill>
                <a:latin typeface="SkolarSans-BdCond_Cyr-Ltn"/>
              </a:rPr>
              <a:t>українськість</a:t>
            </a:r>
            <a:r>
              <a:rPr lang="ru-RU" dirty="0">
                <a:solidFill>
                  <a:srgbClr val="EC6803"/>
                </a:solidFill>
                <a:latin typeface="SkolarSans-BdCond_Cyr-Ltn"/>
              </a:rPr>
              <a:t>, </a:t>
            </a:r>
            <a:r>
              <a:rPr lang="ru-RU" dirty="0" err="1">
                <a:solidFill>
                  <a:srgbClr val="EC6803"/>
                </a:solidFill>
                <a:latin typeface="SkolarSans-BdCond_Cyr-Ltn"/>
              </a:rPr>
              <a:t>українські</a:t>
            </a:r>
            <a:r>
              <a:rPr lang="ru-RU" dirty="0">
                <a:solidFill>
                  <a:srgbClr val="EC6803"/>
                </a:solidFill>
                <a:latin typeface="SkolarSans-BdCond_Cyr-Ltn"/>
              </a:rPr>
              <a:t> </a:t>
            </a:r>
            <a:r>
              <a:rPr lang="ru-RU" dirty="0" err="1" smtClean="0">
                <a:solidFill>
                  <a:srgbClr val="EC6803"/>
                </a:solidFill>
                <a:latin typeface="SkolarSans-BdCond_Cyr-Ltn"/>
              </a:rPr>
              <a:t>цінності</a:t>
            </a:r>
            <a:r>
              <a:rPr lang="ru-RU" dirty="0" smtClean="0">
                <a:solidFill>
                  <a:srgbClr val="EC6803"/>
                </a:solidFill>
                <a:latin typeface="SkolarSans-BdCond_Cyr-Ltn"/>
              </a:rPr>
              <a:t>, </a:t>
            </a:r>
            <a:r>
              <a:rPr lang="ru-RU" dirty="0" err="1" smtClean="0">
                <a:solidFill>
                  <a:srgbClr val="EC6803"/>
                </a:solidFill>
                <a:latin typeface="SkolarSans-BdCond_Cyr-Ltn"/>
              </a:rPr>
              <a:t>українську</a:t>
            </a:r>
            <a:r>
              <a:rPr lang="ru-RU" dirty="0" smtClean="0">
                <a:solidFill>
                  <a:srgbClr val="EC6803"/>
                </a:solidFill>
                <a:latin typeface="SkolarSans-BdCond_Cyr-Ltn"/>
              </a:rPr>
              <a:t> </a:t>
            </a:r>
            <a:r>
              <a:rPr lang="ru-RU" dirty="0" err="1" smtClean="0">
                <a:solidFill>
                  <a:srgbClr val="EC6803"/>
                </a:solidFill>
                <a:latin typeface="SkolarSans-BdCond_Cyr-Ltn"/>
              </a:rPr>
              <a:t>мову</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0921" y="671021"/>
            <a:ext cx="5403996" cy="3017815"/>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74917" y="671021"/>
            <a:ext cx="4815003" cy="3021025"/>
          </a:xfrm>
        </p:spPr>
      </p:pic>
    </p:spTree>
    <p:extLst>
      <p:ext uri="{BB962C8B-B14F-4D97-AF65-F5344CB8AC3E}">
        <p14:creationId xmlns:p14="http://schemas.microsoft.com/office/powerpoint/2010/main" val="322291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2138" y="1745672"/>
            <a:ext cx="4688379" cy="1571106"/>
          </a:xfrm>
        </p:spPr>
        <p:txBody>
          <a:bodyPr>
            <a:normAutofit/>
          </a:bodyPr>
          <a:lstStyle/>
          <a:p>
            <a:r>
              <a:rPr lang="uk-UA" dirty="0" smtClean="0"/>
              <a:t>Мова – це важливо!</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738" y="999116"/>
            <a:ext cx="6301049" cy="4127474"/>
          </a:xfrm>
        </p:spPr>
      </p:pic>
    </p:spTree>
    <p:extLst>
      <p:ext uri="{BB962C8B-B14F-4D97-AF65-F5344CB8AC3E}">
        <p14:creationId xmlns:p14="http://schemas.microsoft.com/office/powerpoint/2010/main" val="2725182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3825" cy="2947643"/>
          </a:xfrm>
        </p:spPr>
        <p:txBody>
          <a:bodyPr>
            <a:noAutofit/>
          </a:bodyPr>
          <a:lstStyle/>
          <a:p>
            <a:r>
              <a:rPr lang="ru-RU" sz="1600" dirty="0">
                <a:latin typeface="Times New Roman" panose="02020603050405020304" pitchFamily="18" charset="0"/>
                <a:cs typeface="Times New Roman" panose="02020603050405020304" pitchFamily="18" charset="0"/>
              </a:rPr>
              <a:t>І на </a:t>
            </a:r>
            <a:r>
              <a:rPr lang="ru-RU" sz="1600" dirty="0" err="1">
                <a:latin typeface="Times New Roman" panose="02020603050405020304" pitchFamily="18" charset="0"/>
                <a:cs typeface="Times New Roman" panose="02020603050405020304" pitchFamily="18" charset="0"/>
              </a:rPr>
              <a:t>завершення</a:t>
            </a:r>
            <a:r>
              <a:rPr lang="ru-RU" sz="1600" dirty="0">
                <a:latin typeface="Times New Roman" panose="02020603050405020304" pitchFamily="18" charset="0"/>
                <a:cs typeface="Times New Roman" panose="02020603050405020304" pitchFamily="18" charset="0"/>
              </a:rPr>
              <a:t> хочу </a:t>
            </a:r>
            <a:r>
              <a:rPr lang="ru-RU" sz="1600" dirty="0" err="1">
                <a:latin typeface="Times New Roman" panose="02020603050405020304" pitchFamily="18" charset="0"/>
                <a:cs typeface="Times New Roman" panose="02020603050405020304" pitchFamily="18" charset="0"/>
              </a:rPr>
              <a:t>звернутись</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свідомих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українців</a:t>
            </a:r>
            <a:r>
              <a:rPr lang="ru-RU" sz="1600" dirty="0">
                <a:latin typeface="Times New Roman" panose="02020603050405020304" pitchFamily="18" charset="0"/>
                <a:cs typeface="Times New Roman" panose="02020603050405020304" pitchFamily="18" charset="0"/>
              </a:rPr>
              <a:t>. Не </a:t>
            </a:r>
            <a:r>
              <a:rPr lang="ru-RU" sz="1600" dirty="0" err="1">
                <a:latin typeface="Times New Roman" panose="02020603050405020304" pitchFamily="18" charset="0"/>
                <a:cs typeface="Times New Roman" panose="02020603050405020304" pitchFamily="18" charset="0"/>
              </a:rPr>
              <a:t>допустіть</a:t>
            </a:r>
            <a:r>
              <a:rPr lang="ru-RU" sz="1600" dirty="0">
                <a:latin typeface="Times New Roman" panose="02020603050405020304" pitchFamily="18" charset="0"/>
                <a:cs typeface="Times New Roman" panose="02020603050405020304" pitchFamily="18" charset="0"/>
              </a:rPr>
              <a:t> того, </a:t>
            </a:r>
            <a:r>
              <a:rPr lang="ru-RU" sz="1600" dirty="0" err="1">
                <a:latin typeface="Times New Roman" panose="02020603050405020304" pitchFamily="18" charset="0"/>
                <a:cs typeface="Times New Roman" panose="02020603050405020304" pitchFamily="18" charset="0"/>
              </a:rPr>
              <a:t>щоб</a:t>
            </a:r>
            <a:r>
              <a:rPr lang="ru-RU" sz="1600" dirty="0">
                <a:latin typeface="Times New Roman" panose="02020603050405020304" pitchFamily="18" charset="0"/>
                <a:cs typeface="Times New Roman" panose="02020603050405020304" pitchFamily="18" charset="0"/>
              </a:rPr>
              <a:t> наша </a:t>
            </a:r>
            <a:r>
              <a:rPr lang="ru-RU" sz="1600" dirty="0" err="1">
                <a:latin typeface="Times New Roman" panose="02020603050405020304" pitchFamily="18" charset="0"/>
                <a:cs typeface="Times New Roman" panose="02020603050405020304" pitchFamily="18" charset="0"/>
              </a:rPr>
              <a:t>солов'їна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вимерла</a:t>
            </a:r>
            <a:r>
              <a:rPr lang="ru-RU" sz="1600" dirty="0">
                <a:latin typeface="Times New Roman" panose="02020603050405020304" pitchFamily="18" charset="0"/>
                <a:cs typeface="Times New Roman" panose="02020603050405020304" pitchFamily="18" charset="0"/>
              </a:rPr>
              <a:t>. Не </a:t>
            </a:r>
            <a:r>
              <a:rPr lang="ru-RU" sz="1600" dirty="0" err="1">
                <a:latin typeface="Times New Roman" panose="02020603050405020304" pitchFamily="18" charset="0"/>
                <a:cs typeface="Times New Roman" panose="02020603050405020304" pitchFamily="18" charset="0"/>
              </a:rPr>
              <a:t>залежно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a:t>
            </a:r>
            <a:r>
              <a:rPr lang="ru-RU" sz="1600" dirty="0">
                <a:latin typeface="Times New Roman" panose="02020603050405020304" pitchFamily="18" charset="0"/>
                <a:cs typeface="Times New Roman" panose="02020603050405020304" pitchFamily="18" charset="0"/>
              </a:rPr>
              <a:t> того, </a:t>
            </a:r>
            <a:r>
              <a:rPr lang="ru-RU" sz="1600" dirty="0" err="1">
                <a:latin typeface="Times New Roman" panose="02020603050405020304" pitchFamily="18" charset="0"/>
                <a:cs typeface="Times New Roman" panose="02020603050405020304" pitchFamily="18" charset="0"/>
              </a:rPr>
              <a:t>чи</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україномовному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середовищі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чи</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російськомовному</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намагайтеся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розмовляти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українською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Спочатку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важко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перелаштуватися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лізе</a:t>
            </a:r>
            <a:r>
              <a:rPr lang="ru-RU" sz="1600" dirty="0">
                <a:latin typeface="Times New Roman" panose="02020603050405020304" pitchFamily="18" charset="0"/>
                <a:cs typeface="Times New Roman" panose="02020603050405020304" pitchFamily="18" charset="0"/>
              </a:rPr>
              <a:t> суржик, </a:t>
            </a:r>
            <a:r>
              <a:rPr lang="ru-RU" sz="1600" dirty="0" err="1">
                <a:latin typeface="Times New Roman" panose="02020603050405020304" pitchFamily="18" charset="0"/>
                <a:cs typeface="Times New Roman" panose="02020603050405020304" pitchFamily="18" charset="0"/>
              </a:rPr>
              <a:t>деякі</a:t>
            </a:r>
            <a:r>
              <a:rPr lang="ru-RU" sz="1600" dirty="0">
                <a:latin typeface="Times New Roman" panose="02020603050405020304" pitchFamily="18" charset="0"/>
                <a:cs typeface="Times New Roman" panose="02020603050405020304" pitchFamily="18" charset="0"/>
              </a:rPr>
              <a:t> слова звучать </a:t>
            </a:r>
            <a:r>
              <a:rPr lang="ru-RU" sz="1600" dirty="0" err="1">
                <a:latin typeface="Times New Roman" panose="02020603050405020304" pitchFamily="18" charset="0"/>
                <a:cs typeface="Times New Roman" panose="02020603050405020304" pitchFamily="18" charset="0"/>
              </a:rPr>
              <a:t>незграбно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або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трапляються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помилки</a:t>
            </a:r>
            <a:r>
              <a:rPr lang="ru-RU" sz="1600" dirty="0">
                <a:latin typeface="Times New Roman" panose="02020603050405020304" pitchFamily="18" charset="0"/>
                <a:cs typeface="Times New Roman" panose="02020603050405020304" pitchFamily="18" charset="0"/>
              </a:rPr>
              <a:t>, типу "</a:t>
            </a:r>
            <a:r>
              <a:rPr lang="ru-RU" sz="1600" dirty="0" err="1">
                <a:latin typeface="Times New Roman" panose="02020603050405020304" pitchFamily="18" charset="0"/>
                <a:cs typeface="Times New Roman" panose="02020603050405020304" pitchFamily="18" charset="0"/>
              </a:rPr>
              <a:t>останівка</a:t>
            </a:r>
            <a:r>
              <a:rPr lang="ru-RU" sz="1600" dirty="0">
                <a:latin typeface="Times New Roman" panose="02020603050405020304" pitchFamily="18" charset="0"/>
                <a:cs typeface="Times New Roman" panose="02020603050405020304" pitchFamily="18" charset="0"/>
              </a:rPr>
              <a:t>". Але </a:t>
            </a:r>
            <a:r>
              <a:rPr lang="ru-RU" sz="1600" dirty="0" err="1">
                <a:latin typeface="Times New Roman" panose="02020603050405020304" pitchFamily="18" charset="0"/>
                <a:cs typeface="Times New Roman" panose="02020603050405020304" pitchFamily="18" charset="0"/>
              </a:rPr>
              <a:t>це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краще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ніж</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продовжувати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розмовляти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мовою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агресора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вбиває</a:t>
            </a:r>
            <a:r>
              <a:rPr lang="ru-RU" sz="1600" dirty="0">
                <a:latin typeface="Times New Roman" panose="02020603050405020304" pitchFamily="18" charset="0"/>
                <a:cs typeface="Times New Roman" panose="02020603050405020304" pitchFamily="18" charset="0"/>
              </a:rPr>
              <a:t> нас </a:t>
            </a:r>
            <a:r>
              <a:rPr lang="ru-RU" sz="1600" dirty="0" err="1">
                <a:latin typeface="Times New Roman" panose="02020603050405020304" pitchFamily="18" charset="0"/>
                <a:cs typeface="Times New Roman" panose="02020603050405020304" pitchFamily="18" charset="0"/>
              </a:rPr>
              <a:t>вже</a:t>
            </a:r>
            <a:r>
              <a:rPr lang="ru-RU" sz="1600" dirty="0">
                <a:latin typeface="Times New Roman" panose="02020603050405020304" pitchFamily="18" charset="0"/>
                <a:cs typeface="Times New Roman" panose="02020603050405020304" pitchFamily="18" charset="0"/>
              </a:rPr>
              <a:t> 400 </a:t>
            </a:r>
            <a:r>
              <a:rPr lang="ru-RU" sz="1600" dirty="0" err="1">
                <a:latin typeface="Times New Roman" panose="02020603050405020304" pitchFamily="18" charset="0"/>
                <a:cs typeface="Times New Roman" panose="02020603050405020304" pitchFamily="18" charset="0"/>
              </a:rPr>
              <a:t>років</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Коли </a:t>
            </a:r>
            <a:r>
              <a:rPr lang="ru-RU" sz="1600" dirty="0" err="1">
                <a:latin typeface="Times New Roman" panose="02020603050405020304" pitchFamily="18" charset="0"/>
                <a:cs typeface="Times New Roman" panose="02020603050405020304" pitchFamily="18" charset="0"/>
              </a:rPr>
              <a:t>ви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розмовляєте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російською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a:t>
            </a:r>
            <a:r>
              <a:rPr lang="ru-RU" sz="1600" dirty="0">
                <a:latin typeface="Times New Roman" panose="02020603050405020304" pitchFamily="18" charset="0"/>
                <a:cs typeface="Times New Roman" panose="02020603050405020304" pitchFamily="18" charset="0"/>
              </a:rPr>
              <a:t> автоматично </a:t>
            </a:r>
            <a:r>
              <a:rPr lang="ru-RU" sz="1600" dirty="0" err="1">
                <a:latin typeface="Times New Roman" panose="02020603050405020304" pitchFamily="18" charset="0"/>
                <a:cs typeface="Times New Roman" panose="02020603050405020304" pitchFamily="18" charset="0"/>
              </a:rPr>
              <a:t>приймаєте</a:t>
            </a:r>
            <a:r>
              <a:rPr lang="ru-RU" sz="1600" dirty="0">
                <a:latin typeface="Times New Roman" panose="02020603050405020304" pitchFamily="18" charset="0"/>
                <a:cs typeface="Times New Roman" panose="02020603050405020304" pitchFamily="18" charset="0"/>
              </a:rPr>
              <a:t> і </a:t>
            </a:r>
            <a:r>
              <a:rPr lang="ru-RU" sz="1600" dirty="0" err="1">
                <a:latin typeface="Times New Roman" panose="02020603050405020304" pitchFamily="18" charset="0"/>
                <a:cs typeface="Times New Roman" panose="02020603050405020304" pitchFamily="18" charset="0"/>
              </a:rPr>
              <a:t>погоджуєьеся</a:t>
            </a:r>
            <a:r>
              <a:rPr lang="ru-RU" sz="1600" dirty="0">
                <a:latin typeface="Times New Roman" panose="02020603050405020304" pitchFamily="18" charset="0"/>
                <a:cs typeface="Times New Roman" panose="02020603050405020304" pitchFamily="18" charset="0"/>
              </a:rPr>
              <a:t> з голодомором, </a:t>
            </a:r>
            <a:r>
              <a:rPr lang="ru-RU" sz="1600" dirty="0" err="1">
                <a:latin typeface="Times New Roman" panose="02020603050405020304" pitchFamily="18" charset="0"/>
                <a:cs typeface="Times New Roman" panose="02020603050405020304" pitchFamily="18" charset="0"/>
              </a:rPr>
              <a:t>із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заборонами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українською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мови</a:t>
            </a:r>
            <a:r>
              <a:rPr lang="ru-RU" sz="1600" dirty="0">
                <a:latin typeface="Times New Roman" panose="02020603050405020304" pitchFamily="18" charset="0"/>
                <a:cs typeface="Times New Roman" panose="02020603050405020304" pitchFamily="18" charset="0"/>
              </a:rPr>
              <a:t>, з </a:t>
            </a:r>
            <a:r>
              <a:rPr lang="ru-RU" sz="1600" dirty="0" err="1">
                <a:latin typeface="Times New Roman" panose="02020603050405020304" pitchFamily="18" charset="0"/>
                <a:cs typeface="Times New Roman" panose="02020603050405020304" pitchFamily="18" charset="0"/>
              </a:rPr>
              <a:t>репресіями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інтелігенції</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І </a:t>
            </a:r>
            <a:r>
              <a:rPr lang="ru-RU" sz="1600" dirty="0">
                <a:latin typeface="Times New Roman" panose="02020603050405020304" pitchFamily="18" charset="0"/>
                <a:cs typeface="Times New Roman" panose="02020603050405020304" pitchFamily="18" charset="0"/>
              </a:rPr>
              <a:t>завершу словами </a:t>
            </a:r>
            <a:r>
              <a:rPr lang="ru-RU" sz="1600" dirty="0" err="1">
                <a:latin typeface="Times New Roman" panose="02020603050405020304" pitchFamily="18" charset="0"/>
                <a:cs typeface="Times New Roman" panose="02020603050405020304" pitchFamily="18" charset="0"/>
              </a:rPr>
              <a:t>видатної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українською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поетеси</a:t>
            </a:r>
            <a:r>
              <a:rPr lang="ru-RU" sz="1600" dirty="0">
                <a:latin typeface="Times New Roman" panose="02020603050405020304" pitchFamily="18" charset="0"/>
                <a:cs typeface="Times New Roman" panose="02020603050405020304" pitchFamily="18" charset="0"/>
              </a:rPr>
              <a:t> і </a:t>
            </a:r>
            <a:r>
              <a:rPr lang="ru-RU" sz="1600" dirty="0" err="1">
                <a:latin typeface="Times New Roman" panose="02020603050405020304" pitchFamily="18" charset="0"/>
                <a:cs typeface="Times New Roman" panose="02020603050405020304" pitchFamily="18" charset="0"/>
              </a:rPr>
              <a:t>письменниці</a:t>
            </a:r>
            <a:r>
              <a:rPr lang="ru-RU" sz="1600" dirty="0">
                <a:latin typeface="Times New Roman" panose="02020603050405020304" pitchFamily="18" charset="0"/>
                <a:cs typeface="Times New Roman" panose="02020603050405020304" pitchFamily="18" charset="0"/>
              </a:rPr>
              <a:t>, державного </a:t>
            </a:r>
            <a:r>
              <a:rPr lang="ru-RU" sz="1600" dirty="0" err="1" smtClean="0">
                <a:latin typeface="Times New Roman" panose="02020603050405020304" pitchFamily="18" charset="0"/>
                <a:cs typeface="Times New Roman" panose="02020603050405020304" pitchFamily="18" charset="0"/>
              </a:rPr>
              <a:t>діяча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ліни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костенко</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8426" y="3566160"/>
            <a:ext cx="2916410" cy="2916410"/>
          </a:xfrm>
        </p:spPr>
      </p:pic>
    </p:spTree>
    <p:extLst>
      <p:ext uri="{BB962C8B-B14F-4D97-AF65-F5344CB8AC3E}">
        <p14:creationId xmlns:p14="http://schemas.microsoft.com/office/powerpoint/2010/main" val="2114031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Не забувай про це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1201" y="453045"/>
            <a:ext cx="5945078" cy="3614738"/>
          </a:xfrm>
        </p:spPr>
      </p:pic>
    </p:spTree>
    <p:extLst>
      <p:ext uri="{BB962C8B-B14F-4D97-AF65-F5344CB8AC3E}">
        <p14:creationId xmlns:p14="http://schemas.microsoft.com/office/powerpoint/2010/main" val="147438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3411" y="964277"/>
            <a:ext cx="9964815" cy="1250418"/>
          </a:xfrm>
        </p:spPr>
        <p:txBody>
          <a:bodyPr/>
          <a:lstStyle/>
          <a:p>
            <a:r>
              <a:rPr lang="uk-UA" dirty="0" smtClean="0"/>
              <a:t>21 лютого – Міжнародний день рідної мови</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6831" y="2214695"/>
            <a:ext cx="6245111" cy="4000382"/>
          </a:xfrm>
        </p:spPr>
      </p:pic>
    </p:spTree>
    <p:extLst>
      <p:ext uri="{BB962C8B-B14F-4D97-AF65-F5344CB8AC3E}">
        <p14:creationId xmlns:p14="http://schemas.microsoft.com/office/powerpoint/2010/main" val="106716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1296786"/>
            <a:ext cx="8534400" cy="4697614"/>
          </a:xfrm>
        </p:spPr>
        <p:txBody>
          <a:bodyPr/>
          <a:lstStyle/>
          <a:p>
            <a:r>
              <a:rPr lang="uk-UA" dirty="0" smtClean="0"/>
              <a:t>Історія свята</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8028" y="1896041"/>
            <a:ext cx="6242304" cy="3499104"/>
          </a:xfrm>
        </p:spPr>
      </p:pic>
    </p:spTree>
    <p:extLst>
      <p:ext uri="{BB962C8B-B14F-4D97-AF65-F5344CB8AC3E}">
        <p14:creationId xmlns:p14="http://schemas.microsoft.com/office/powerpoint/2010/main" val="83110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1753" y="1537856"/>
            <a:ext cx="1221971" cy="440574"/>
          </a:xfrm>
        </p:spPr>
        <p:txBody>
          <a:bodyPr>
            <a:normAutofit fontScale="90000"/>
          </a:bodyPr>
          <a:lstStyle/>
          <a:p>
            <a:endParaRPr lang="ru-RU" dirty="0"/>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1064" y="471661"/>
            <a:ext cx="6698116" cy="4491037"/>
          </a:xfrm>
        </p:spPr>
      </p:pic>
    </p:spTree>
    <p:extLst>
      <p:ext uri="{BB962C8B-B14F-4D97-AF65-F5344CB8AC3E}">
        <p14:creationId xmlns:p14="http://schemas.microsoft.com/office/powerpoint/2010/main" val="3743534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4954" y="397470"/>
            <a:ext cx="8534400" cy="3088522"/>
          </a:xfrm>
        </p:spPr>
        <p:txBody>
          <a:bodyPr>
            <a:normAutofit/>
          </a:bodyPr>
          <a:lstStyle/>
          <a:p>
            <a:r>
              <a:rPr lang="uk-UA" dirty="0" smtClean="0"/>
              <a:t>Мова – духовний скарб нації</a:t>
            </a:r>
            <a:br>
              <a:rPr lang="uk-UA" dirty="0" smtClean="0"/>
            </a:br>
            <a:r>
              <a:rPr lang="uk-UA" sz="2000" dirty="0" smtClean="0"/>
              <a:t>Це не просто  засіб людського спілкування, це те, що живе в наших серцях. Змалечку виховуючи в собі справжню людину, кожен із нас повинен створити світлицю, у якій зберігається найцінніший скарб – мова.</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8680" y="2996738"/>
            <a:ext cx="5422107" cy="3614738"/>
          </a:xfrm>
        </p:spPr>
      </p:pic>
    </p:spTree>
    <p:extLst>
      <p:ext uri="{BB962C8B-B14F-4D97-AF65-F5344CB8AC3E}">
        <p14:creationId xmlns:p14="http://schemas.microsoft.com/office/powerpoint/2010/main" val="409933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327" y="1371599"/>
            <a:ext cx="6525491" cy="881149"/>
          </a:xfrm>
        </p:spPr>
        <p:txBody>
          <a:bodyPr>
            <a:normAutofit fontScale="90000"/>
          </a:bodyPr>
          <a:lstStyle/>
          <a:p>
            <a:r>
              <a:rPr lang="uk-UA" sz="2000" dirty="0" smtClean="0"/>
              <a:t>Мова кожного народу стає ніби другою природою, що оточує його, живе з ним всюди і завжди.  Без неї як без сонця , повітря, рослин, людина не може існувати. Боляче б’є по народові зречення рідної мови чи навіть неповага до неї, що є рівноцінним неповазі до батька або матері.</a:t>
            </a:r>
            <a:endParaRPr lang="ru-RU" sz="20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1729" y="2878758"/>
            <a:ext cx="3574329" cy="2632581"/>
          </a:xfrm>
        </p:spPr>
      </p:pic>
    </p:spTree>
    <p:extLst>
      <p:ext uri="{BB962C8B-B14F-4D97-AF65-F5344CB8AC3E}">
        <p14:creationId xmlns:p14="http://schemas.microsoft.com/office/powerpoint/2010/main" val="146227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Тільки мова робить націю нацією</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9862" y="383387"/>
            <a:ext cx="5187141" cy="3898722"/>
          </a:xfrm>
        </p:spPr>
      </p:pic>
    </p:spTree>
    <p:extLst>
      <p:ext uri="{BB962C8B-B14F-4D97-AF65-F5344CB8AC3E}">
        <p14:creationId xmlns:p14="http://schemas.microsoft.com/office/powerpoint/2010/main" val="286609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56612" y="1471353"/>
            <a:ext cx="2144684" cy="565265"/>
          </a:xfrm>
        </p:spPr>
        <p:txBody>
          <a:bodyPr>
            <a:normAutofit fontScale="90000"/>
          </a:bodyPr>
          <a:lstStyle/>
          <a:p>
            <a:endParaRPr lang="ru-RU" dirty="0"/>
          </a:p>
        </p:txBody>
      </p:sp>
      <p:pic>
        <p:nvPicPr>
          <p:cNvPr id="7" name="Объект 6"/>
          <p:cNvPicPr>
            <a:picLocks noGrp="1" noChangeAspect="1"/>
          </p:cNvPicPr>
          <p:nvPr>
            <p:ph idx="1"/>
          </p:nvPr>
        </p:nvPicPr>
        <p:blipFill>
          <a:blip r:embed="rId2"/>
          <a:stretch>
            <a:fillRect/>
          </a:stretch>
        </p:blipFill>
        <p:spPr>
          <a:xfrm>
            <a:off x="2618510" y="683979"/>
            <a:ext cx="6406149" cy="4810004"/>
          </a:xfrm>
          <a:prstGeom prst="rect">
            <a:avLst/>
          </a:prstGeom>
        </p:spPr>
      </p:pic>
    </p:spTree>
    <p:extLst>
      <p:ext uri="{BB962C8B-B14F-4D97-AF65-F5344CB8AC3E}">
        <p14:creationId xmlns:p14="http://schemas.microsoft.com/office/powerpoint/2010/main" val="1706585970"/>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75</TotalTime>
  <Words>297</Words>
  <Application>Microsoft Office PowerPoint</Application>
  <PresentationFormat>Широкоэкранный</PresentationFormat>
  <Paragraphs>16</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Century Gothic</vt:lpstr>
      <vt:lpstr>Skolar-Light-Cyrillic</vt:lpstr>
      <vt:lpstr>SkolarSans-BdCond_Cyr-Ltn</vt:lpstr>
      <vt:lpstr>Times New Roman</vt:lpstr>
      <vt:lpstr>Wingdings 3</vt:lpstr>
      <vt:lpstr>Сектор</vt:lpstr>
      <vt:lpstr>Презентация PowerPoint</vt:lpstr>
      <vt:lpstr>Мова – це важливо!</vt:lpstr>
      <vt:lpstr>21 лютого – Міжнародний день рідної мови</vt:lpstr>
      <vt:lpstr>Історія свята</vt:lpstr>
      <vt:lpstr>Презентация PowerPoint</vt:lpstr>
      <vt:lpstr>Мова – духовний скарб нації Це не просто  засіб людського спілкування, це те, що живе в наших серцях. Змалечку виховуючи в собі справжню людину, кожен із нас повинен створити світлицю, у якій зберігається найцінніший скарб – мова.</vt:lpstr>
      <vt:lpstr>Мова кожного народу стає ніби другою природою, що оточує його, живе з ним всюди і завжди.  Без неї як без сонця , повітря, рослин, людина не може існувати. Боляче б’є по народові зречення рідної мови чи навіть неповага до неї, що є рівноцінним неповазі до батька або матері.</vt:lpstr>
      <vt:lpstr>Тільки мова робить націю нацією</vt:lpstr>
      <vt:lpstr>Презентация PowerPoint</vt:lpstr>
      <vt:lpstr>Деякі Факти про українську мову</vt:lpstr>
      <vt:lpstr>Презентация PowerPoint</vt:lpstr>
      <vt:lpstr>А якою є українська мова для вас?</vt:lpstr>
      <vt:lpstr>Про багатство української мови…</vt:lpstr>
      <vt:lpstr>Презентация PowerPoint</vt:lpstr>
      <vt:lpstr>Еволюція писемності </vt:lpstr>
      <vt:lpstr>Ти – громадянин україни.  Твій обов’язок – знати і говорити українською</vt:lpstr>
      <vt:lpstr>Коли розібралися з давньою історією, пропоную перейти до більш сучасної історії, а саме до пояснення причини феномену "рускоговорящій українєц". Протягом 400 років українська мова пережила безліч заборон, як за часів царської Росії, так і за Радянського союзу.</vt:lpstr>
      <vt:lpstr>У 1847 році Тарас Шевченко у передмові до Другого видання Кобзаря написав: «У москалів ‒ свій народ і своя мова. У нас ‒ свій народ і своя мова». Тобто, ніякий єдиний народ, ніяка одна мова.  Шевченко на той час прожив у Петербурзі, знав ситуацію і сформулював абсолютно правильний висновок. Ця істина діє до сьогодні. За цей вислів відсідив 10 років, а не за  Кирило-Мефодієвське товариство, яких було десятки. Ніхто так не постраждав, як Шевченко. Бо ніхто так чітко не визначив доктрину окремішності, як Шевченко.</vt:lpstr>
      <vt:lpstr>Наші воїни, які боронять Україну, боронять не тільки землю, не тільки конкретний населений пункт, вони боронять українськість, українські цінності, українську мову</vt:lpstr>
      <vt:lpstr>І на завершення хочу звернутись до свідомих українців. Не допустіть того, щоб наша солов'їна мова вимерла. Не залежно від того, чи в україномовному ви середовищі, чи в російськомовному - намагайтеся розмовляти українською. Спочатку важко перелаштуватися, лізе суржик, деякі слова звучать незграбно або трапляються помилки, типу "останівка". Але це краще, ніж продовжувати розмовляти мовою агресора, що вбиває нас вже 400 років.  Коли ви розмовляєте російською, ви автоматично приймаєте і погоджуєьеся з голодомором, із заборонами українською мови, з репресіями проти інтелігенції.   І завершу словами видатної українською поетеси і письменниці, державного діяча ліни костенко:</vt:lpstr>
      <vt:lpstr>Не забувай про це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11</cp:revision>
  <dcterms:created xsi:type="dcterms:W3CDTF">2023-02-19T11:55:10Z</dcterms:created>
  <dcterms:modified xsi:type="dcterms:W3CDTF">2023-06-26T18:30:42Z</dcterms:modified>
</cp:coreProperties>
</file>