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Dreaming Outloud Sans" charset="1" panose="00000500000000000000"/>
      <p:regular r:id="rId12"/>
    </p:embeddedFont>
    <p:embeddedFont>
      <p:font typeface="Dreaming Outloud Sans Italics" charset="1" panose="000005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slides/slide1.xml" Type="http://schemas.openxmlformats.org/officeDocument/2006/relationships/slide"/><Relationship Id="rId15" Target="slides/slide2.xml" Type="http://schemas.openxmlformats.org/officeDocument/2006/relationships/slide"/><Relationship Id="rId16" Target="slides/slide3.xml" Type="http://schemas.openxmlformats.org/officeDocument/2006/relationships/slide"/><Relationship Id="rId17" Target="slides/slide4.xml" Type="http://schemas.openxmlformats.org/officeDocument/2006/relationships/slide"/><Relationship Id="rId18" Target="slides/slide5.xml" Type="http://schemas.openxmlformats.org/officeDocument/2006/relationships/slide"/><Relationship Id="rId19" Target="slides/slide6.xml" Type="http://schemas.openxmlformats.org/officeDocument/2006/relationships/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slides/slide8.xml" Type="http://schemas.openxmlformats.org/officeDocument/2006/relationships/slide"/><Relationship Id="rId22" Target="slides/slide9.xml" Type="http://schemas.openxmlformats.org/officeDocument/2006/relationships/slide"/><Relationship Id="rId23" Target="slides/slide10.xml" Type="http://schemas.openxmlformats.org/officeDocument/2006/relationships/slide"/><Relationship Id="rId24" Target="slides/slide11.xml" Type="http://schemas.openxmlformats.org/officeDocument/2006/relationships/slide"/><Relationship Id="rId25" Target="slides/slide12.xml" Type="http://schemas.openxmlformats.org/officeDocument/2006/relationships/slide"/><Relationship Id="rId26" Target="slides/slide13.xml" Type="http://schemas.openxmlformats.org/officeDocument/2006/relationships/slide"/><Relationship Id="rId27" Target="slides/slide14.xml" Type="http://schemas.openxmlformats.org/officeDocument/2006/relationships/slide"/><Relationship Id="rId28" Target="slides/slide15.xml" Type="http://schemas.openxmlformats.org/officeDocument/2006/relationships/slide"/><Relationship Id="rId29" Target="slides/slide16.xml" Type="http://schemas.openxmlformats.org/officeDocument/2006/relationships/slide"/><Relationship Id="rId3" Target="viewProps.xml" Type="http://schemas.openxmlformats.org/officeDocument/2006/relationships/viewProps"/><Relationship Id="rId30" Target="slides/slide17.xml" Type="http://schemas.openxmlformats.org/officeDocument/2006/relationships/slide"/><Relationship Id="rId31" Target="slides/slide18.xml" Type="http://schemas.openxmlformats.org/officeDocument/2006/relationships/slide"/><Relationship Id="rId32" Target="slides/slide19.xml" Type="http://schemas.openxmlformats.org/officeDocument/2006/relationships/slide"/><Relationship Id="rId33" Target="slides/slide20.xml" Type="http://schemas.openxmlformats.org/officeDocument/2006/relationships/slide"/><Relationship Id="rId34" Target="slides/slide21.xml" Type="http://schemas.openxmlformats.org/officeDocument/2006/relationships/slide"/><Relationship Id="rId35" Target="slides/slide22.xml" Type="http://schemas.openxmlformats.org/officeDocument/2006/relationships/slide"/><Relationship Id="rId36" Target="slides/slide23.xml" Type="http://schemas.openxmlformats.org/officeDocument/2006/relationships/slide"/><Relationship Id="rId37" Target="slides/slide24.xml" Type="http://schemas.openxmlformats.org/officeDocument/2006/relationships/slide"/><Relationship Id="rId38" Target="slides/slide25.xml" Type="http://schemas.openxmlformats.org/officeDocument/2006/relationships/slide"/><Relationship Id="rId39" Target="slides/slide26.xml" Type="http://schemas.openxmlformats.org/officeDocument/2006/relationships/slide"/><Relationship Id="rId4" Target="theme/theme1.xml" Type="http://schemas.openxmlformats.org/officeDocument/2006/relationships/theme"/><Relationship Id="rId40" Target="slides/slide27.xml" Type="http://schemas.openxmlformats.org/officeDocument/2006/relationships/slide"/><Relationship Id="rId41" Target="slides/slide28.xml" Type="http://schemas.openxmlformats.org/officeDocument/2006/relationships/slide"/><Relationship Id="rId42" Target="slides/slide2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3.jpeg" Type="http://schemas.openxmlformats.org/officeDocument/2006/relationships/image"/><Relationship Id="rId7" Target="../media/image24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5.jpe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9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3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31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33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34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3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36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2" Target="../media/image37.pn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9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16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1.jpeg" Type="http://schemas.openxmlformats.org/officeDocument/2006/relationships/image"/><Relationship Id="rId7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58689" y="2469165"/>
            <a:ext cx="11970622" cy="5288838"/>
          </a:xfrm>
          <a:custGeom>
            <a:avLst/>
            <a:gdLst/>
            <a:ahLst/>
            <a:cxnLst/>
            <a:rect r="r" b="b" t="t" l="l"/>
            <a:pathLst>
              <a:path h="5288838" w="11970622">
                <a:moveTo>
                  <a:pt x="0" y="0"/>
                </a:moveTo>
                <a:lnTo>
                  <a:pt x="11970622" y="0"/>
                </a:lnTo>
                <a:lnTo>
                  <a:pt x="11970622" y="5288839"/>
                </a:lnTo>
                <a:lnTo>
                  <a:pt x="0" y="5288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732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83536" y="3450606"/>
            <a:ext cx="11120929" cy="3204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79"/>
              </a:lnSpc>
              <a:spcBef>
                <a:spcPct val="0"/>
              </a:spcBef>
            </a:pPr>
            <a:r>
              <a:rPr lang="en-US" sz="9199">
                <a:solidFill>
                  <a:srgbClr val="000000"/>
                </a:solidFill>
                <a:latin typeface="Dreaming Outloud Sans"/>
              </a:rPr>
              <a:t>ЛЮДИНА В СИСТЕМІ ОРГАНІЧОГО СВІТУ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583536" y="2932614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55589">
            <a:off x="14141096" y="3043486"/>
            <a:ext cx="2045425" cy="3492105"/>
          </a:xfrm>
          <a:custGeom>
            <a:avLst/>
            <a:gdLst/>
            <a:ahLst/>
            <a:cxnLst/>
            <a:rect r="r" b="b" t="t" l="l"/>
            <a:pathLst>
              <a:path h="3492105" w="2045425">
                <a:moveTo>
                  <a:pt x="0" y="0"/>
                </a:moveTo>
                <a:lnTo>
                  <a:pt x="2045426" y="0"/>
                </a:lnTo>
                <a:lnTo>
                  <a:pt x="2045426" y="3492105"/>
                </a:lnTo>
                <a:lnTo>
                  <a:pt x="0" y="3492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486463">
            <a:off x="2342311" y="4172410"/>
            <a:ext cx="2026606" cy="3459975"/>
          </a:xfrm>
          <a:custGeom>
            <a:avLst/>
            <a:gdLst/>
            <a:ahLst/>
            <a:cxnLst/>
            <a:rect r="r" b="b" t="t" l="l"/>
            <a:pathLst>
              <a:path h="3459975" w="2026606">
                <a:moveTo>
                  <a:pt x="2026605" y="0"/>
                </a:moveTo>
                <a:lnTo>
                  <a:pt x="0" y="0"/>
                </a:lnTo>
                <a:lnTo>
                  <a:pt x="0" y="3459975"/>
                </a:lnTo>
                <a:lnTo>
                  <a:pt x="2026605" y="3459975"/>
                </a:lnTo>
                <a:lnTo>
                  <a:pt x="202660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6505" y="5509165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26456" b="-63259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798937" y="146118"/>
            <a:ext cx="12690126" cy="3051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0"/>
              </a:lnSpc>
              <a:spcBef>
                <a:spcPct val="0"/>
              </a:spcBef>
            </a:pPr>
            <a:r>
              <a:rPr lang="en-US" sz="4343">
                <a:solidFill>
                  <a:srgbClr val="000000"/>
                </a:solidFill>
                <a:latin typeface="Dreaming Outloud Sans"/>
              </a:rPr>
              <a:t>БЛИЗЬКО 12 МЛН РОКІВ ТОМУ СТАЛАСЯ ГЛОБАЛЬНА ЗМІНА КЛІМАТУ: ВІН СТАВ СУХІШИМ, А БЕЗКРАЇ ТРОПІЧНІ ЛІСИ ЗМІНИЛИСЯ ТРАВ’ЯНИМИ САВАНАМИ.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359863" y="2520400"/>
            <a:ext cx="6343534" cy="4082892"/>
            <a:chOff x="0" y="0"/>
            <a:chExt cx="5513070" cy="35483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l="0" t="-1605" r="0" b="-1605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126264" y="2561773"/>
            <a:ext cx="6343534" cy="4082892"/>
            <a:chOff x="0" y="0"/>
            <a:chExt cx="5513070" cy="35483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l="-1472" t="0" r="-1472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61970" y="6741618"/>
            <a:ext cx="7939319" cy="3545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en-US" sz="4043">
                <a:solidFill>
                  <a:srgbClr val="000000"/>
                </a:solidFill>
                <a:latin typeface="Dreaming Outloud Sans"/>
              </a:rPr>
              <a:t>ЧАСТИНА ЛЮДИНОПОДІБНИХ МАВП ПРОДОВЖИЛА ЖИТИ В ЗАЛИШКАХ ЕКВАТОРІАЛЬНИХ ЛІСІВ — СЕРЕД ЇХНІХ НАЩАДКІВ Є СУЧАСНІ ШИМПАНЗЕ ТА ГОРИЛИ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6667752"/>
            <a:ext cx="7939319" cy="3545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0"/>
              </a:lnSpc>
            </a:pPr>
            <a:r>
              <a:rPr lang="en-US" sz="4043">
                <a:solidFill>
                  <a:srgbClr val="000000"/>
                </a:solidFill>
                <a:latin typeface="Dreaming Outloud Sans"/>
              </a:rPr>
              <a:t>ІНША ГРУПА ЛЮДИНОПОДІБНИХ МАВП ПРИСТОСУВАЛАСЯ ДО ЖИТТЯ В САВАНАХ. ПРИ ЦЬОМУ ВОНИ ПЕРЕЙШЛИ ДО ПЕРЕСУВАННЯ </a:t>
            </a:r>
          </a:p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en-US" sz="4043">
                <a:solidFill>
                  <a:srgbClr val="000000"/>
                </a:solidFill>
                <a:latin typeface="Dreaming Outloud Sans"/>
              </a:rPr>
              <a:t>НА ДВОХ НОГАХ.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2239579" y="2561773"/>
            <a:ext cx="3603392" cy="3519989"/>
            <a:chOff x="0" y="0"/>
            <a:chExt cx="4828540" cy="47167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69147" t="-58802" r="-276564" b="-183583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798937" y="127068"/>
            <a:ext cx="12690126" cy="2434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4643">
                <a:solidFill>
                  <a:srgbClr val="000000"/>
                </a:solidFill>
                <a:latin typeface="Dreaming Outloud Sans"/>
              </a:rPr>
              <a:t>НА ЕВОЛЮЦІЙНОМУ ШЛЯХУ ДО ПРЕДКІВ ЛЮДИНИ ВІДОМО КІЛЬКА ДОКЛАДНО ОПИСАНИХ ВИКОПНИХ ВИДІВ.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342304" y="2561773"/>
            <a:ext cx="3603392" cy="3519989"/>
            <a:chOff x="0" y="0"/>
            <a:chExt cx="4828540" cy="47167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00657" t="-59998" r="-142794" b="-18065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441121" y="2561773"/>
            <a:ext cx="3603392" cy="3519989"/>
            <a:chOff x="0" y="0"/>
            <a:chExt cx="4828540" cy="47167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418095" t="-81952" r="-52082" b="-256044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3636405" y="7142934"/>
            <a:ext cx="3150050" cy="3150050"/>
          </a:xfrm>
          <a:custGeom>
            <a:avLst/>
            <a:gdLst/>
            <a:ahLst/>
            <a:cxnLst/>
            <a:rect r="r" b="b" t="t" l="l"/>
            <a:pathLst>
              <a:path h="3150050" w="3150050">
                <a:moveTo>
                  <a:pt x="0" y="0"/>
                </a:moveTo>
                <a:lnTo>
                  <a:pt x="3150050" y="0"/>
                </a:lnTo>
                <a:lnTo>
                  <a:pt x="3150050" y="3150050"/>
                </a:lnTo>
                <a:lnTo>
                  <a:pt x="0" y="3150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309962" y="7020483"/>
            <a:ext cx="4036717" cy="3748943"/>
          </a:xfrm>
          <a:custGeom>
            <a:avLst/>
            <a:gdLst/>
            <a:ahLst/>
            <a:cxnLst/>
            <a:rect r="r" b="b" t="t" l="l"/>
            <a:pathLst>
              <a:path h="3748943" w="4036717">
                <a:moveTo>
                  <a:pt x="0" y="0"/>
                </a:moveTo>
                <a:lnTo>
                  <a:pt x="4036716" y="0"/>
                </a:lnTo>
                <a:lnTo>
                  <a:pt x="4036716" y="3748943"/>
                </a:lnTo>
                <a:lnTo>
                  <a:pt x="0" y="3748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242817" y="6915882"/>
            <a:ext cx="3377102" cy="3377102"/>
          </a:xfrm>
          <a:custGeom>
            <a:avLst/>
            <a:gdLst/>
            <a:ahLst/>
            <a:cxnLst/>
            <a:rect r="r" b="b" t="t" l="l"/>
            <a:pathLst>
              <a:path h="3377102" w="3377102">
                <a:moveTo>
                  <a:pt x="0" y="0"/>
                </a:moveTo>
                <a:lnTo>
                  <a:pt x="3377102" y="0"/>
                </a:lnTo>
                <a:lnTo>
                  <a:pt x="3377102" y="3377102"/>
                </a:lnTo>
                <a:lnTo>
                  <a:pt x="0" y="33771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007960" y="6346487"/>
            <a:ext cx="4066630" cy="796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4643">
                <a:solidFill>
                  <a:srgbClr val="000000"/>
                </a:solidFill>
                <a:latin typeface="Dreaming Outloud Sans"/>
              </a:rPr>
              <a:t>САХЕЛАНТРОПИ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110685" y="6346487"/>
            <a:ext cx="4066630" cy="796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4643">
                <a:solidFill>
                  <a:srgbClr val="000000"/>
                </a:solidFill>
                <a:latin typeface="Dreaming Outloud Sans"/>
              </a:rPr>
              <a:t>ОРРОРИНИ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15540" y="6346487"/>
            <a:ext cx="4066630" cy="796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4643">
                <a:solidFill>
                  <a:srgbClr val="000000"/>
                </a:solidFill>
                <a:latin typeface="Dreaming Outloud Sans"/>
              </a:rPr>
              <a:t>АРДИПІТЕКИ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06264" y="7360767"/>
            <a:ext cx="4066630" cy="1689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0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Dreaming Outloud Sans"/>
              </a:rPr>
              <a:t>МЕШКАЛИ 7 МІЛЬЙОНІВ РОКІВ ТОМУ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10685" y="7360767"/>
            <a:ext cx="4066630" cy="1689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0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Dreaming Outloud Sans"/>
              </a:rPr>
              <a:t>МЕШКАЛИ 6 МІЛЬЙОНІВ РОКІВ ТОМУ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403167" y="7223275"/>
            <a:ext cx="4066630" cy="1689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0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Dreaming Outloud Sans"/>
              </a:rPr>
              <a:t>МЕШКАЛИ 5 МІЛЬЙОНІВ РОКІВ ТОМУ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424761" y="1808456"/>
            <a:ext cx="6249053" cy="6104414"/>
            <a:chOff x="0" y="0"/>
            <a:chExt cx="4828540" cy="47167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42325" t="0" r="-50842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798937" y="117543"/>
            <a:ext cx="12690126" cy="174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reaming Outloud Sans"/>
              </a:rPr>
              <a:t>НАСТУПНІ ЕТАПИ РОЗВИТКУ ПОВ’ЯЗАНІ З НАЩАДКАМИ АРДИПІТЕКІВ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84259" y="8030017"/>
            <a:ext cx="5930057" cy="181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0"/>
              </a:lnSpc>
            </a:pPr>
            <a:r>
              <a:rPr lang="en-US" sz="5242">
                <a:solidFill>
                  <a:srgbClr val="000000"/>
                </a:solidFill>
                <a:latin typeface="Dreaming Outloud Sans"/>
              </a:rPr>
              <a:t>АВСТРАЛОПІТЕК </a:t>
            </a:r>
          </a:p>
          <a:p>
            <a:pPr algn="ctr">
              <a:lnSpc>
                <a:spcPts val="7340"/>
              </a:lnSpc>
              <a:spcBef>
                <a:spcPct val="0"/>
              </a:spcBef>
            </a:pPr>
            <a:r>
              <a:rPr lang="en-US" sz="5242">
                <a:solidFill>
                  <a:srgbClr val="000000"/>
                </a:solidFill>
                <a:latin typeface="Dreaming Outloud Sans"/>
              </a:rPr>
              <a:t>АФАРСЬКИЙ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46029" y="2879510"/>
            <a:ext cx="8484041" cy="181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0"/>
              </a:lnSpc>
              <a:spcBef>
                <a:spcPct val="0"/>
              </a:spcBef>
            </a:pPr>
            <a:r>
              <a:rPr lang="en-US" sz="5242">
                <a:solidFill>
                  <a:srgbClr val="000000"/>
                </a:solidFill>
                <a:latin typeface="Dreaming Outloud Sans"/>
              </a:rPr>
              <a:t>МЕШКАЛИ 3-2 МІЛЬЙОНІВ РОКІВ ТОМУ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46029" y="5327529"/>
            <a:ext cx="8484041" cy="895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0"/>
              </a:lnSpc>
              <a:spcBef>
                <a:spcPct val="0"/>
              </a:spcBef>
            </a:pPr>
            <a:r>
              <a:rPr lang="en-US" sz="5242">
                <a:solidFill>
                  <a:srgbClr val="000000"/>
                </a:solidFill>
                <a:latin typeface="Dreaming Outloud Sans"/>
              </a:rPr>
              <a:t>ЗРІСТ 1,5 МЕТРИ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46029" y="6850649"/>
            <a:ext cx="8484041" cy="895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0"/>
              </a:lnSpc>
              <a:spcBef>
                <a:spcPct val="0"/>
              </a:spcBef>
            </a:pPr>
            <a:r>
              <a:rPr lang="en-US" sz="5242">
                <a:solidFill>
                  <a:srgbClr val="000000"/>
                </a:solidFill>
                <a:latin typeface="Dreaming Outloud Sans"/>
              </a:rPr>
              <a:t>ВАГА 30-45 КГ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243445" y="3389505"/>
            <a:ext cx="9576411" cy="1543050"/>
            <a:chOff x="0" y="0"/>
            <a:chExt cx="2522182" cy="406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22182" cy="406400"/>
            </a:xfrm>
            <a:custGeom>
              <a:avLst/>
              <a:gdLst/>
              <a:ahLst/>
              <a:cxnLst/>
              <a:rect r="r" b="b" t="t" l="l"/>
              <a:pathLst>
                <a:path h="406400" w="2522182">
                  <a:moveTo>
                    <a:pt x="0" y="0"/>
                  </a:moveTo>
                  <a:lnTo>
                    <a:pt x="2522182" y="0"/>
                  </a:lnTo>
                  <a:lnTo>
                    <a:pt x="252218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628B4C">
                <a:alpha val="68627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522182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243445" y="5370705"/>
            <a:ext cx="9576411" cy="1543050"/>
            <a:chOff x="0" y="0"/>
            <a:chExt cx="2522182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22182" cy="406400"/>
            </a:xfrm>
            <a:custGeom>
              <a:avLst/>
              <a:gdLst/>
              <a:ahLst/>
              <a:cxnLst/>
              <a:rect r="r" b="b" t="t" l="l"/>
              <a:pathLst>
                <a:path h="406400" w="2522182">
                  <a:moveTo>
                    <a:pt x="0" y="0"/>
                  </a:moveTo>
                  <a:lnTo>
                    <a:pt x="2522182" y="0"/>
                  </a:lnTo>
                  <a:lnTo>
                    <a:pt x="252218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628B4C">
                <a:alpha val="68627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522182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243445" y="7351905"/>
            <a:ext cx="9576411" cy="1543050"/>
            <a:chOff x="0" y="0"/>
            <a:chExt cx="2522182" cy="406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22182" cy="406400"/>
            </a:xfrm>
            <a:custGeom>
              <a:avLst/>
              <a:gdLst/>
              <a:ahLst/>
              <a:cxnLst/>
              <a:rect r="r" b="b" t="t" l="l"/>
              <a:pathLst>
                <a:path h="406400" w="2522182">
                  <a:moveTo>
                    <a:pt x="0" y="0"/>
                  </a:moveTo>
                  <a:lnTo>
                    <a:pt x="2522182" y="0"/>
                  </a:lnTo>
                  <a:lnTo>
                    <a:pt x="252218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628B4C">
                <a:alpha val="68627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522182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386919" y="1125002"/>
            <a:ext cx="13289464" cy="1659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В ПРОЦЕСІ СТАНОВЛЕННЯ ЛЮДИНИ РОЗРІЗНЯЮТЬ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ТРИ СТАДІЇ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535487" y="3712444"/>
            <a:ext cx="5217026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НАЙДАВНІШІ ЛЮДИ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340911" y="5693644"/>
            <a:ext cx="3381479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ДАВНІ ЛЮДИ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161484" y="7675755"/>
            <a:ext cx="5965031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ПЕРШІ СУЧАСНІ ЛЮДИ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34002" y="1389644"/>
            <a:ext cx="4392461" cy="223616"/>
          </a:xfrm>
          <a:custGeom>
            <a:avLst/>
            <a:gdLst/>
            <a:ahLst/>
            <a:cxnLst/>
            <a:rect r="r" b="b" t="t" l="l"/>
            <a:pathLst>
              <a:path h="223616" w="4392461">
                <a:moveTo>
                  <a:pt x="0" y="0"/>
                </a:moveTo>
                <a:lnTo>
                  <a:pt x="4392461" y="0"/>
                </a:lnTo>
                <a:lnTo>
                  <a:pt x="4392461" y="223616"/>
                </a:lnTo>
                <a:lnTo>
                  <a:pt x="0" y="223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308450" y="1389644"/>
            <a:ext cx="11671100" cy="8701493"/>
          </a:xfrm>
          <a:custGeom>
            <a:avLst/>
            <a:gdLst/>
            <a:ahLst/>
            <a:cxnLst/>
            <a:rect r="r" b="b" t="t" l="l"/>
            <a:pathLst>
              <a:path h="8701493" w="11671100">
                <a:moveTo>
                  <a:pt x="0" y="0"/>
                </a:moveTo>
                <a:lnTo>
                  <a:pt x="11671100" y="0"/>
                </a:lnTo>
                <a:lnTo>
                  <a:pt x="11671100" y="8701493"/>
                </a:lnTo>
                <a:lnTo>
                  <a:pt x="0" y="87014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9395" t="-32478" r="-52450" b="-1980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666278" y="304512"/>
            <a:ext cx="6955443" cy="108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reaming Outloud Sans"/>
              </a:rPr>
              <a:t>НАЙДАВНІШІ ЛЮДИ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34002" y="1389644"/>
            <a:ext cx="4392461" cy="223616"/>
          </a:xfrm>
          <a:custGeom>
            <a:avLst/>
            <a:gdLst/>
            <a:ahLst/>
            <a:cxnLst/>
            <a:rect r="r" b="b" t="t" l="l"/>
            <a:pathLst>
              <a:path h="223616" w="4392461">
                <a:moveTo>
                  <a:pt x="0" y="0"/>
                </a:moveTo>
                <a:lnTo>
                  <a:pt x="4392461" y="0"/>
                </a:lnTo>
                <a:lnTo>
                  <a:pt x="4392461" y="223616"/>
                </a:lnTo>
                <a:lnTo>
                  <a:pt x="0" y="223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29521" y="1389644"/>
            <a:ext cx="11428957" cy="8748533"/>
          </a:xfrm>
          <a:custGeom>
            <a:avLst/>
            <a:gdLst/>
            <a:ahLst/>
            <a:cxnLst/>
            <a:rect r="r" b="b" t="t" l="l"/>
            <a:pathLst>
              <a:path h="8748533" w="11428957">
                <a:moveTo>
                  <a:pt x="0" y="0"/>
                </a:moveTo>
                <a:lnTo>
                  <a:pt x="11428958" y="0"/>
                </a:lnTo>
                <a:lnTo>
                  <a:pt x="11428958" y="8748533"/>
                </a:lnTo>
                <a:lnTo>
                  <a:pt x="0" y="87485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3861" t="-33112" r="-55445" b="-2069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666278" y="304512"/>
            <a:ext cx="6955443" cy="108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reaming Outloud Sans"/>
              </a:rPr>
              <a:t>НАЙДАВНІШІ ЛЮДИ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34002" y="1389644"/>
            <a:ext cx="4392461" cy="223616"/>
          </a:xfrm>
          <a:custGeom>
            <a:avLst/>
            <a:gdLst/>
            <a:ahLst/>
            <a:cxnLst/>
            <a:rect r="r" b="b" t="t" l="l"/>
            <a:pathLst>
              <a:path h="223616" w="4392461">
                <a:moveTo>
                  <a:pt x="0" y="0"/>
                </a:moveTo>
                <a:lnTo>
                  <a:pt x="4392461" y="0"/>
                </a:lnTo>
                <a:lnTo>
                  <a:pt x="4392461" y="223616"/>
                </a:lnTo>
                <a:lnTo>
                  <a:pt x="0" y="223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57652" y="1389644"/>
            <a:ext cx="11972697" cy="8897356"/>
          </a:xfrm>
          <a:custGeom>
            <a:avLst/>
            <a:gdLst/>
            <a:ahLst/>
            <a:cxnLst/>
            <a:rect r="r" b="b" t="t" l="l"/>
            <a:pathLst>
              <a:path h="8897356" w="11972697">
                <a:moveTo>
                  <a:pt x="0" y="0"/>
                </a:moveTo>
                <a:lnTo>
                  <a:pt x="11972696" y="0"/>
                </a:lnTo>
                <a:lnTo>
                  <a:pt x="11972696" y="8897356"/>
                </a:lnTo>
                <a:lnTo>
                  <a:pt x="0" y="8897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0942" t="-33575" r="-55100" b="-22383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90454" y="306914"/>
            <a:ext cx="4508291" cy="108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reaming Outloud Sans"/>
              </a:rPr>
              <a:t>ДАВНІ ЛЮДИ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34002" y="1389644"/>
            <a:ext cx="4392461" cy="223616"/>
          </a:xfrm>
          <a:custGeom>
            <a:avLst/>
            <a:gdLst/>
            <a:ahLst/>
            <a:cxnLst/>
            <a:rect r="r" b="b" t="t" l="l"/>
            <a:pathLst>
              <a:path h="223616" w="4392461">
                <a:moveTo>
                  <a:pt x="0" y="0"/>
                </a:moveTo>
                <a:lnTo>
                  <a:pt x="4392461" y="0"/>
                </a:lnTo>
                <a:lnTo>
                  <a:pt x="4392461" y="223616"/>
                </a:lnTo>
                <a:lnTo>
                  <a:pt x="0" y="223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57652" y="1389644"/>
            <a:ext cx="11972697" cy="8897356"/>
          </a:xfrm>
          <a:custGeom>
            <a:avLst/>
            <a:gdLst/>
            <a:ahLst/>
            <a:cxnLst/>
            <a:rect r="r" b="b" t="t" l="l"/>
            <a:pathLst>
              <a:path h="8897356" w="11972697">
                <a:moveTo>
                  <a:pt x="0" y="0"/>
                </a:moveTo>
                <a:lnTo>
                  <a:pt x="11972696" y="0"/>
                </a:lnTo>
                <a:lnTo>
                  <a:pt x="11972696" y="8897356"/>
                </a:lnTo>
                <a:lnTo>
                  <a:pt x="0" y="8897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462" t="-34275" r="-54581" b="-2168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90454" y="306914"/>
            <a:ext cx="4508291" cy="108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reaming Outloud Sans"/>
              </a:rPr>
              <a:t>ДАВНІ ЛЮДИ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34002" y="1389644"/>
            <a:ext cx="4392461" cy="223616"/>
          </a:xfrm>
          <a:custGeom>
            <a:avLst/>
            <a:gdLst/>
            <a:ahLst/>
            <a:cxnLst/>
            <a:rect r="r" b="b" t="t" l="l"/>
            <a:pathLst>
              <a:path h="223616" w="4392461">
                <a:moveTo>
                  <a:pt x="0" y="0"/>
                </a:moveTo>
                <a:lnTo>
                  <a:pt x="4392461" y="0"/>
                </a:lnTo>
                <a:lnTo>
                  <a:pt x="4392461" y="223616"/>
                </a:lnTo>
                <a:lnTo>
                  <a:pt x="0" y="223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95302" y="1392045"/>
            <a:ext cx="11897395" cy="8644741"/>
          </a:xfrm>
          <a:custGeom>
            <a:avLst/>
            <a:gdLst/>
            <a:ahLst/>
            <a:cxnLst/>
            <a:rect r="r" b="b" t="t" l="l"/>
            <a:pathLst>
              <a:path h="8644741" w="11897395">
                <a:moveTo>
                  <a:pt x="0" y="0"/>
                </a:moveTo>
                <a:lnTo>
                  <a:pt x="11897396" y="0"/>
                </a:lnTo>
                <a:lnTo>
                  <a:pt x="11897396" y="8644741"/>
                </a:lnTo>
                <a:lnTo>
                  <a:pt x="0" y="8644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9648" t="-35221" r="-53231" b="-2183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68278" y="306914"/>
            <a:ext cx="7952644" cy="108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reaming Outloud Sans"/>
              </a:rPr>
              <a:t>ПЕРШІ СУЧАСНІ ЛЮДИ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04255" y="509887"/>
            <a:ext cx="3853660" cy="8872885"/>
          </a:xfrm>
          <a:custGeom>
            <a:avLst/>
            <a:gdLst/>
            <a:ahLst/>
            <a:cxnLst/>
            <a:rect r="r" b="b" t="t" l="l"/>
            <a:pathLst>
              <a:path h="8872885" w="3853660">
                <a:moveTo>
                  <a:pt x="0" y="0"/>
                </a:moveTo>
                <a:lnTo>
                  <a:pt x="3853659" y="0"/>
                </a:lnTo>
                <a:lnTo>
                  <a:pt x="3853659" y="8872885"/>
                </a:lnTo>
                <a:lnTo>
                  <a:pt x="0" y="88728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7031" t="-77452" r="-564711" b="-6239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336572" y="723325"/>
            <a:ext cx="6648179" cy="108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reaming Outloud Sans"/>
              </a:rPr>
              <a:t>ЛЮДИНА РОЗУМНА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03805" y="1815014"/>
            <a:ext cx="10113713" cy="7771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38"/>
              </a:lnSpc>
            </a:pPr>
            <a:r>
              <a:rPr lang="en-US" sz="4884">
                <a:solidFill>
                  <a:srgbClr val="000000"/>
                </a:solidFill>
                <a:latin typeface="Dreaming Outloud Sans"/>
              </a:rPr>
              <a:t>Людина розумна залишилася єдиним представником роду. Її стратегія виживання виявилася настільки успішною, що вона заселила всі континенти (крім Антарктиди) і стала одним з панівних видів сучасної біосфери. Подальший розвиток людства є предметом вивчення історії та інших суміжних дисциплін.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420600" y="3237105"/>
            <a:ext cx="13446799" cy="1543050"/>
            <a:chOff x="0" y="0"/>
            <a:chExt cx="3541544" cy="406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41544" cy="406400"/>
            </a:xfrm>
            <a:custGeom>
              <a:avLst/>
              <a:gdLst/>
              <a:ahLst/>
              <a:cxnLst/>
              <a:rect r="r" b="b" t="t" l="l"/>
              <a:pathLst>
                <a:path h="406400" w="3541544">
                  <a:moveTo>
                    <a:pt x="0" y="0"/>
                  </a:moveTo>
                  <a:lnTo>
                    <a:pt x="3541544" y="0"/>
                  </a:lnTo>
                  <a:lnTo>
                    <a:pt x="3541544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628B4C">
                <a:alpha val="68627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541544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420600" y="7839722"/>
            <a:ext cx="13446799" cy="1543050"/>
            <a:chOff x="0" y="0"/>
            <a:chExt cx="3541544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541544" cy="406400"/>
            </a:xfrm>
            <a:custGeom>
              <a:avLst/>
              <a:gdLst/>
              <a:ahLst/>
              <a:cxnLst/>
              <a:rect r="r" b="b" t="t" l="l"/>
              <a:pathLst>
                <a:path h="406400" w="3541544">
                  <a:moveTo>
                    <a:pt x="0" y="0"/>
                  </a:moveTo>
                  <a:lnTo>
                    <a:pt x="3541544" y="0"/>
                  </a:lnTo>
                  <a:lnTo>
                    <a:pt x="3541544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628B4C">
                <a:alpha val="68627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3541544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420600" y="5542155"/>
            <a:ext cx="13446799" cy="1543050"/>
            <a:chOff x="0" y="0"/>
            <a:chExt cx="3541544" cy="406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41544" cy="406400"/>
            </a:xfrm>
            <a:custGeom>
              <a:avLst/>
              <a:gdLst/>
              <a:ahLst/>
              <a:cxnLst/>
              <a:rect r="r" b="b" t="t" l="l"/>
              <a:pathLst>
                <a:path h="406400" w="3541544">
                  <a:moveTo>
                    <a:pt x="0" y="0"/>
                  </a:moveTo>
                  <a:lnTo>
                    <a:pt x="3541544" y="0"/>
                  </a:lnTo>
                  <a:lnTo>
                    <a:pt x="3541544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628B4C">
                <a:alpha val="68627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541544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1882033" y="1028700"/>
            <a:ext cx="6682772" cy="3341386"/>
          </a:xfrm>
          <a:custGeom>
            <a:avLst/>
            <a:gdLst/>
            <a:ahLst/>
            <a:cxnLst/>
            <a:rect r="r" b="b" t="t" l="l"/>
            <a:pathLst>
              <a:path h="3341386" w="6682772">
                <a:moveTo>
                  <a:pt x="0" y="0"/>
                </a:moveTo>
                <a:lnTo>
                  <a:pt x="6682773" y="0"/>
                </a:lnTo>
                <a:lnTo>
                  <a:pt x="6682773" y="3341386"/>
                </a:lnTo>
                <a:lnTo>
                  <a:pt x="0" y="3341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636405" y="3446676"/>
            <a:ext cx="11056060" cy="903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Dreaming Outloud Sans"/>
              </a:rPr>
              <a:t>ХАРАКТЕРНІ ОСОБЛИВОСТІ ЛЮДИНИ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420600" y="3868807"/>
            <a:ext cx="5307589" cy="1888536"/>
          </a:xfrm>
          <a:custGeom>
            <a:avLst/>
            <a:gdLst/>
            <a:ahLst/>
            <a:cxnLst/>
            <a:rect r="r" b="b" t="t" l="l"/>
            <a:pathLst>
              <a:path h="1888536" w="5307589">
                <a:moveTo>
                  <a:pt x="0" y="0"/>
                </a:moveTo>
                <a:lnTo>
                  <a:pt x="5307589" y="0"/>
                </a:lnTo>
                <a:lnTo>
                  <a:pt x="5307589" y="1888536"/>
                </a:lnTo>
                <a:lnTo>
                  <a:pt x="0" y="1888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6728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274691" y="7037559"/>
            <a:ext cx="4592708" cy="2345213"/>
          </a:xfrm>
          <a:custGeom>
            <a:avLst/>
            <a:gdLst/>
            <a:ahLst/>
            <a:cxnLst/>
            <a:rect r="r" b="b" t="t" l="l"/>
            <a:pathLst>
              <a:path h="2345213" w="4592708">
                <a:moveTo>
                  <a:pt x="0" y="0"/>
                </a:moveTo>
                <a:lnTo>
                  <a:pt x="4592709" y="0"/>
                </a:lnTo>
                <a:lnTo>
                  <a:pt x="4592709" y="2345213"/>
                </a:lnTo>
                <a:lnTo>
                  <a:pt x="0" y="23452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067827" y="507274"/>
            <a:ext cx="7694852" cy="2459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60"/>
              </a:lnSpc>
              <a:spcBef>
                <a:spcPct val="0"/>
              </a:spcBef>
            </a:pPr>
            <a:r>
              <a:rPr lang="en-US" sz="7042">
                <a:solidFill>
                  <a:srgbClr val="7B451D"/>
                </a:solidFill>
                <a:latin typeface="Dreaming Outloud Sans"/>
              </a:rPr>
              <a:t>ГОЛОВНІ ПИТАННЯ НА СЬОГОДНІ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615970" y="5751726"/>
            <a:ext cx="11056060" cy="903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Dreaming Outloud Sans"/>
              </a:rPr>
              <a:t>ЕВОЛЮЦІЯ (АНТРОПОГЕНЕЗ) ЛЮДИНИ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06618" y="8111359"/>
            <a:ext cx="11056060" cy="903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Dreaming Outloud Sans"/>
              </a:rPr>
              <a:t>РАСИ СУЧАСНОЇ ЛЮДИНИ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83254" y="273551"/>
            <a:ext cx="6985426" cy="9739897"/>
          </a:xfrm>
          <a:custGeom>
            <a:avLst/>
            <a:gdLst/>
            <a:ahLst/>
            <a:cxnLst/>
            <a:rect r="r" b="b" t="t" l="l"/>
            <a:pathLst>
              <a:path h="9739897" w="6985426">
                <a:moveTo>
                  <a:pt x="0" y="0"/>
                </a:moveTo>
                <a:lnTo>
                  <a:pt x="6985426" y="0"/>
                </a:lnTo>
                <a:lnTo>
                  <a:pt x="6985426" y="9739898"/>
                </a:lnTo>
                <a:lnTo>
                  <a:pt x="0" y="9739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051" t="-3772" r="-71882" b="-3772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62248" y="2148633"/>
            <a:ext cx="13763505" cy="6080967"/>
          </a:xfrm>
          <a:custGeom>
            <a:avLst/>
            <a:gdLst/>
            <a:ahLst/>
            <a:cxnLst/>
            <a:rect r="r" b="b" t="t" l="l"/>
            <a:pathLst>
              <a:path h="6080967" w="13763505">
                <a:moveTo>
                  <a:pt x="0" y="0"/>
                </a:moveTo>
                <a:lnTo>
                  <a:pt x="13763504" y="0"/>
                </a:lnTo>
                <a:lnTo>
                  <a:pt x="13763504" y="6080967"/>
                </a:lnTo>
                <a:lnTo>
                  <a:pt x="0" y="6080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732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67661" y="3840978"/>
            <a:ext cx="11152678" cy="2544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96"/>
              </a:lnSpc>
              <a:spcBef>
                <a:spcPct val="0"/>
              </a:spcBef>
            </a:pPr>
            <a:r>
              <a:rPr lang="en-US" sz="14925">
                <a:solidFill>
                  <a:srgbClr val="000000"/>
                </a:solidFill>
                <a:latin typeface="Dreaming Outloud Sans"/>
              </a:rPr>
              <a:t>РАСИ ЛЮДЕЙ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893638" y="2019496"/>
            <a:ext cx="1653401" cy="2057400"/>
          </a:xfrm>
          <a:custGeom>
            <a:avLst/>
            <a:gdLst/>
            <a:ahLst/>
            <a:cxnLst/>
            <a:rect r="r" b="b" t="t" l="l"/>
            <a:pathLst>
              <a:path h="2057400" w="1653401">
                <a:moveTo>
                  <a:pt x="0" y="0"/>
                </a:moveTo>
                <a:lnTo>
                  <a:pt x="1653401" y="0"/>
                </a:lnTo>
                <a:lnTo>
                  <a:pt x="16534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208460" y="5857458"/>
            <a:ext cx="1906340" cy="2372142"/>
          </a:xfrm>
          <a:custGeom>
            <a:avLst/>
            <a:gdLst/>
            <a:ahLst/>
            <a:cxnLst/>
            <a:rect r="r" b="b" t="t" l="l"/>
            <a:pathLst>
              <a:path h="2372142" w="1906340">
                <a:moveTo>
                  <a:pt x="0" y="0"/>
                </a:moveTo>
                <a:lnTo>
                  <a:pt x="1906340" y="0"/>
                </a:lnTo>
                <a:lnTo>
                  <a:pt x="1906340" y="2372142"/>
                </a:lnTo>
                <a:lnTo>
                  <a:pt x="0" y="2372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26456" b="-63259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54822" y="2282638"/>
            <a:ext cx="7170139" cy="10861170"/>
          </a:xfrm>
          <a:custGeom>
            <a:avLst/>
            <a:gdLst/>
            <a:ahLst/>
            <a:cxnLst/>
            <a:rect r="r" b="b" t="t" l="l"/>
            <a:pathLst>
              <a:path h="10861170" w="7170139">
                <a:moveTo>
                  <a:pt x="0" y="0"/>
                </a:moveTo>
                <a:lnTo>
                  <a:pt x="7170138" y="0"/>
                </a:lnTo>
                <a:lnTo>
                  <a:pt x="7170138" y="10861171"/>
                </a:lnTo>
                <a:lnTo>
                  <a:pt x="0" y="10861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26622" y="616068"/>
            <a:ext cx="10039478" cy="15059217"/>
          </a:xfrm>
          <a:custGeom>
            <a:avLst/>
            <a:gdLst/>
            <a:ahLst/>
            <a:cxnLst/>
            <a:rect r="r" b="b" t="t" l="l"/>
            <a:pathLst>
              <a:path h="15059217" w="10039478">
                <a:moveTo>
                  <a:pt x="0" y="0"/>
                </a:moveTo>
                <a:lnTo>
                  <a:pt x="10039478" y="0"/>
                </a:lnTo>
                <a:lnTo>
                  <a:pt x="10039478" y="15059217"/>
                </a:lnTo>
                <a:lnTo>
                  <a:pt x="0" y="15059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53662" y="2740877"/>
            <a:ext cx="5950622" cy="8108366"/>
          </a:xfrm>
          <a:custGeom>
            <a:avLst/>
            <a:gdLst/>
            <a:ahLst/>
            <a:cxnLst/>
            <a:rect r="r" b="b" t="t" l="l"/>
            <a:pathLst>
              <a:path h="8108366" w="5950622">
                <a:moveTo>
                  <a:pt x="0" y="0"/>
                </a:moveTo>
                <a:lnTo>
                  <a:pt x="5950622" y="0"/>
                </a:lnTo>
                <a:lnTo>
                  <a:pt x="5950622" y="8108367"/>
                </a:lnTo>
                <a:lnTo>
                  <a:pt x="0" y="8108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53662" y="5468990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97761" y="2788730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732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087181" y="530343"/>
            <a:ext cx="12113638" cy="1659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РАСИ СУЧАСНОЇ ЛЮДИНИ НАЛЕЖАТЬ ДО ОДНОГО ВИДУ — ЛЮДИНИ РОЗУМНОЇ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28700"/>
            <a:ext cx="7094273" cy="9666714"/>
          </a:xfrm>
          <a:custGeom>
            <a:avLst/>
            <a:gdLst/>
            <a:ahLst/>
            <a:cxnLst/>
            <a:rect r="r" b="b" t="t" l="l"/>
            <a:pathLst>
              <a:path h="9666714" w="7094273">
                <a:moveTo>
                  <a:pt x="0" y="0"/>
                </a:moveTo>
                <a:lnTo>
                  <a:pt x="7094273" y="0"/>
                </a:lnTo>
                <a:lnTo>
                  <a:pt x="7094273" y="9666714"/>
                </a:lnTo>
                <a:lnTo>
                  <a:pt x="0" y="966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5861" y="2740877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47039" y="-65870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20460" y="4742700"/>
            <a:ext cx="10520854" cy="4868899"/>
          </a:xfrm>
          <a:custGeom>
            <a:avLst/>
            <a:gdLst/>
            <a:ahLst/>
            <a:cxnLst/>
            <a:rect r="r" b="b" t="t" l="l"/>
            <a:pathLst>
              <a:path h="4868899" w="10520854">
                <a:moveTo>
                  <a:pt x="0" y="0"/>
                </a:moveTo>
                <a:lnTo>
                  <a:pt x="10520854" y="0"/>
                </a:lnTo>
                <a:lnTo>
                  <a:pt x="10520854" y="4868900"/>
                </a:lnTo>
                <a:lnTo>
                  <a:pt x="0" y="4868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397107" y="40405"/>
            <a:ext cx="10862193" cy="1219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spc="-255">
                <a:solidFill>
                  <a:srgbClr val="000000"/>
                </a:solidFill>
                <a:latin typeface="Dreaming Outloud Sans Italics"/>
              </a:rPr>
              <a:t>ЄВРОПЕОЇДНА РАСА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68713" y="1647499"/>
            <a:ext cx="11410256" cy="2647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7"/>
              </a:lnSpc>
              <a:spcBef>
                <a:spcPct val="0"/>
              </a:spcBef>
            </a:pPr>
            <a:r>
              <a:rPr lang="en-US" sz="3012">
                <a:solidFill>
                  <a:srgbClr val="000000"/>
                </a:solidFill>
                <a:latin typeface="Dreaming Outloud Sans"/>
              </a:rPr>
              <a:t>ЛЮДИ ЦІЄЇ РАСИ МАЮТЬ СВІТЛУ АБО СМУГЛЯВУ ШКІРУ, ПРИСТОСОВАНУ ДО ПРОНИКНЕННЯ УЛЬТРАФІОЛЕТОВИХ ПРОМЕНІВ, ПРЯМЕ АБО ХВИ¬ЛЯСТЕ НАЙЧАСТІШЕ СВІТЛЕ ВОЛОССЯ, ВУЗЬКИЙ ПРОДОВГУВАТИЙ НІС, ЩО СПРИЯЄ ЗІГРІВАННЮ ХОЛОДНОГО ПОВІТРЯ, ТОНКІ ГУБИ, ВЕЛИКІ ГОЛУБІ АБО СІРІ ОЧІ.</a:t>
            </a:r>
          </a:p>
        </p:txBody>
      </p:sp>
      <p:sp>
        <p:nvSpPr>
          <p:cNvPr name="TextBox 11" id="11"/>
          <p:cNvSpPr txBox="true"/>
          <p:nvPr/>
        </p:nvSpPr>
        <p:spPr>
          <a:xfrm rot="-1285040">
            <a:off x="10913642" y="5461075"/>
            <a:ext cx="4268031" cy="721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spc="-151">
                <a:solidFill>
                  <a:srgbClr val="000000"/>
                </a:solidFill>
                <a:latin typeface="Dreaming Outloud Sans Italics"/>
              </a:rPr>
              <a:t>ЄВРОПЕОЇДНА РАСА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8991" y="1575345"/>
            <a:ext cx="6158116" cy="8286012"/>
          </a:xfrm>
          <a:custGeom>
            <a:avLst/>
            <a:gdLst/>
            <a:ahLst/>
            <a:cxnLst/>
            <a:rect r="r" b="b" t="t" l="l"/>
            <a:pathLst>
              <a:path h="8286012" w="6158116">
                <a:moveTo>
                  <a:pt x="0" y="0"/>
                </a:moveTo>
                <a:lnTo>
                  <a:pt x="6158116" y="0"/>
                </a:lnTo>
                <a:lnTo>
                  <a:pt x="6158116" y="8286012"/>
                </a:lnTo>
                <a:lnTo>
                  <a:pt x="0" y="828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555" t="0" r="-1709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5861" y="2740877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47039" y="-65870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13414" y="5439146"/>
            <a:ext cx="10520854" cy="4868899"/>
          </a:xfrm>
          <a:custGeom>
            <a:avLst/>
            <a:gdLst/>
            <a:ahLst/>
            <a:cxnLst/>
            <a:rect r="r" b="b" t="t" l="l"/>
            <a:pathLst>
              <a:path h="4868899" w="10520854">
                <a:moveTo>
                  <a:pt x="0" y="0"/>
                </a:moveTo>
                <a:lnTo>
                  <a:pt x="10520854" y="0"/>
                </a:lnTo>
                <a:lnTo>
                  <a:pt x="10520854" y="4868899"/>
                </a:lnTo>
                <a:lnTo>
                  <a:pt x="0" y="4868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397107" y="40405"/>
            <a:ext cx="10862193" cy="1219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spc="-255">
                <a:solidFill>
                  <a:srgbClr val="000000"/>
                </a:solidFill>
                <a:latin typeface="Dreaming Outloud Sans Italics"/>
              </a:rPr>
              <a:t>АМЕРИКАНОЇДНА РАСА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68713" y="1518195"/>
            <a:ext cx="11410256" cy="3714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7"/>
              </a:lnSpc>
              <a:spcBef>
                <a:spcPct val="0"/>
              </a:spcBef>
            </a:pPr>
            <a:r>
              <a:rPr lang="en-US" sz="3012">
                <a:solidFill>
                  <a:srgbClr val="000000"/>
                </a:solidFill>
                <a:latin typeface="Dreaming Outloud Sans"/>
              </a:rPr>
              <a:t>ПРЕДСТАВЛЕНА КОРІННИМ НАСЕЛЕННЯМ АМЕРИКИ, ЩО ДІСТАЛОСЯ ТУДИ ЧЕРЕЗ БЕРИНГОВУ ПРОТОКУ З ЄВРАЗІЇ. ХАРАКТЕРНІ РИСИ: ВИСОКЕ ВЕЛИКЕ ОБЛИЧЧЯ ІЗ ШИРОКОЮ НИЖНЬОЮ ЩЕЛЕПОЮ; ДОВОЛІ ШИРОКИЙ РОЗРІЗ ОЧЕЙ; СПЛОЩЕНІСТЬ ОБЛИЧЧЯ ПОМІТНО МЕНША, НІЖ У МОНГОЛОЇДІВ, АЛЕ БІЛЬША, НІЖ В ІНШИХ РАС; РІСТ БОРОДИ ТА ВУСІВ СЛАБКИЙ. ЧАСТО ОБ’ЄДНУЄТЬСЯ ІЗ ВЛАСНЕ МОНГОЛОЇДНОЮ РАСОЮ ДО АЗІЙСЬКО-АМЕРИКАНСЬКОЇ.</a:t>
            </a:r>
          </a:p>
        </p:txBody>
      </p:sp>
      <p:sp>
        <p:nvSpPr>
          <p:cNvPr name="TextBox 11" id="11"/>
          <p:cNvSpPr txBox="true"/>
          <p:nvPr/>
        </p:nvSpPr>
        <p:spPr>
          <a:xfrm rot="-3929946">
            <a:off x="6444047" y="7494515"/>
            <a:ext cx="5322211" cy="721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spc="-151">
                <a:solidFill>
                  <a:srgbClr val="000000"/>
                </a:solidFill>
                <a:latin typeface="Dreaming Outloud Sans Italics"/>
              </a:rPr>
              <a:t>АМЕРИКАНОЇДНА РАСА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028700"/>
            <a:ext cx="7469173" cy="9258300"/>
          </a:xfrm>
          <a:custGeom>
            <a:avLst/>
            <a:gdLst/>
            <a:ahLst/>
            <a:cxnLst/>
            <a:rect r="r" b="b" t="t" l="l"/>
            <a:pathLst>
              <a:path h="9258300" w="7469173">
                <a:moveTo>
                  <a:pt x="0" y="0"/>
                </a:moveTo>
                <a:lnTo>
                  <a:pt x="7469173" y="0"/>
                </a:lnTo>
                <a:lnTo>
                  <a:pt x="746917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5861" y="2740877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47039" y="-65870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13414" y="5439146"/>
            <a:ext cx="10520854" cy="4868899"/>
          </a:xfrm>
          <a:custGeom>
            <a:avLst/>
            <a:gdLst/>
            <a:ahLst/>
            <a:cxnLst/>
            <a:rect r="r" b="b" t="t" l="l"/>
            <a:pathLst>
              <a:path h="4868899" w="10520854">
                <a:moveTo>
                  <a:pt x="0" y="0"/>
                </a:moveTo>
                <a:lnTo>
                  <a:pt x="10520854" y="0"/>
                </a:lnTo>
                <a:lnTo>
                  <a:pt x="10520854" y="4868899"/>
                </a:lnTo>
                <a:lnTo>
                  <a:pt x="0" y="4868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397107" y="40405"/>
            <a:ext cx="10862193" cy="1219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spc="-255">
                <a:solidFill>
                  <a:srgbClr val="000000"/>
                </a:solidFill>
                <a:latin typeface="Dreaming Outloud Sans Italics"/>
              </a:rPr>
              <a:t>МОНГОЛОЇДНА РАСА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68713" y="1499145"/>
            <a:ext cx="11410256" cy="3498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7"/>
              </a:lnSpc>
              <a:spcBef>
                <a:spcPct val="0"/>
              </a:spcBef>
            </a:pPr>
            <a:r>
              <a:rPr lang="en-US" sz="4012">
                <a:solidFill>
                  <a:srgbClr val="000000"/>
                </a:solidFill>
                <a:latin typeface="Dreaming Outloud Sans"/>
              </a:rPr>
              <a:t>ХАРАКТЕРНІ ШИРОКЕ ПЛОСКЕ ОБЛИЧЧЯ З ВИЛИЦЯМИ, ЩО ВИДАЮТЬСЯ, ВУЗЬКИЙ РОЗРІЗ ОЧЕЙ. ВОЛОССЯ ТЕМНЕ, ПРЯМЕ, ЖОРСТКЕ, У ЧОЛОВІКІВ РІСТ ВОЛОССЯ НА ОБЛИЧЧІ ТА ТІЛІ НЕЗНАЧНИЙ.</a:t>
            </a:r>
          </a:p>
        </p:txBody>
      </p:sp>
      <p:sp>
        <p:nvSpPr>
          <p:cNvPr name="TextBox 11" id="11"/>
          <p:cNvSpPr txBox="true"/>
          <p:nvPr/>
        </p:nvSpPr>
        <p:spPr>
          <a:xfrm rot="-1000819">
            <a:off x="13855789" y="6382906"/>
            <a:ext cx="3638944" cy="492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0"/>
              </a:lnSpc>
              <a:spcBef>
                <a:spcPct val="0"/>
              </a:spcBef>
            </a:pPr>
            <a:r>
              <a:rPr lang="en-US" sz="2871" spc="-103">
                <a:solidFill>
                  <a:srgbClr val="000000"/>
                </a:solidFill>
                <a:latin typeface="Dreaming Outloud Sans Italics"/>
              </a:rPr>
              <a:t>МОНГОЛОЇДНА РАСА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57498" y="709938"/>
            <a:ext cx="15474388" cy="9577062"/>
          </a:xfrm>
          <a:custGeom>
            <a:avLst/>
            <a:gdLst/>
            <a:ahLst/>
            <a:cxnLst/>
            <a:rect r="r" b="b" t="t" l="l"/>
            <a:pathLst>
              <a:path h="9577062" w="15474388">
                <a:moveTo>
                  <a:pt x="0" y="0"/>
                </a:moveTo>
                <a:lnTo>
                  <a:pt x="15474388" y="0"/>
                </a:lnTo>
                <a:lnTo>
                  <a:pt x="15474388" y="9577062"/>
                </a:lnTo>
                <a:lnTo>
                  <a:pt x="0" y="9577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5861" y="2740877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47039" y="-65870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13414" y="5439146"/>
            <a:ext cx="10520854" cy="4868899"/>
          </a:xfrm>
          <a:custGeom>
            <a:avLst/>
            <a:gdLst/>
            <a:ahLst/>
            <a:cxnLst/>
            <a:rect r="r" b="b" t="t" l="l"/>
            <a:pathLst>
              <a:path h="4868899" w="10520854">
                <a:moveTo>
                  <a:pt x="0" y="0"/>
                </a:moveTo>
                <a:lnTo>
                  <a:pt x="10520854" y="0"/>
                </a:lnTo>
                <a:lnTo>
                  <a:pt x="10520854" y="4868899"/>
                </a:lnTo>
                <a:lnTo>
                  <a:pt x="0" y="4868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397107" y="40405"/>
            <a:ext cx="10862193" cy="1219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spc="-255">
                <a:solidFill>
                  <a:srgbClr val="000000"/>
                </a:solidFill>
                <a:latin typeface="Dreaming Outloud Sans Italics"/>
              </a:rPr>
              <a:t>НЕГРОЇДНА РАСА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68713" y="1518195"/>
            <a:ext cx="11410256" cy="318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7"/>
              </a:lnSpc>
              <a:spcBef>
                <a:spcPct val="0"/>
              </a:spcBef>
            </a:pPr>
            <a:r>
              <a:rPr lang="en-US" sz="3012">
                <a:solidFill>
                  <a:srgbClr val="000000"/>
                </a:solidFill>
                <a:latin typeface="Dreaming Outloud Sans"/>
              </a:rPr>
              <a:t> ХАРАКТЕРНІ ТЕМНА ШКІРА, СИЛЬНО КУЧЕРЯВЕ ВОЛОССЯ, ДУЖЕ ШИРОКИЙ НІС, ТОВСТІ ГУБИ. ЦЕНТР ПОХОДЖЕННЯ — АФРИКА. ЄДИНА СЕРЕД РАС, ЩО НЕ ЗАЗНАЛА НА СОБІ ГЕНЕТИЧНОГО ВПЛИВУ НЕАНДЕРТАЛЬЦІВ. СЕРЕД УСІХ ІНШИХ РАС МАЄ НАЙБІЛЬШЕ ГЕНЕТИЧНЕ РІЗНОМАНІТТЯ — СТАНОВИТЬ ПРИБЛИЗНО 90 % ГЕНЕТИЧНОГО РІЗНОМАНІТТЯ СУЧАСНОГО ЛЮДСТВА.</a:t>
            </a:r>
          </a:p>
        </p:txBody>
      </p:sp>
      <p:sp>
        <p:nvSpPr>
          <p:cNvPr name="TextBox 11" id="11"/>
          <p:cNvSpPr txBox="true"/>
          <p:nvPr/>
        </p:nvSpPr>
        <p:spPr>
          <a:xfrm rot="-1000819">
            <a:off x="8695348" y="8290673"/>
            <a:ext cx="3638944" cy="807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158"/>
              </a:lnSpc>
            </a:pPr>
            <a:r>
              <a:rPr lang="en-US" sz="2871" spc="-103">
                <a:solidFill>
                  <a:srgbClr val="000000"/>
                </a:solidFill>
                <a:latin typeface="Dreaming Outloud Sans Italics"/>
              </a:rPr>
              <a:t>НЕГРОЇДНА </a:t>
            </a:r>
          </a:p>
          <a:p>
            <a:pPr algn="r">
              <a:lnSpc>
                <a:spcPts val="3158"/>
              </a:lnSpc>
            </a:pPr>
            <a:r>
              <a:rPr lang="en-US" sz="2871" spc="-103">
                <a:solidFill>
                  <a:srgbClr val="000000"/>
                </a:solidFill>
                <a:latin typeface="Dreaming Outloud Sans Italics"/>
              </a:rPr>
              <a:t>РАСА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85734" y="738699"/>
            <a:ext cx="14354019" cy="9569346"/>
          </a:xfrm>
          <a:custGeom>
            <a:avLst/>
            <a:gdLst/>
            <a:ahLst/>
            <a:cxnLst/>
            <a:rect r="r" b="b" t="t" l="l"/>
            <a:pathLst>
              <a:path h="9569346" w="14354019">
                <a:moveTo>
                  <a:pt x="0" y="0"/>
                </a:moveTo>
                <a:lnTo>
                  <a:pt x="14354018" y="0"/>
                </a:lnTo>
                <a:lnTo>
                  <a:pt x="14354018" y="9569346"/>
                </a:lnTo>
                <a:lnTo>
                  <a:pt x="0" y="9569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5861" y="2740877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47039" y="-65870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13414" y="5439146"/>
            <a:ext cx="10520854" cy="4868899"/>
          </a:xfrm>
          <a:custGeom>
            <a:avLst/>
            <a:gdLst/>
            <a:ahLst/>
            <a:cxnLst/>
            <a:rect r="r" b="b" t="t" l="l"/>
            <a:pathLst>
              <a:path h="4868899" w="10520854">
                <a:moveTo>
                  <a:pt x="0" y="0"/>
                </a:moveTo>
                <a:lnTo>
                  <a:pt x="10520854" y="0"/>
                </a:lnTo>
                <a:lnTo>
                  <a:pt x="10520854" y="4868899"/>
                </a:lnTo>
                <a:lnTo>
                  <a:pt x="0" y="4868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397107" y="40405"/>
            <a:ext cx="10862193" cy="1219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spc="-255">
                <a:solidFill>
                  <a:srgbClr val="000000"/>
                </a:solidFill>
                <a:latin typeface="Dreaming Outloud Sans Italics"/>
              </a:rPr>
              <a:t>АВСТРАЛОЇДНА РАСА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97107" y="1595772"/>
            <a:ext cx="11410256" cy="2980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77"/>
              </a:lnSpc>
              <a:spcBef>
                <a:spcPct val="0"/>
              </a:spcBef>
            </a:pPr>
            <a:r>
              <a:rPr lang="en-US" sz="3412">
                <a:solidFill>
                  <a:srgbClr val="000000"/>
                </a:solidFill>
                <a:latin typeface="Dreaming Outloud Sans"/>
              </a:rPr>
              <a:t>ХАРАКТЕРНІ МАСИВНИЙ ЧЕРЕП ІЗ ВИРАЖЕНИМИ НАДБРІВНИМИ ДУГАМИ, ВЕЛИКИМИ ЩЕЛЕПАМИ ТА ВЕЛИКИМИ ЗУБАМИ, ТЕМНА ШКІРА, ШИРОКИЙ НІС, А ТАКОЖ СИЛЬНИЙ РІСТ БОРОДИ ТА ВУСІВ. ПРЕДСТАВЛЕНА КОРІННИМ НАСЕЛЕННЯМ АВСТРАЛІЇ.</a:t>
            </a:r>
          </a:p>
        </p:txBody>
      </p:sp>
      <p:sp>
        <p:nvSpPr>
          <p:cNvPr name="TextBox 11" id="11"/>
          <p:cNvSpPr txBox="true"/>
          <p:nvPr/>
        </p:nvSpPr>
        <p:spPr>
          <a:xfrm rot="-116308">
            <a:off x="13276350" y="9122005"/>
            <a:ext cx="3638944" cy="451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598"/>
              </a:lnSpc>
            </a:pPr>
            <a:r>
              <a:rPr lang="en-US" sz="3271" spc="-117">
                <a:solidFill>
                  <a:srgbClr val="000000"/>
                </a:solidFill>
                <a:latin typeface="Dreaming Outloud Sans Italics"/>
              </a:rPr>
              <a:t>АВСТРАЛЇОДНА РАСА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127" y="2142365"/>
            <a:ext cx="16230600" cy="7897815"/>
            <a:chOff x="0" y="0"/>
            <a:chExt cx="4274726" cy="20800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080083"/>
            </a:xfrm>
            <a:custGeom>
              <a:avLst/>
              <a:gdLst/>
              <a:ahLst/>
              <a:cxnLst/>
              <a:rect r="r" b="b" t="t" l="l"/>
              <a:pathLst>
                <a:path h="2080083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55756"/>
                  </a:lnTo>
                  <a:cubicBezTo>
                    <a:pt x="4274726" y="2062208"/>
                    <a:pt x="4272163" y="2068396"/>
                    <a:pt x="4267601" y="2072958"/>
                  </a:cubicBezTo>
                  <a:cubicBezTo>
                    <a:pt x="4263039" y="2077520"/>
                    <a:pt x="4256851" y="2080083"/>
                    <a:pt x="4250399" y="2080083"/>
                  </a:cubicBezTo>
                  <a:lnTo>
                    <a:pt x="24327" y="2080083"/>
                  </a:lnTo>
                  <a:cubicBezTo>
                    <a:pt x="10891" y="2080083"/>
                    <a:pt x="0" y="2069192"/>
                    <a:pt x="0" y="205575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628B4C">
                <a:alpha val="8000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1181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745751" y="1392045"/>
            <a:ext cx="6249838" cy="7228447"/>
            <a:chOff x="0" y="0"/>
            <a:chExt cx="4428490" cy="51219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25120" y="509270"/>
              <a:ext cx="3675380" cy="3553460"/>
            </a:xfrm>
            <a:custGeom>
              <a:avLst/>
              <a:gdLst/>
              <a:ahLst/>
              <a:cxnLst/>
              <a:rect r="r" b="b" t="t" l="l"/>
              <a:pathLst>
                <a:path h="3553460" w="367538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2"/>
              <a:stretch>
                <a:fillRect l="-21914" t="0" r="-21914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2540" y="172720"/>
              <a:ext cx="4295140" cy="4847590"/>
            </a:xfrm>
            <a:custGeom>
              <a:avLst/>
              <a:gdLst/>
              <a:ahLst/>
              <a:cxnLst/>
              <a:rect r="r" b="b" t="t" l="l"/>
              <a:pathLst>
                <a:path h="4847590" w="429514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2720" y="37846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-39076" t="0" r="-3802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270" y="177800"/>
              <a:ext cx="4305300" cy="4842510"/>
            </a:xfrm>
            <a:custGeom>
              <a:avLst/>
              <a:gdLst/>
              <a:ahLst/>
              <a:cxnLst/>
              <a:rect r="r" b="b" t="t" l="l"/>
              <a:pathLst>
                <a:path h="4842510" w="430530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080" y="172720"/>
              <a:ext cx="4305300" cy="4519930"/>
            </a:xfrm>
            <a:custGeom>
              <a:avLst/>
              <a:gdLst/>
              <a:ahLst/>
              <a:cxnLst/>
              <a:rect r="r" b="b" t="t" l="l"/>
              <a:pathLst>
                <a:path h="4519930" w="430530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409951" y="0"/>
              <a:ext cx="274319" cy="1045210"/>
            </a:xfrm>
            <a:custGeom>
              <a:avLst/>
              <a:gdLst/>
              <a:ahLst/>
              <a:cxnLst/>
              <a:rect r="r" b="b" t="t" l="l"/>
              <a:pathLst>
                <a:path h="1045210" w="274319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415028" y="15240"/>
              <a:ext cx="266700" cy="1032510"/>
            </a:xfrm>
            <a:custGeom>
              <a:avLst/>
              <a:gdLst/>
              <a:ahLst/>
              <a:cxnLst/>
              <a:rect r="r" b="b" t="t" l="l"/>
              <a:pathLst>
                <a:path h="1032510" w="26670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934937" y="491649"/>
            <a:ext cx="7694852" cy="1301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0"/>
              </a:lnSpc>
              <a:spcBef>
                <a:spcPct val="0"/>
              </a:spcBef>
            </a:pPr>
            <a:r>
              <a:rPr lang="en-US" sz="7642">
                <a:solidFill>
                  <a:srgbClr val="000000"/>
                </a:solidFill>
                <a:latin typeface="Dreaming Outloud Sans"/>
              </a:rPr>
              <a:t>ВИСНОВОК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586132" y="1681093"/>
            <a:ext cx="4392461" cy="223616"/>
          </a:xfrm>
          <a:custGeom>
            <a:avLst/>
            <a:gdLst/>
            <a:ahLst/>
            <a:cxnLst/>
            <a:rect r="r" b="b" t="t" l="l"/>
            <a:pathLst>
              <a:path h="223616" w="4392461">
                <a:moveTo>
                  <a:pt x="0" y="0"/>
                </a:moveTo>
                <a:lnTo>
                  <a:pt x="4392461" y="0"/>
                </a:lnTo>
                <a:lnTo>
                  <a:pt x="4392461" y="223616"/>
                </a:lnTo>
                <a:lnTo>
                  <a:pt x="0" y="223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57684" y="2322673"/>
            <a:ext cx="10271591" cy="771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Dreaming Outloud Sans"/>
              </a:rPr>
              <a:t> Еволюція людини, або антропогенез (від грец. Anthropos- «людина» і genesis- «походження», «виникнення»), – це історичний процес становлення біологічного виду Людина розумна (Homo sapiens). Цей процес якісно відрізнявся від еволюції інших видів організмів, тому що в ньому діяли не тільки біологічні фактори (спадкова мінливість, боротьба за існування і природний відбір), але і соціальні (трудова діяльність, громадський спосіб життя, мова і мислення).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16578" y="3600450"/>
            <a:ext cx="10275118" cy="3086100"/>
            <a:chOff x="0" y="0"/>
            <a:chExt cx="270620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6204" cy="812800"/>
            </a:xfrm>
            <a:custGeom>
              <a:avLst/>
              <a:gdLst/>
              <a:ahLst/>
              <a:cxnLst/>
              <a:rect r="r" b="b" t="t" l="l"/>
              <a:pathLst>
                <a:path h="812800" w="2706204">
                  <a:moveTo>
                    <a:pt x="38427" y="0"/>
                  </a:moveTo>
                  <a:lnTo>
                    <a:pt x="2667777" y="0"/>
                  </a:lnTo>
                  <a:cubicBezTo>
                    <a:pt x="2689000" y="0"/>
                    <a:pt x="2706204" y="17204"/>
                    <a:pt x="2706204" y="38427"/>
                  </a:cubicBezTo>
                  <a:lnTo>
                    <a:pt x="2706204" y="774373"/>
                  </a:lnTo>
                  <a:cubicBezTo>
                    <a:pt x="2706204" y="784565"/>
                    <a:pt x="2702155" y="794339"/>
                    <a:pt x="2694949" y="801545"/>
                  </a:cubicBezTo>
                  <a:cubicBezTo>
                    <a:pt x="2687743" y="808752"/>
                    <a:pt x="2677969" y="812800"/>
                    <a:pt x="2667777" y="812800"/>
                  </a:cubicBezTo>
                  <a:lnTo>
                    <a:pt x="38427" y="812800"/>
                  </a:lnTo>
                  <a:cubicBezTo>
                    <a:pt x="28235" y="812800"/>
                    <a:pt x="18461" y="808752"/>
                    <a:pt x="11255" y="801545"/>
                  </a:cubicBezTo>
                  <a:cubicBezTo>
                    <a:pt x="4049" y="794339"/>
                    <a:pt x="0" y="784565"/>
                    <a:pt x="0" y="774373"/>
                  </a:cubicBezTo>
                  <a:lnTo>
                    <a:pt x="0" y="38427"/>
                  </a:lnTo>
                  <a:cubicBezTo>
                    <a:pt x="0" y="28235"/>
                    <a:pt x="4049" y="18461"/>
                    <a:pt x="11255" y="11255"/>
                  </a:cubicBezTo>
                  <a:cubicBezTo>
                    <a:pt x="18461" y="4049"/>
                    <a:pt x="28235" y="0"/>
                    <a:pt x="38427" y="0"/>
                  </a:cubicBezTo>
                  <a:close/>
                </a:path>
              </a:pathLst>
            </a:custGeom>
            <a:solidFill>
              <a:srgbClr val="628B4C">
                <a:alpha val="6000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706204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631165">
            <a:off x="13518788" y="2921168"/>
            <a:ext cx="1345816" cy="2297679"/>
          </a:xfrm>
          <a:custGeom>
            <a:avLst/>
            <a:gdLst/>
            <a:ahLst/>
            <a:cxnLst/>
            <a:rect r="r" b="b" t="t" l="l"/>
            <a:pathLst>
              <a:path h="2297679" w="1345816">
                <a:moveTo>
                  <a:pt x="0" y="0"/>
                </a:moveTo>
                <a:lnTo>
                  <a:pt x="1345816" y="0"/>
                </a:lnTo>
                <a:lnTo>
                  <a:pt x="1345816" y="2297679"/>
                </a:lnTo>
                <a:lnTo>
                  <a:pt x="0" y="2297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36405" y="2937415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49620" y="5883197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631165">
            <a:off x="3157835" y="4734358"/>
            <a:ext cx="1345816" cy="2297679"/>
          </a:xfrm>
          <a:custGeom>
            <a:avLst/>
            <a:gdLst/>
            <a:ahLst/>
            <a:cxnLst/>
            <a:rect r="r" b="b" t="t" l="l"/>
            <a:pathLst>
              <a:path h="2297679" w="1345816">
                <a:moveTo>
                  <a:pt x="1345815" y="0"/>
                </a:moveTo>
                <a:lnTo>
                  <a:pt x="0" y="0"/>
                </a:lnTo>
                <a:lnTo>
                  <a:pt x="0" y="2297679"/>
                </a:lnTo>
                <a:lnTo>
                  <a:pt x="1345815" y="2297679"/>
                </a:lnTo>
                <a:lnTo>
                  <a:pt x="13458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1732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860831" y="4298679"/>
            <a:ext cx="8566338" cy="151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89"/>
              </a:lnSpc>
            </a:pPr>
            <a:r>
              <a:rPr lang="en-US" sz="8849">
                <a:solidFill>
                  <a:srgbClr val="000000"/>
                </a:solidFill>
                <a:latin typeface="Dreaming Outloud Sans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4077" y="5733093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048245" y="1808456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20322">
            <a:off x="15767579" y="5390249"/>
            <a:ext cx="1345816" cy="2297679"/>
          </a:xfrm>
          <a:custGeom>
            <a:avLst/>
            <a:gdLst/>
            <a:ahLst/>
            <a:cxnLst/>
            <a:rect r="r" b="b" t="t" l="l"/>
            <a:pathLst>
              <a:path h="2297679" w="1345816">
                <a:moveTo>
                  <a:pt x="0" y="0"/>
                </a:moveTo>
                <a:lnTo>
                  <a:pt x="1345816" y="0"/>
                </a:lnTo>
                <a:lnTo>
                  <a:pt x="1345816" y="2297678"/>
                </a:lnTo>
                <a:lnTo>
                  <a:pt x="0" y="2297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77022" y="2025376"/>
            <a:ext cx="4133955" cy="210456"/>
          </a:xfrm>
          <a:custGeom>
            <a:avLst/>
            <a:gdLst/>
            <a:ahLst/>
            <a:cxnLst/>
            <a:rect r="r" b="b" t="t" l="l"/>
            <a:pathLst>
              <a:path h="210456" w="4133955">
                <a:moveTo>
                  <a:pt x="0" y="0"/>
                </a:moveTo>
                <a:lnTo>
                  <a:pt x="4133956" y="0"/>
                </a:lnTo>
                <a:lnTo>
                  <a:pt x="4133956" y="210456"/>
                </a:lnTo>
                <a:lnTo>
                  <a:pt x="0" y="210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081174" y="2520400"/>
            <a:ext cx="14125652" cy="3875728"/>
            <a:chOff x="0" y="0"/>
            <a:chExt cx="3720336" cy="102076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720336" cy="1020768"/>
            </a:xfrm>
            <a:custGeom>
              <a:avLst/>
              <a:gdLst/>
              <a:ahLst/>
              <a:cxnLst/>
              <a:rect r="r" b="b" t="t" l="l"/>
              <a:pathLst>
                <a:path h="1020768" w="3720336">
                  <a:moveTo>
                    <a:pt x="27952" y="0"/>
                  </a:moveTo>
                  <a:lnTo>
                    <a:pt x="3692385" y="0"/>
                  </a:lnTo>
                  <a:cubicBezTo>
                    <a:pt x="3699798" y="0"/>
                    <a:pt x="3706907" y="2945"/>
                    <a:pt x="3712150" y="8187"/>
                  </a:cubicBezTo>
                  <a:cubicBezTo>
                    <a:pt x="3717392" y="13429"/>
                    <a:pt x="3720336" y="20539"/>
                    <a:pt x="3720336" y="27952"/>
                  </a:cubicBezTo>
                  <a:lnTo>
                    <a:pt x="3720336" y="992816"/>
                  </a:lnTo>
                  <a:cubicBezTo>
                    <a:pt x="3720336" y="1000229"/>
                    <a:pt x="3717392" y="1007339"/>
                    <a:pt x="3712150" y="1012581"/>
                  </a:cubicBezTo>
                  <a:cubicBezTo>
                    <a:pt x="3706907" y="1017823"/>
                    <a:pt x="3699798" y="1020768"/>
                    <a:pt x="3692385" y="1020768"/>
                  </a:cubicBezTo>
                  <a:lnTo>
                    <a:pt x="27952" y="1020768"/>
                  </a:lnTo>
                  <a:cubicBezTo>
                    <a:pt x="12514" y="1020768"/>
                    <a:pt x="0" y="1008253"/>
                    <a:pt x="0" y="992816"/>
                  </a:cubicBezTo>
                  <a:lnTo>
                    <a:pt x="0" y="27952"/>
                  </a:lnTo>
                  <a:cubicBezTo>
                    <a:pt x="0" y="20539"/>
                    <a:pt x="2945" y="13429"/>
                    <a:pt x="8187" y="8187"/>
                  </a:cubicBezTo>
                  <a:cubicBezTo>
                    <a:pt x="13429" y="2945"/>
                    <a:pt x="20539" y="0"/>
                    <a:pt x="27952" y="0"/>
                  </a:cubicBezTo>
                  <a:close/>
                </a:path>
              </a:pathLst>
            </a:custGeom>
            <a:solidFill>
              <a:srgbClr val="628B4C">
                <a:alpha val="8000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3720336" cy="1058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3952056" y="6396128"/>
            <a:ext cx="10383889" cy="3953322"/>
          </a:xfrm>
          <a:custGeom>
            <a:avLst/>
            <a:gdLst/>
            <a:ahLst/>
            <a:cxnLst/>
            <a:rect r="r" b="b" t="t" l="l"/>
            <a:pathLst>
              <a:path h="3953322" w="10383889">
                <a:moveTo>
                  <a:pt x="0" y="0"/>
                </a:moveTo>
                <a:lnTo>
                  <a:pt x="10383888" y="0"/>
                </a:lnTo>
                <a:lnTo>
                  <a:pt x="10383888" y="3953322"/>
                </a:lnTo>
                <a:lnTo>
                  <a:pt x="0" y="395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725039" y="563677"/>
            <a:ext cx="8837921" cy="1244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40"/>
              </a:lnSpc>
              <a:spcBef>
                <a:spcPct val="0"/>
              </a:spcBef>
            </a:pPr>
            <a:r>
              <a:rPr lang="en-US" sz="7242">
                <a:solidFill>
                  <a:srgbClr val="7B451D"/>
                </a:solidFill>
                <a:latin typeface="Dreaming Outloud Sans"/>
              </a:rPr>
              <a:t>БІОЛОГІЯ ЛЮДИНИ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39755" y="2888865"/>
            <a:ext cx="13808489" cy="3307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8"/>
              </a:lnSpc>
            </a:pPr>
            <a:r>
              <a:rPr lang="en-US" sz="6299" spc="163">
                <a:solidFill>
                  <a:srgbClr val="000000"/>
                </a:solidFill>
                <a:latin typeface="Dreaming Outloud Sans"/>
              </a:rPr>
              <a:t>Це наука про походження, еволюцію та географічне розселення людей і про все, що пов'язано з будовою і розвитком людини.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1732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47039" y="7758004"/>
            <a:ext cx="2750309" cy="2528996"/>
          </a:xfrm>
          <a:custGeom>
            <a:avLst/>
            <a:gdLst/>
            <a:ahLst/>
            <a:cxnLst/>
            <a:rect r="r" b="b" t="t" l="l"/>
            <a:pathLst>
              <a:path h="2528996" w="2750309">
                <a:moveTo>
                  <a:pt x="0" y="0"/>
                </a:moveTo>
                <a:lnTo>
                  <a:pt x="2750309" y="0"/>
                </a:lnTo>
                <a:lnTo>
                  <a:pt x="2750309" y="2528996"/>
                </a:lnTo>
                <a:lnTo>
                  <a:pt x="0" y="2528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6456" b="-63259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0"/>
            <a:ext cx="2740961" cy="2520400"/>
          </a:xfrm>
          <a:custGeom>
            <a:avLst/>
            <a:gdLst/>
            <a:ahLst/>
            <a:cxnLst/>
            <a:rect r="r" b="b" t="t" l="l"/>
            <a:pathLst>
              <a:path h="2520400" w="2740961">
                <a:moveTo>
                  <a:pt x="2740961" y="2520400"/>
                </a:moveTo>
                <a:lnTo>
                  <a:pt x="0" y="2520400"/>
                </a:lnTo>
                <a:lnTo>
                  <a:pt x="0" y="0"/>
                </a:lnTo>
                <a:lnTo>
                  <a:pt x="2740961" y="0"/>
                </a:lnTo>
                <a:lnTo>
                  <a:pt x="2740961" y="25204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6456" b="-63259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3378399" y="1028700"/>
            <a:ext cx="11531202" cy="9258300"/>
            <a:chOff x="0" y="0"/>
            <a:chExt cx="7467600" cy="59956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67600" cy="4513580"/>
            </a:xfrm>
            <a:custGeom>
              <a:avLst/>
              <a:gdLst/>
              <a:ahLst/>
              <a:cxnLst/>
              <a:rect r="r" b="b" t="t" l="l"/>
              <a:pathLst>
                <a:path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4514850"/>
              <a:ext cx="7467600" cy="695960"/>
            </a:xfrm>
            <a:custGeom>
              <a:avLst/>
              <a:gdLst/>
              <a:ahLst/>
              <a:cxnLst/>
              <a:rect r="r" b="b" t="t" l="l"/>
              <a:pathLst>
                <a:path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29510" y="5210810"/>
              <a:ext cx="2606040" cy="791210"/>
            </a:xfrm>
            <a:custGeom>
              <a:avLst/>
              <a:gdLst/>
              <a:ahLst/>
              <a:cxnLst/>
              <a:rect r="r" b="b" t="t" l="l"/>
              <a:pathLst>
                <a:path h="791210" w="260604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4960" y="353060"/>
              <a:ext cx="6827520" cy="3835400"/>
            </a:xfrm>
            <a:custGeom>
              <a:avLst/>
              <a:gdLst/>
              <a:ahLst/>
              <a:cxnLst/>
              <a:rect r="r" b="b" t="t" l="l"/>
              <a:pathLst>
                <a:path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6"/>
              <a:stretch>
                <a:fillRect l="-62026" t="-44695" r="-12332" b="-85501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127" y="2672282"/>
            <a:ext cx="15869325" cy="6710490"/>
            <a:chOff x="0" y="0"/>
            <a:chExt cx="4179575" cy="17673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79575" cy="1767372"/>
            </a:xfrm>
            <a:custGeom>
              <a:avLst/>
              <a:gdLst/>
              <a:ahLst/>
              <a:cxnLst/>
              <a:rect r="r" b="b" t="t" l="l"/>
              <a:pathLst>
                <a:path h="1767372" w="4179575">
                  <a:moveTo>
                    <a:pt x="24881" y="0"/>
                  </a:moveTo>
                  <a:lnTo>
                    <a:pt x="4154694" y="0"/>
                  </a:lnTo>
                  <a:cubicBezTo>
                    <a:pt x="4168436" y="0"/>
                    <a:pt x="4179575" y="11139"/>
                    <a:pt x="4179575" y="24881"/>
                  </a:cubicBezTo>
                  <a:lnTo>
                    <a:pt x="4179575" y="1742491"/>
                  </a:lnTo>
                  <a:cubicBezTo>
                    <a:pt x="4179575" y="1756232"/>
                    <a:pt x="4168436" y="1767372"/>
                    <a:pt x="4154694" y="1767372"/>
                  </a:cubicBezTo>
                  <a:lnTo>
                    <a:pt x="24881" y="1767372"/>
                  </a:lnTo>
                  <a:cubicBezTo>
                    <a:pt x="18282" y="1767372"/>
                    <a:pt x="11953" y="1764750"/>
                    <a:pt x="7287" y="1760084"/>
                  </a:cubicBezTo>
                  <a:cubicBezTo>
                    <a:pt x="2621" y="1755418"/>
                    <a:pt x="0" y="1749090"/>
                    <a:pt x="0" y="1742491"/>
                  </a:cubicBezTo>
                  <a:lnTo>
                    <a:pt x="0" y="24881"/>
                  </a:lnTo>
                  <a:cubicBezTo>
                    <a:pt x="0" y="18282"/>
                    <a:pt x="2621" y="11953"/>
                    <a:pt x="7287" y="7287"/>
                  </a:cubicBezTo>
                  <a:cubicBezTo>
                    <a:pt x="11953" y="2621"/>
                    <a:pt x="18282" y="0"/>
                    <a:pt x="24881" y="0"/>
                  </a:cubicBezTo>
                  <a:close/>
                </a:path>
              </a:pathLst>
            </a:custGeom>
            <a:solidFill>
              <a:srgbClr val="628B4C">
                <a:alpha val="8000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179575" cy="1805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52127" y="2029853"/>
            <a:ext cx="6249838" cy="7228447"/>
            <a:chOff x="0" y="0"/>
            <a:chExt cx="4428490" cy="51219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25120" y="509270"/>
              <a:ext cx="3675380" cy="3553460"/>
            </a:xfrm>
            <a:custGeom>
              <a:avLst/>
              <a:gdLst/>
              <a:ahLst/>
              <a:cxnLst/>
              <a:rect r="r" b="b" t="t" l="l"/>
              <a:pathLst>
                <a:path h="3553460" w="367538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2"/>
              <a:stretch>
                <a:fillRect l="-22398" t="0" r="-22398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2540" y="172720"/>
              <a:ext cx="4295140" cy="4847590"/>
            </a:xfrm>
            <a:custGeom>
              <a:avLst/>
              <a:gdLst/>
              <a:ahLst/>
              <a:cxnLst/>
              <a:rect r="r" b="b" t="t" l="l"/>
              <a:pathLst>
                <a:path h="4847590" w="429514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2720" y="37846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-21921" t="0" r="-21921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270" y="177800"/>
              <a:ext cx="4305300" cy="4842510"/>
            </a:xfrm>
            <a:custGeom>
              <a:avLst/>
              <a:gdLst/>
              <a:ahLst/>
              <a:cxnLst/>
              <a:rect r="r" b="b" t="t" l="l"/>
              <a:pathLst>
                <a:path h="4842510" w="430530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080" y="172720"/>
              <a:ext cx="4305300" cy="4519930"/>
            </a:xfrm>
            <a:custGeom>
              <a:avLst/>
              <a:gdLst/>
              <a:ahLst/>
              <a:cxnLst/>
              <a:rect r="r" b="b" t="t" l="l"/>
              <a:pathLst>
                <a:path h="4519930" w="430530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409951" y="0"/>
              <a:ext cx="274319" cy="1045210"/>
            </a:xfrm>
            <a:custGeom>
              <a:avLst/>
              <a:gdLst/>
              <a:ahLst/>
              <a:cxnLst/>
              <a:rect r="r" b="b" t="t" l="l"/>
              <a:pathLst>
                <a:path h="1045210" w="274319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415028" y="15240"/>
              <a:ext cx="266700" cy="1032510"/>
            </a:xfrm>
            <a:custGeom>
              <a:avLst/>
              <a:gdLst/>
              <a:ahLst/>
              <a:cxnLst/>
              <a:rect r="r" b="b" t="t" l="l"/>
              <a:pathLst>
                <a:path h="1032510" w="26670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063066" y="212793"/>
            <a:ext cx="11429519" cy="2459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60"/>
              </a:lnSpc>
              <a:spcBef>
                <a:spcPct val="0"/>
              </a:spcBef>
            </a:pPr>
            <a:r>
              <a:rPr lang="en-US" sz="7042">
                <a:solidFill>
                  <a:srgbClr val="7B451D"/>
                </a:solidFill>
                <a:latin typeface="Dreaming Outloud Sans"/>
              </a:rPr>
              <a:t>ХАРАКТЕРНІ ОСОБЛИВОСТІ ЛЮДИНИ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9504210" y="2560474"/>
            <a:ext cx="4392461" cy="223616"/>
          </a:xfrm>
          <a:custGeom>
            <a:avLst/>
            <a:gdLst/>
            <a:ahLst/>
            <a:cxnLst/>
            <a:rect r="r" b="b" t="t" l="l"/>
            <a:pathLst>
              <a:path h="223616" w="4392461">
                <a:moveTo>
                  <a:pt x="0" y="0"/>
                </a:moveTo>
                <a:lnTo>
                  <a:pt x="4392461" y="0"/>
                </a:lnTo>
                <a:lnTo>
                  <a:pt x="4392461" y="223616"/>
                </a:lnTo>
                <a:lnTo>
                  <a:pt x="0" y="223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201965" y="2942433"/>
            <a:ext cx="9290620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ПРЯМОХОДІННЯ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093125" y="4055098"/>
            <a:ext cx="9290620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РОЗВИНЕНИЙ ГОЛОВНИЙ МОЗОК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040090" y="5549338"/>
            <a:ext cx="9614370" cy="19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5232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КИСТЬ РУКИ, ПРИСТОСОВАНА ДЛЯ ВИГОТОВЛЕННЯ ТА ВИКОРИСТАННЯ ЗНАРЯДЬ ПРАЦІ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201965" y="7544724"/>
            <a:ext cx="9614370" cy="1659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ВІДСУТНІСТЬ ГУСТОГО ВОЛОСЯНОГО ПОКРИВУ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93075" y="403767"/>
            <a:ext cx="11501849" cy="202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7042">
                <a:solidFill>
                  <a:srgbClr val="7B451D"/>
                </a:solidFill>
                <a:latin typeface="Dreaming Outloud Sans"/>
              </a:rPr>
              <a:t>МІСЦЕ ЛЮДИНИ В СИСТЕМІ ОРГАНІЧНОГО СВІТУ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902004" y="2784090"/>
            <a:ext cx="8619795" cy="7033149"/>
            <a:chOff x="0" y="0"/>
            <a:chExt cx="2270234" cy="18523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70234" cy="1852352"/>
            </a:xfrm>
            <a:custGeom>
              <a:avLst/>
              <a:gdLst/>
              <a:ahLst/>
              <a:cxnLst/>
              <a:rect r="r" b="b" t="t" l="l"/>
              <a:pathLst>
                <a:path h="1852352" w="2270234">
                  <a:moveTo>
                    <a:pt x="45806" y="0"/>
                  </a:moveTo>
                  <a:lnTo>
                    <a:pt x="2224428" y="0"/>
                  </a:lnTo>
                  <a:cubicBezTo>
                    <a:pt x="2249726" y="0"/>
                    <a:pt x="2270234" y="20508"/>
                    <a:pt x="2270234" y="45806"/>
                  </a:cubicBezTo>
                  <a:lnTo>
                    <a:pt x="2270234" y="1806546"/>
                  </a:lnTo>
                  <a:cubicBezTo>
                    <a:pt x="2270234" y="1831844"/>
                    <a:pt x="2249726" y="1852352"/>
                    <a:pt x="2224428" y="1852352"/>
                  </a:cubicBezTo>
                  <a:lnTo>
                    <a:pt x="45806" y="1852352"/>
                  </a:lnTo>
                  <a:cubicBezTo>
                    <a:pt x="20508" y="1852352"/>
                    <a:pt x="0" y="1831844"/>
                    <a:pt x="0" y="1806546"/>
                  </a:cubicBezTo>
                  <a:lnTo>
                    <a:pt x="0" y="45806"/>
                  </a:lnTo>
                  <a:cubicBezTo>
                    <a:pt x="0" y="20508"/>
                    <a:pt x="20508" y="0"/>
                    <a:pt x="45806" y="0"/>
                  </a:cubicBezTo>
                  <a:close/>
                </a:path>
              </a:pathLst>
            </a:custGeom>
            <a:solidFill>
              <a:srgbClr val="628B4C">
                <a:alpha val="8000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270234" cy="1890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12562" y="2914895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ЦАРСТВО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302222" y="3640617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ТИП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633242" y="4366338"/>
            <a:ext cx="224583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ПІДТИП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633242" y="5092060"/>
            <a:ext cx="202515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КЛАС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522902" y="5852079"/>
            <a:ext cx="2585343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ПІДКЛАС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302222" y="6691463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РЯД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12562" y="7531485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РОДИНА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302222" y="8295306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РІД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302222" y="8981106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ВИД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517458" y="2942685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ТВАРИНИ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517458" y="3668407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ХОРДОВІ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517458" y="4268869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ХРЕБЕТНІ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517458" y="4994590"/>
            <a:ext cx="246651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ССАВЦІ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995337" y="5817781"/>
            <a:ext cx="3858497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ПЛАЦЕНТАРНІ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589476" y="6691463"/>
            <a:ext cx="3060654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ПРИМАТИ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007669" y="7520692"/>
            <a:ext cx="9486094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ВУЗЬКОНОСІ МАВПИ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473216" y="8257206"/>
            <a:ext cx="4699035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ЛЮДИНА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658397" y="8934186"/>
            <a:ext cx="6178379" cy="81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Dreaming Outloud Sans"/>
              </a:rPr>
              <a:t>ЛЮДИНА РОЗУМНА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973079"/>
            <a:ext cx="16230600" cy="5437463"/>
            <a:chOff x="0" y="0"/>
            <a:chExt cx="4274726" cy="14320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1432089"/>
            </a:xfrm>
            <a:custGeom>
              <a:avLst/>
              <a:gdLst/>
              <a:ahLst/>
              <a:cxnLst/>
              <a:rect r="r" b="b" t="t" l="l"/>
              <a:pathLst>
                <a:path h="1432089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407762"/>
                  </a:lnTo>
                  <a:cubicBezTo>
                    <a:pt x="4274726" y="1421198"/>
                    <a:pt x="4263834" y="1432089"/>
                    <a:pt x="4250399" y="1432089"/>
                  </a:cubicBezTo>
                  <a:lnTo>
                    <a:pt x="24327" y="1432089"/>
                  </a:lnTo>
                  <a:cubicBezTo>
                    <a:pt x="10891" y="1432089"/>
                    <a:pt x="0" y="1421198"/>
                    <a:pt x="0" y="140776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628B4C">
                <a:alpha val="8000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14701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526676" y="2029853"/>
            <a:ext cx="6249838" cy="7228447"/>
            <a:chOff x="0" y="0"/>
            <a:chExt cx="4428490" cy="51219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25120" y="509270"/>
              <a:ext cx="3675380" cy="3553460"/>
            </a:xfrm>
            <a:custGeom>
              <a:avLst/>
              <a:gdLst/>
              <a:ahLst/>
              <a:cxnLst/>
              <a:rect r="r" b="b" t="t" l="l"/>
              <a:pathLst>
                <a:path h="3553460" w="367538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2"/>
              <a:stretch>
                <a:fillRect l="0" t="-14211" r="0" b="-14211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2540" y="172720"/>
              <a:ext cx="4295140" cy="4847590"/>
            </a:xfrm>
            <a:custGeom>
              <a:avLst/>
              <a:gdLst/>
              <a:ahLst/>
              <a:cxnLst/>
              <a:rect r="r" b="b" t="t" l="l"/>
              <a:pathLst>
                <a:path h="4847590" w="429514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2720" y="37846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5821" r="0" b="-23455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270" y="177800"/>
              <a:ext cx="4305300" cy="4842510"/>
            </a:xfrm>
            <a:custGeom>
              <a:avLst/>
              <a:gdLst/>
              <a:ahLst/>
              <a:cxnLst/>
              <a:rect r="r" b="b" t="t" l="l"/>
              <a:pathLst>
                <a:path h="4842510" w="430530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080" y="172720"/>
              <a:ext cx="4305300" cy="4519930"/>
            </a:xfrm>
            <a:custGeom>
              <a:avLst/>
              <a:gdLst/>
              <a:ahLst/>
              <a:cxnLst/>
              <a:rect r="r" b="b" t="t" l="l"/>
              <a:pathLst>
                <a:path h="4519930" w="430530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409951" y="0"/>
              <a:ext cx="274319" cy="1045210"/>
            </a:xfrm>
            <a:custGeom>
              <a:avLst/>
              <a:gdLst/>
              <a:ahLst/>
              <a:cxnLst/>
              <a:rect r="r" b="b" t="t" l="l"/>
              <a:pathLst>
                <a:path h="1045210" w="274319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415028" y="15240"/>
              <a:ext cx="266700" cy="1032510"/>
            </a:xfrm>
            <a:custGeom>
              <a:avLst/>
              <a:gdLst/>
              <a:ahLst/>
              <a:cxnLst/>
              <a:rect r="r" b="b" t="t" l="l"/>
              <a:pathLst>
                <a:path h="1032510" w="26670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818203" y="3134104"/>
            <a:ext cx="8566942" cy="5039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FFFFFF"/>
                </a:solidFill>
                <a:latin typeface="Dreaming Outloud Sans"/>
              </a:rPr>
              <a:t>Еволюція — це процес зміни живих організмів у часі протягом історії Землі. Теорія еволюції є основою для сучасної біології. Основні засади теорії еволюції через природний добір сформував Чарльз Дарвін у своїй праці 1859 року «Про походження видів».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586132" y="2554901"/>
            <a:ext cx="4392461" cy="223616"/>
          </a:xfrm>
          <a:custGeom>
            <a:avLst/>
            <a:gdLst/>
            <a:ahLst/>
            <a:cxnLst/>
            <a:rect r="r" b="b" t="t" l="l"/>
            <a:pathLst>
              <a:path h="223616" w="4392461">
                <a:moveTo>
                  <a:pt x="0" y="0"/>
                </a:moveTo>
                <a:lnTo>
                  <a:pt x="4392461" y="0"/>
                </a:lnTo>
                <a:lnTo>
                  <a:pt x="4392461" y="223616"/>
                </a:lnTo>
                <a:lnTo>
                  <a:pt x="0" y="223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127175" y="1249170"/>
            <a:ext cx="7694852" cy="1211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60"/>
              </a:lnSpc>
              <a:spcBef>
                <a:spcPct val="0"/>
              </a:spcBef>
            </a:pPr>
            <a:r>
              <a:rPr lang="en-US" sz="7042">
                <a:solidFill>
                  <a:srgbClr val="7B451D"/>
                </a:solidFill>
                <a:latin typeface="Dreaming Outloud Sans"/>
              </a:rPr>
              <a:t>ЕВОЛЮЦІЯ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4077" y="5733093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048245" y="1808456"/>
            <a:ext cx="1065678" cy="1326070"/>
          </a:xfrm>
          <a:custGeom>
            <a:avLst/>
            <a:gdLst/>
            <a:ahLst/>
            <a:cxnLst/>
            <a:rect r="r" b="b" t="t" l="l"/>
            <a:pathLst>
              <a:path h="1326070" w="1065678">
                <a:moveTo>
                  <a:pt x="0" y="0"/>
                </a:moveTo>
                <a:lnTo>
                  <a:pt x="1065678" y="0"/>
                </a:lnTo>
                <a:lnTo>
                  <a:pt x="1065678" y="1326070"/>
                </a:lnTo>
                <a:lnTo>
                  <a:pt x="0" y="1326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20322">
            <a:off x="15767579" y="5390249"/>
            <a:ext cx="1345816" cy="2297679"/>
          </a:xfrm>
          <a:custGeom>
            <a:avLst/>
            <a:gdLst/>
            <a:ahLst/>
            <a:cxnLst/>
            <a:rect r="r" b="b" t="t" l="l"/>
            <a:pathLst>
              <a:path h="2297679" w="1345816">
                <a:moveTo>
                  <a:pt x="0" y="0"/>
                </a:moveTo>
                <a:lnTo>
                  <a:pt x="1345816" y="0"/>
                </a:lnTo>
                <a:lnTo>
                  <a:pt x="1345816" y="2297678"/>
                </a:lnTo>
                <a:lnTo>
                  <a:pt x="0" y="2297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77022" y="2025376"/>
            <a:ext cx="4133955" cy="210456"/>
          </a:xfrm>
          <a:custGeom>
            <a:avLst/>
            <a:gdLst/>
            <a:ahLst/>
            <a:cxnLst/>
            <a:rect r="r" b="b" t="t" l="l"/>
            <a:pathLst>
              <a:path h="210456" w="4133955">
                <a:moveTo>
                  <a:pt x="0" y="0"/>
                </a:moveTo>
                <a:lnTo>
                  <a:pt x="4133956" y="0"/>
                </a:lnTo>
                <a:lnTo>
                  <a:pt x="4133956" y="210456"/>
                </a:lnTo>
                <a:lnTo>
                  <a:pt x="0" y="210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081174" y="2235832"/>
            <a:ext cx="14125652" cy="3875728"/>
            <a:chOff x="0" y="0"/>
            <a:chExt cx="3720336" cy="102076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720336" cy="1020768"/>
            </a:xfrm>
            <a:custGeom>
              <a:avLst/>
              <a:gdLst/>
              <a:ahLst/>
              <a:cxnLst/>
              <a:rect r="r" b="b" t="t" l="l"/>
              <a:pathLst>
                <a:path h="1020768" w="3720336">
                  <a:moveTo>
                    <a:pt x="27952" y="0"/>
                  </a:moveTo>
                  <a:lnTo>
                    <a:pt x="3692385" y="0"/>
                  </a:lnTo>
                  <a:cubicBezTo>
                    <a:pt x="3699798" y="0"/>
                    <a:pt x="3706907" y="2945"/>
                    <a:pt x="3712150" y="8187"/>
                  </a:cubicBezTo>
                  <a:cubicBezTo>
                    <a:pt x="3717392" y="13429"/>
                    <a:pt x="3720336" y="20539"/>
                    <a:pt x="3720336" y="27952"/>
                  </a:cubicBezTo>
                  <a:lnTo>
                    <a:pt x="3720336" y="992816"/>
                  </a:lnTo>
                  <a:cubicBezTo>
                    <a:pt x="3720336" y="1000229"/>
                    <a:pt x="3717392" y="1007339"/>
                    <a:pt x="3712150" y="1012581"/>
                  </a:cubicBezTo>
                  <a:cubicBezTo>
                    <a:pt x="3706907" y="1017823"/>
                    <a:pt x="3699798" y="1020768"/>
                    <a:pt x="3692385" y="1020768"/>
                  </a:cubicBezTo>
                  <a:lnTo>
                    <a:pt x="27952" y="1020768"/>
                  </a:lnTo>
                  <a:cubicBezTo>
                    <a:pt x="12514" y="1020768"/>
                    <a:pt x="0" y="1008253"/>
                    <a:pt x="0" y="992816"/>
                  </a:cubicBezTo>
                  <a:lnTo>
                    <a:pt x="0" y="27952"/>
                  </a:lnTo>
                  <a:cubicBezTo>
                    <a:pt x="0" y="20539"/>
                    <a:pt x="2945" y="13429"/>
                    <a:pt x="8187" y="8187"/>
                  </a:cubicBezTo>
                  <a:cubicBezTo>
                    <a:pt x="13429" y="2945"/>
                    <a:pt x="20539" y="0"/>
                    <a:pt x="27952" y="0"/>
                  </a:cubicBezTo>
                  <a:close/>
                </a:path>
              </a:pathLst>
            </a:custGeom>
            <a:solidFill>
              <a:srgbClr val="628B4C">
                <a:alpha val="8000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3720336" cy="1058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5325272" y="6178235"/>
            <a:ext cx="7637457" cy="4154324"/>
          </a:xfrm>
          <a:custGeom>
            <a:avLst/>
            <a:gdLst/>
            <a:ahLst/>
            <a:cxnLst/>
            <a:rect r="r" b="b" t="t" l="l"/>
            <a:pathLst>
              <a:path h="4154324" w="7637457">
                <a:moveTo>
                  <a:pt x="0" y="0"/>
                </a:moveTo>
                <a:lnTo>
                  <a:pt x="7637456" y="0"/>
                </a:lnTo>
                <a:lnTo>
                  <a:pt x="7637456" y="4154324"/>
                </a:lnTo>
                <a:lnTo>
                  <a:pt x="0" y="41543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498023" y="780597"/>
            <a:ext cx="7291954" cy="1244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40"/>
              </a:lnSpc>
              <a:spcBef>
                <a:spcPct val="0"/>
              </a:spcBef>
            </a:pPr>
            <a:r>
              <a:rPr lang="en-US" sz="7242">
                <a:solidFill>
                  <a:srgbClr val="000000"/>
                </a:solidFill>
                <a:latin typeface="Dreaming Outloud Sans"/>
              </a:rPr>
              <a:t>АНТРОПОГЕНЕЗ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39755" y="2214859"/>
            <a:ext cx="13808489" cy="383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4"/>
              </a:lnSpc>
              <a:spcBef>
                <a:spcPct val="0"/>
              </a:spcBef>
            </a:pPr>
            <a:r>
              <a:rPr lang="en-US" sz="4381" spc="113">
                <a:solidFill>
                  <a:srgbClr val="000000"/>
                </a:solidFill>
                <a:latin typeface="Dreaming Outloud Sans"/>
              </a:rPr>
              <a:t> (від грец. антропос - лю­дина і генез - походження) - процес виникнення і формування людини в процесі еволюції, пов'язаний з розвитком її трудової діяльності, свідомості, членороздільної мови, а також із розвитком первісних форм суспільства.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5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51595" y="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0" y="0"/>
                </a:moveTo>
                <a:lnTo>
                  <a:pt x="3636405" y="0"/>
                </a:lnTo>
                <a:lnTo>
                  <a:pt x="3636405" y="2784090"/>
                </a:lnTo>
                <a:lnTo>
                  <a:pt x="0" y="278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83745" y="8478544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0" y="0"/>
                </a:moveTo>
                <a:lnTo>
                  <a:pt x="1904255" y="0"/>
                </a:lnTo>
                <a:lnTo>
                  <a:pt x="1904255" y="1808456"/>
                </a:lnTo>
                <a:lnTo>
                  <a:pt x="0" y="1808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1904255" cy="1808456"/>
          </a:xfrm>
          <a:custGeom>
            <a:avLst/>
            <a:gdLst/>
            <a:ahLst/>
            <a:cxnLst/>
            <a:rect r="r" b="b" t="t" l="l"/>
            <a:pathLst>
              <a:path h="1808456" w="1904255">
                <a:moveTo>
                  <a:pt x="1904255" y="1808456"/>
                </a:moveTo>
                <a:lnTo>
                  <a:pt x="0" y="1808456"/>
                </a:lnTo>
                <a:lnTo>
                  <a:pt x="0" y="0"/>
                </a:lnTo>
                <a:lnTo>
                  <a:pt x="1904255" y="0"/>
                </a:lnTo>
                <a:lnTo>
                  <a:pt x="1904255" y="18084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2641" b="-128307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0" y="7502910"/>
            <a:ext cx="3636405" cy="2784090"/>
          </a:xfrm>
          <a:custGeom>
            <a:avLst/>
            <a:gdLst/>
            <a:ahLst/>
            <a:cxnLst/>
            <a:rect r="r" b="b" t="t" l="l"/>
            <a:pathLst>
              <a:path h="2784090" w="3636405">
                <a:moveTo>
                  <a:pt x="3636405" y="2784090"/>
                </a:moveTo>
                <a:lnTo>
                  <a:pt x="0" y="2784090"/>
                </a:lnTo>
                <a:lnTo>
                  <a:pt x="0" y="0"/>
                </a:lnTo>
                <a:lnTo>
                  <a:pt x="3636405" y="0"/>
                </a:lnTo>
                <a:lnTo>
                  <a:pt x="3636405" y="278409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96" t="-23517" r="-5659" b="-242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6501" y="512202"/>
            <a:ext cx="6784128" cy="4631298"/>
          </a:xfrm>
          <a:custGeom>
            <a:avLst/>
            <a:gdLst/>
            <a:ahLst/>
            <a:cxnLst/>
            <a:rect r="r" b="b" t="t" l="l"/>
            <a:pathLst>
              <a:path h="4631298" w="6784128">
                <a:moveTo>
                  <a:pt x="0" y="0"/>
                </a:moveTo>
                <a:lnTo>
                  <a:pt x="6784127" y="0"/>
                </a:lnTo>
                <a:lnTo>
                  <a:pt x="6784127" y="4631298"/>
                </a:lnTo>
                <a:lnTo>
                  <a:pt x="0" y="4631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35347" y="6101794"/>
            <a:ext cx="3606063" cy="3606063"/>
          </a:xfrm>
          <a:custGeom>
            <a:avLst/>
            <a:gdLst/>
            <a:ahLst/>
            <a:cxnLst/>
            <a:rect r="r" b="b" t="t" l="l"/>
            <a:pathLst>
              <a:path h="3606063" w="3606063">
                <a:moveTo>
                  <a:pt x="0" y="0"/>
                </a:moveTo>
                <a:lnTo>
                  <a:pt x="3606063" y="0"/>
                </a:lnTo>
                <a:lnTo>
                  <a:pt x="3606063" y="3606063"/>
                </a:lnTo>
                <a:lnTo>
                  <a:pt x="0" y="36060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84439" y="5502078"/>
            <a:ext cx="4333808" cy="108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reaming Outloud Sans"/>
              </a:rPr>
              <a:t>ПРОКОНСУЛ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06501" y="7191224"/>
            <a:ext cx="9486510" cy="2018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3857">
                <a:solidFill>
                  <a:srgbClr val="000000"/>
                </a:solidFill>
                <a:latin typeface="Dreaming Outloud Sans"/>
              </a:rPr>
              <a:t>РІД ВИКОПНИХ ПРИМАТІВ ЕПОХИ МІОЦЕНУ, ЩО ІСНУВАВ 17—21 МЛН РОКІВ ТОМУ В АФРИЦІ.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646176" y="416952"/>
            <a:ext cx="6815979" cy="1726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85"/>
              </a:lnSpc>
              <a:spcBef>
                <a:spcPct val="0"/>
              </a:spcBef>
            </a:pPr>
            <a:r>
              <a:rPr lang="en-US" sz="4989">
                <a:solidFill>
                  <a:srgbClr val="000000"/>
                </a:solidFill>
                <a:latin typeface="Dreaming Outloud Sans"/>
              </a:rPr>
              <a:t>ОСОБЛИВОСТІ ЖИТТЄДІЯЛЬНОСТІ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52201" y="2260299"/>
            <a:ext cx="9807099" cy="137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Dreaming Outloud Sans"/>
              </a:rPr>
              <a:t>ВЕЛИ ПЕРЕВАЖНО ДЕРЕВНИЙ СПОСІБ ЖИТТЯ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452201" y="3568232"/>
            <a:ext cx="9807099" cy="669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Dreaming Outloud Sans"/>
              </a:rPr>
              <a:t>БУЛИ АКТИВНІШІ В ДЕННИЙ ЧАС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52201" y="4331962"/>
            <a:ext cx="9807099" cy="137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Dreaming Outloud Sans"/>
              </a:rPr>
              <a:t>У ПОШУКАХ ЇЖІ ОРІЄНТУВАЛИСЬ БІЛЬШЕ НА ЗІР, НІЖ НА НЮХ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DAFs0InTLgo</dc:identifier>
  <dcterms:modified xsi:type="dcterms:W3CDTF">2011-08-01T06:04:30Z</dcterms:modified>
  <cp:revision>1</cp:revision>
  <dc:title>ЛЮДИНА В СИСТЕМІ ОРГАНІЧОГО СВІТУ</dc:title>
</cp:coreProperties>
</file>