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  <p:sldId id="266" r:id="rId11"/>
    <p:sldId id="270" r:id="rId12"/>
    <p:sldId id="267" r:id="rId13"/>
    <p:sldId id="264" r:id="rId14"/>
    <p:sldId id="269" r:id="rId15"/>
    <p:sldId id="268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B5AF18F-0FCF-45DF-8A6C-2A6B5869FC4B}" type="datetimeFigureOut">
              <a:rPr lang="uk-UA" smtClean="0"/>
              <a:pPr/>
              <a:t>13.02.2018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82093D2-4DDE-4762-9054-29CBB9DE3733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F%D0%BF%D0%BE%D0%BD%D1%96%D1%8F" TargetMode="External"/><Relationship Id="rId2" Type="http://schemas.openxmlformats.org/officeDocument/2006/relationships/hyperlink" Target="https://uk.wikipedia.org/wiki/%D0%A7%D0%B8%D0%BB%D1%96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595864" y="1428736"/>
            <a:ext cx="6119408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6600" b="1" i="1" cap="none" spc="0" dirty="0" smtClean="0">
                <a:ln/>
                <a:solidFill>
                  <a:srgbClr val="FF0000"/>
                </a:solidFill>
                <a:effectLst/>
                <a:latin typeface="Arial Black" pitchFamily="34" charset="0"/>
              </a:rPr>
              <a:t>ВИПАДКОВІ </a:t>
            </a:r>
          </a:p>
          <a:p>
            <a:pPr algn="ctr"/>
            <a:r>
              <a:rPr lang="ru-RU" sz="6600" b="1" i="1" dirty="0" smtClean="0">
                <a:ln/>
                <a:solidFill>
                  <a:srgbClr val="FF0000"/>
                </a:solidFill>
                <a:latin typeface="Arial Black" pitchFamily="34" charset="0"/>
              </a:rPr>
              <a:t>ВІДКРИТТЯ</a:t>
            </a:r>
            <a:endParaRPr lang="ru-RU" sz="6600" b="1" i="1" cap="none" spc="0" dirty="0">
              <a:ln/>
              <a:solidFill>
                <a:srgbClr val="FF0000"/>
              </a:solidFill>
              <a:effectLst/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йод газ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86446" y="3143248"/>
            <a:ext cx="2971804" cy="3328991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714356"/>
            <a:ext cx="8183880" cy="571504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1811 року, коли одного разу </a:t>
            </a:r>
            <a:r>
              <a:rPr lang="uk-UA" dirty="0" err="1" smtClean="0"/>
              <a:t>Куртуа</a:t>
            </a:r>
            <a:r>
              <a:rPr lang="uk-UA" dirty="0" smtClean="0"/>
              <a:t> використав більш </a:t>
            </a:r>
            <a:r>
              <a:rPr lang="uk-UA" dirty="0" err="1" smtClean="0"/>
              <a:t>кон-центровану</a:t>
            </a:r>
            <a:r>
              <a:rPr lang="uk-UA" dirty="0" smtClean="0"/>
              <a:t> кислоту, він помітив фіолетову пару, що підіймалася з посудини. Пара конденсувалася на стінках посудини</a:t>
            </a:r>
            <a:br>
              <a:rPr lang="uk-UA" dirty="0" smtClean="0"/>
            </a:br>
            <a:r>
              <a:rPr lang="uk-UA" dirty="0" smtClean="0"/>
              <a:t> у вигляді блискучих</a:t>
            </a:r>
            <a:br>
              <a:rPr lang="uk-UA" dirty="0" smtClean="0"/>
            </a:br>
            <a:r>
              <a:rPr lang="uk-UA" dirty="0" smtClean="0"/>
              <a:t> фіолетових кристалів.</a:t>
            </a:r>
            <a:br>
              <a:rPr lang="uk-UA" dirty="0" smtClean="0"/>
            </a:br>
            <a:r>
              <a:rPr lang="uk-UA" dirty="0" smtClean="0"/>
              <a:t>2I</a:t>
            </a:r>
            <a:r>
              <a:rPr lang="uk-UA" baseline="30000" dirty="0" smtClean="0"/>
              <a:t>-</a:t>
            </a:r>
            <a:r>
              <a:rPr lang="uk-UA" dirty="0" smtClean="0"/>
              <a:t> + H</a:t>
            </a:r>
            <a:r>
              <a:rPr lang="uk-UA" baseline="-25000" dirty="0" smtClean="0"/>
              <a:t>2</a:t>
            </a:r>
            <a:r>
              <a:rPr lang="uk-UA" dirty="0" smtClean="0"/>
              <a:t>SO</a:t>
            </a:r>
            <a:r>
              <a:rPr lang="uk-UA" baseline="-25000" dirty="0" smtClean="0"/>
              <a:t>4</a:t>
            </a:r>
            <a:r>
              <a:rPr lang="uk-UA" dirty="0" smtClean="0"/>
              <a:t> → I</a:t>
            </a:r>
            <a:r>
              <a:rPr lang="uk-UA" baseline="-25000" dirty="0" smtClean="0"/>
              <a:t>2</a:t>
            </a:r>
            <a:r>
              <a:rPr lang="uk-UA" dirty="0" smtClean="0"/>
              <a:t> + </a:t>
            </a:r>
            <a:br>
              <a:rPr lang="uk-UA" dirty="0" smtClean="0"/>
            </a:br>
            <a:r>
              <a:rPr lang="uk-UA" dirty="0" smtClean="0"/>
              <a:t>SO</a:t>
            </a:r>
            <a:r>
              <a:rPr lang="uk-UA" baseline="-25000" dirty="0" smtClean="0"/>
              <a:t>3</a:t>
            </a:r>
            <a:r>
              <a:rPr lang="uk-UA" baseline="30000" dirty="0" smtClean="0"/>
              <a:t>2-</a:t>
            </a:r>
            <a:r>
              <a:rPr lang="uk-UA" dirty="0" smtClean="0"/>
              <a:t> + H</a:t>
            </a:r>
            <a:r>
              <a:rPr lang="uk-UA" baseline="-25000" dirty="0" smtClean="0"/>
              <a:t>2</a:t>
            </a:r>
            <a:r>
              <a:rPr lang="uk-UA" dirty="0" smtClean="0"/>
              <a:t>O</a:t>
            </a:r>
            <a:br>
              <a:rPr lang="uk-UA" dirty="0" smtClean="0"/>
            </a:br>
            <a:r>
              <a:rPr lang="uk-UA" dirty="0" smtClean="0"/>
              <a:t> </a:t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PC\Desktop\йод сіл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9036" y="1785926"/>
            <a:ext cx="2950166" cy="443865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Куртуа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 дав новій речовині назву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iodine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від грецького слова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iodes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– «фіолетовий». 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Невдовзі лікарі зрозуміли, 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що йод необхідний для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нормальної роботи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щитовидної залози, 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тепер  йодом  штучно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збагачують кухонну 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сіль.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641080" cy="5327540"/>
          </a:xfrm>
        </p:spPr>
        <p:txBody>
          <a:bodyPr>
            <a:normAutofit fontScale="92500"/>
          </a:bodyPr>
          <a:lstStyle/>
          <a:p>
            <a:pPr marL="0" indent="0">
              <a:buNone/>
              <a:tabLst>
                <a:tab pos="0" algn="l"/>
              </a:tabLst>
            </a:pPr>
            <a:endParaRPr lang="uk-UA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0" algn="l"/>
              </a:tabLst>
            </a:pP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У вільному стані  І</a:t>
            </a:r>
            <a:r>
              <a:rPr lang="uk-UA" sz="4000" baseline="-25000" dirty="0" smtClean="0"/>
              <a:t>2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не зустрічається. Основна частина йоду у світі виробляється в 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  <a:hlinkClick r:id="rId2" tooltip="Чилі"/>
              </a:rPr>
              <a:t>Чилі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 та 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  <a:hlinkClick r:id="rId3" tooltip="Японія"/>
              </a:rPr>
              <a:t>Японії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У Чилі йод виробляється з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йодату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кальцію  </a:t>
            </a:r>
            <a:r>
              <a:rPr lang="uk-UA" sz="4000" b="1" dirty="0" smtClean="0"/>
              <a:t>Ca(IO</a:t>
            </a:r>
            <a:r>
              <a:rPr lang="uk-UA" sz="4000" b="1" baseline="-25000" dirty="0" smtClean="0"/>
              <a:t>3</a:t>
            </a:r>
            <a:r>
              <a:rPr lang="uk-UA" sz="4000" b="1" dirty="0" smtClean="0"/>
              <a:t>)</a:t>
            </a:r>
            <a:r>
              <a:rPr lang="uk-UA" sz="4000" b="1" baseline="-25000" dirty="0" smtClean="0"/>
              <a:t>2</a:t>
            </a:r>
            <a:r>
              <a:rPr lang="uk-UA" sz="4000" b="1" dirty="0" smtClean="0"/>
              <a:t> </a:t>
            </a:r>
          </a:p>
          <a:p>
            <a:pPr marL="0" indent="0">
              <a:buNone/>
            </a:pP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У Японії йод виробляється з розсолів, що супроводжують газові родовища. </a:t>
            </a:r>
            <a:endParaRPr lang="uk-UA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йод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9715536" cy="7280343"/>
          </a:xfr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йод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5" y="357166"/>
            <a:ext cx="8256435" cy="6072230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Найчутливішою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до нестачі йоду в організмі є нервова система. Тож у разі стабільного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йододефіциту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в дитини з раннього віку відбувається затримка психічного розвитку, а за класичної форми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йододефіциту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розвивається </a:t>
            </a:r>
            <a:r>
              <a:rPr lang="uk-UA" sz="36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кретинізм.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Такі діти малі на зріст, з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непропор-ційними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частинами тіла і різким відставанням у розумовому розвитку.</a:t>
            </a:r>
          </a:p>
          <a:p>
            <a:pPr marL="0" indent="0"/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кретинізм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649" y="1071546"/>
            <a:ext cx="8914638" cy="4500594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кретин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Зоб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або патологічне збільшення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щитоподбідної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залози може виникати внаслідок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йододефіциту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upload.wikimedia.org/wikipedia/commons/thumb/4/43/Kone_med_stor_struma.jpg/220px-Kone_med_stor_struma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2643182"/>
            <a:ext cx="4500594" cy="4214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2050" name="Picture 2" descr="C:\Users\UserPC\Desktop\зоб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4205632" cy="3143272"/>
          </a:xfrm>
          <a:prstGeom prst="rect">
            <a:avLst/>
          </a:prstGeom>
          <a:noFill/>
        </p:spPr>
      </p:pic>
      <p:pic>
        <p:nvPicPr>
          <p:cNvPr id="2051" name="Picture 3" descr="C:\Users\UserPC\Desktop\вузловий зоб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32747" y="2643182"/>
            <a:ext cx="5211253" cy="390844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/>
          </a:bodyPr>
          <a:lstStyle/>
          <a:p>
            <a:pPr fontAlgn="base">
              <a:buNone/>
            </a:pPr>
            <a:endParaRPr lang="uk-UA" b="1" dirty="0" smtClean="0"/>
          </a:p>
          <a:p>
            <a:pPr fontAlgn="base">
              <a:buNone/>
            </a:pPr>
            <a:r>
              <a:rPr lang="uk-UA" b="1" dirty="0" smtClean="0"/>
              <a:t>  Ми звикли вважати, що наука – кропітка та наполеглива праця. </a:t>
            </a:r>
            <a:endParaRPr lang="uk-UA" dirty="0" smtClean="0"/>
          </a:p>
          <a:p>
            <a:pPr fontAlgn="base">
              <a:buNone/>
            </a:pPr>
            <a:r>
              <a:rPr lang="uk-UA" dirty="0" smtClean="0"/>
              <a:t>     </a:t>
            </a:r>
          </a:p>
          <a:p>
            <a:pPr fontAlgn="base">
              <a:buNone/>
            </a:pPr>
            <a:r>
              <a:rPr lang="uk-UA" dirty="0" smtClean="0"/>
              <a:t>       У більшості випадків так і є.</a:t>
            </a:r>
            <a:r>
              <a:rPr lang="en-US" dirty="0" smtClean="0"/>
              <a:t> </a:t>
            </a:r>
            <a:endParaRPr lang="uk-UA" dirty="0" smtClean="0"/>
          </a:p>
          <a:p>
            <a:pPr fontAlgn="base">
              <a:buNone/>
            </a:pPr>
            <a:r>
              <a:rPr lang="uk-UA" dirty="0" smtClean="0"/>
              <a:t>   Але є наукові відкриття,</a:t>
            </a:r>
            <a:r>
              <a:rPr lang="en-US" dirty="0" smtClean="0"/>
              <a:t> </a:t>
            </a:r>
            <a:r>
              <a:rPr lang="uk-UA" dirty="0" smtClean="0"/>
              <a:t>які були зроблені випадково.</a:t>
            </a:r>
            <a:r>
              <a:rPr lang="en-US" dirty="0" smtClean="0"/>
              <a:t> </a:t>
            </a:r>
            <a:endParaRPr lang="uk-UA" dirty="0" smtClean="0"/>
          </a:p>
          <a:p>
            <a:pPr fontAlgn="base">
              <a:buNone/>
            </a:pPr>
            <a:r>
              <a:rPr lang="uk-UA" dirty="0" smtClean="0"/>
              <a:t>До вашої уваги – кілька  «випадкових» винаходів науковців, які свого часу змінили світ.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418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Що треба для винаходу?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Багато хто відповість, що для цього потрібні місяці й роки досліджень і дослідів. У класичних випадках саме так і відбувається. 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Однак історія знає чимало випадків, коли важливі винаходи відбувалися абсолютно випадково.</a:t>
            </a:r>
            <a:endParaRPr lang="uk-UA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uk-UA" sz="4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Дякую  всім за  увагу!</a:t>
            </a:r>
          </a:p>
          <a:p>
            <a:endParaRPr lang="uk-UA" sz="4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Маю  великі  сподівання ,  що  наша зустріч  була  повчальною</a:t>
            </a:r>
            <a:r>
              <a:rPr lang="uk-UA" sz="4400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4400" dirty="0">
              <a:solidFill>
                <a:srgbClr val="00C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http://bigpicture.ru/wp-content/uploads/2012/09/strange05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571480"/>
            <a:ext cx="8072494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 smtClean="0"/>
              <a:t>  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Англійський хімік Роберт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Чезбро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(22 р.) в 1859 році помітив що багато працівників нафтопромисловості скаржаться на воскову речовину – «парафін», яку накопичувалася в трубах нафтових насосів. 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Чезбро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негайно узяв пробу речовини і почав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експеримен-тувати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.  Виявилося нафтове желе відмінно загоює рани і порізи. </a:t>
            </a:r>
          </a:p>
          <a:p>
            <a:pPr marL="0" indent="0"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 Хімік дав йому назву «вазелін» – (нім. «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Wasser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» – вода і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грец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Elaion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» – масло). 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вазелін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2500306"/>
            <a:ext cx="4304739" cy="39388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6035039"/>
            <a:ext cx="8183880" cy="45719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132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dirty="0" smtClean="0"/>
              <a:t>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Спектр застосування вазеліну в той час був широкий – від чищення килима до очищення носа. Автор настільки вірив у чудодійні сили вазеліну, що все життя їв його по ложці на день. </a:t>
            </a:r>
          </a:p>
          <a:p>
            <a:pPr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Помер він </a:t>
            </a:r>
          </a:p>
          <a:p>
            <a:pPr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в 96 років.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Ще одне відкриття, здійснене завдяки забудькуватості   та  низьким  нічним температурам.  Американець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Рой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Планкетт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експериментував з газами при  розробці охолоджуючих речовин. </a:t>
            </a:r>
            <a:r>
              <a:rPr lang="uk-UA" sz="3600" b="1" u="sng" dirty="0" smtClean="0">
                <a:latin typeface="Times New Roman" pitchFamily="18" charset="0"/>
                <a:cs typeface="Times New Roman" pitchFamily="18" charset="0"/>
              </a:rPr>
              <a:t>Випадково  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залишивши  на  вулиці один із зразків, на ранок виявив, що речовина затверділа і перетворилася на 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“віск”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janmrteloba.files.wordpress.com/2011/01/a178fea252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500042"/>
            <a:ext cx="4429156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Подальші дослідження привели до того, що в 1945-му компанія, на яку працював </a:t>
            </a:r>
            <a:r>
              <a:rPr lang="uk-UA" dirty="0" err="1" smtClean="0"/>
              <a:t>Планкетт</a:t>
            </a:r>
            <a:r>
              <a:rPr lang="uk-UA" dirty="0" smtClean="0"/>
              <a:t>, запатентувала </a:t>
            </a:r>
            <a:r>
              <a:rPr lang="uk-UA" dirty="0" smtClean="0">
                <a:solidFill>
                  <a:srgbClr val="FF0000"/>
                </a:solidFill>
              </a:rPr>
              <a:t>тефлон</a:t>
            </a:r>
            <a:r>
              <a:rPr lang="uk-UA" dirty="0" smtClean="0"/>
              <a:t> .</a:t>
            </a:r>
            <a:endParaRPr lang="uk-UA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>
            <a:normAutofit lnSpcReduction="10000"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Компанія почала використовувати цей полімер у виробництві сотень видів продуктів ( від посуду до кабельної ізоляції)</a:t>
            </a:r>
          </a:p>
          <a:p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сьогоднішній день винахід приніс його автору і компанії-виробнику мільярди доларів; остання, до речі, займає 3-є місце у </a:t>
            </a:r>
            <a:r>
              <a:rPr lang="uk-UA" sz="36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світовому  рейтингу  </a:t>
            </a:r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компаній </a:t>
            </a:r>
            <a:r>
              <a:rPr lang="uk-UA" sz="36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хімічної  індустрії.</a:t>
            </a:r>
            <a:endParaRPr lang="uk-UA" sz="3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u="sng" dirty="0" smtClean="0">
                <a:latin typeface="Times New Roman" pitchFamily="18" charset="0"/>
                <a:cs typeface="Times New Roman" pitchFamily="18" charset="0"/>
              </a:rPr>
              <a:t>Йод   було відкрито випадково </a:t>
            </a:r>
          </a:p>
          <a:p>
            <a:pPr marL="0" indent="0">
              <a:buNone/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у Франції на початку 19 століття.</a:t>
            </a:r>
          </a:p>
          <a:p>
            <a:pPr marL="0" indent="0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Під  час  Наполеонівських  війн Франція шукала заміну попелу дерев, що використовувався як джерело карбонату натрію Na</a:t>
            </a:r>
            <a:r>
              <a:rPr lang="uk-UA" sz="36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uk-UA" sz="36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,  для виробництва  поташу,  однієї  з складових частин пороху.</a:t>
            </a:r>
            <a:endParaRPr lang="uk-UA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112</TotalTime>
  <Words>380</Words>
  <Application>Microsoft Office PowerPoint</Application>
  <PresentationFormat>Экран (4:3)</PresentationFormat>
  <Paragraphs>54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Подальші дослідження привели до того, що в 1945-му компанія, на яку працював Планкетт, запатентувала тефлон .</vt:lpstr>
      <vt:lpstr>Слайд 8</vt:lpstr>
      <vt:lpstr>Слайд 9</vt:lpstr>
      <vt:lpstr>  1811 року, коли одного разу Куртуа використав більш кон-центровану кислоту, він помітив фіолетову пару, що підіймалася з посудини. Пара конденсувалася на стінках посудини  у вигляді блискучих  фіолетових кристалів. 2I- + H2SO4 → I2 +  SO32- + H2O   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UserPC</dc:creator>
  <cp:lastModifiedBy>UserPC</cp:lastModifiedBy>
  <cp:revision>12</cp:revision>
  <dcterms:created xsi:type="dcterms:W3CDTF">2018-02-08T18:28:12Z</dcterms:created>
  <dcterms:modified xsi:type="dcterms:W3CDTF">2018-02-13T09:49:17Z</dcterms:modified>
</cp:coreProperties>
</file>