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2523"/>
    <a:srgbClr val="7CC97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0E77-3508-48DF-8DA9-68D4FFF4E5D0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AE55C-0DB2-4453-9234-82AE5D09F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616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0E77-3508-48DF-8DA9-68D4FFF4E5D0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AE55C-0DB2-4453-9234-82AE5D09F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114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0E77-3508-48DF-8DA9-68D4FFF4E5D0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AE55C-0DB2-4453-9234-82AE5D09F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310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0E77-3508-48DF-8DA9-68D4FFF4E5D0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AE55C-0DB2-4453-9234-82AE5D09F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801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0E77-3508-48DF-8DA9-68D4FFF4E5D0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AE55C-0DB2-4453-9234-82AE5D09F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402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0E77-3508-48DF-8DA9-68D4FFF4E5D0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AE55C-0DB2-4453-9234-82AE5D09F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353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0E77-3508-48DF-8DA9-68D4FFF4E5D0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AE55C-0DB2-4453-9234-82AE5D09F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037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0E77-3508-48DF-8DA9-68D4FFF4E5D0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AE55C-0DB2-4453-9234-82AE5D09F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511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0E77-3508-48DF-8DA9-68D4FFF4E5D0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AE55C-0DB2-4453-9234-82AE5D09F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58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0E77-3508-48DF-8DA9-68D4FFF4E5D0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AE55C-0DB2-4453-9234-82AE5D09F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404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0E77-3508-48DF-8DA9-68D4FFF4E5D0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AE55C-0DB2-4453-9234-82AE5D09F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80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C0E77-3508-48DF-8DA9-68D4FFF4E5D0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AE55C-0DB2-4453-9234-82AE5D09F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40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4.sv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4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20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54692" y="868659"/>
            <a:ext cx="851508" cy="855001"/>
            <a:chOff x="0" y="0"/>
            <a:chExt cx="366252" cy="3677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6252" cy="367754"/>
            </a:xfrm>
            <a:custGeom>
              <a:avLst/>
              <a:gdLst/>
              <a:ahLst/>
              <a:cxnLst/>
              <a:rect l="l" t="t" r="r" b="b"/>
              <a:pathLst>
                <a:path w="366252" h="367754">
                  <a:moveTo>
                    <a:pt x="103043" y="0"/>
                  </a:moveTo>
                  <a:lnTo>
                    <a:pt x="263209" y="0"/>
                  </a:lnTo>
                  <a:cubicBezTo>
                    <a:pt x="290538" y="0"/>
                    <a:pt x="316747" y="10856"/>
                    <a:pt x="336071" y="30181"/>
                  </a:cubicBezTo>
                  <a:cubicBezTo>
                    <a:pt x="355396" y="49505"/>
                    <a:pt x="366252" y="75714"/>
                    <a:pt x="366252" y="103043"/>
                  </a:cubicBezTo>
                  <a:lnTo>
                    <a:pt x="366252" y="264712"/>
                  </a:lnTo>
                  <a:cubicBezTo>
                    <a:pt x="366252" y="321621"/>
                    <a:pt x="320118" y="367754"/>
                    <a:pt x="263209" y="367754"/>
                  </a:cubicBezTo>
                  <a:lnTo>
                    <a:pt x="103043" y="367754"/>
                  </a:lnTo>
                  <a:cubicBezTo>
                    <a:pt x="46134" y="367754"/>
                    <a:pt x="0" y="321621"/>
                    <a:pt x="0" y="264712"/>
                  </a:cubicBezTo>
                  <a:lnTo>
                    <a:pt x="0" y="103043"/>
                  </a:lnTo>
                  <a:cubicBezTo>
                    <a:pt x="0" y="46134"/>
                    <a:pt x="46134" y="0"/>
                    <a:pt x="103043" y="0"/>
                  </a:cubicBezTo>
                  <a:close/>
                </a:path>
              </a:pathLst>
            </a:custGeom>
            <a:solidFill>
              <a:srgbClr val="BED5B9">
                <a:alpha val="48627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66252" cy="4153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85800" y="5054093"/>
            <a:ext cx="3576449" cy="833511"/>
            <a:chOff x="0" y="0"/>
            <a:chExt cx="1412918" cy="3292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12918" cy="329288"/>
            </a:xfrm>
            <a:custGeom>
              <a:avLst/>
              <a:gdLst/>
              <a:ahLst/>
              <a:cxnLst/>
              <a:rect l="l" t="t" r="r" b="b"/>
              <a:pathLst>
                <a:path w="1412918" h="329288">
                  <a:moveTo>
                    <a:pt x="24533" y="0"/>
                  </a:moveTo>
                  <a:lnTo>
                    <a:pt x="1388385" y="0"/>
                  </a:lnTo>
                  <a:cubicBezTo>
                    <a:pt x="1401934" y="0"/>
                    <a:pt x="1412918" y="10984"/>
                    <a:pt x="1412918" y="24533"/>
                  </a:cubicBezTo>
                  <a:lnTo>
                    <a:pt x="1412918" y="304755"/>
                  </a:lnTo>
                  <a:cubicBezTo>
                    <a:pt x="1412918" y="311262"/>
                    <a:pt x="1410333" y="317502"/>
                    <a:pt x="1405732" y="322103"/>
                  </a:cubicBezTo>
                  <a:cubicBezTo>
                    <a:pt x="1401132" y="326704"/>
                    <a:pt x="1394891" y="329288"/>
                    <a:pt x="1388385" y="329288"/>
                  </a:cubicBezTo>
                  <a:lnTo>
                    <a:pt x="24533" y="329288"/>
                  </a:lnTo>
                  <a:cubicBezTo>
                    <a:pt x="10984" y="329288"/>
                    <a:pt x="0" y="318305"/>
                    <a:pt x="0" y="304755"/>
                  </a:cubicBezTo>
                  <a:lnTo>
                    <a:pt x="0" y="24533"/>
                  </a:lnTo>
                  <a:cubicBezTo>
                    <a:pt x="0" y="10984"/>
                    <a:pt x="10984" y="0"/>
                    <a:pt x="24533" y="0"/>
                  </a:cubicBezTo>
                  <a:close/>
                </a:path>
              </a:pathLst>
            </a:custGeom>
            <a:solidFill>
              <a:srgbClr val="BED5B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412918" cy="3769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8" name="Freeform 8"/>
          <p:cNvSpPr/>
          <p:nvPr/>
        </p:nvSpPr>
        <p:spPr>
          <a:xfrm>
            <a:off x="-196772" y="-285088"/>
            <a:ext cx="12388772" cy="8320667"/>
          </a:xfrm>
          <a:custGeom>
            <a:avLst/>
            <a:gdLst/>
            <a:ahLst/>
            <a:cxnLst/>
            <a:rect l="l" t="t" r="r" b="b"/>
            <a:pathLst>
              <a:path w="18583158" h="12481000">
                <a:moveTo>
                  <a:pt x="0" y="0"/>
                </a:moveTo>
                <a:lnTo>
                  <a:pt x="18583158" y="0"/>
                </a:lnTo>
                <a:lnTo>
                  <a:pt x="18583158" y="12481001"/>
                </a:lnTo>
                <a:lnTo>
                  <a:pt x="0" y="124810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61" b="-561"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232643" y="5059547"/>
            <a:ext cx="4929495" cy="1575023"/>
            <a:chOff x="0" y="0"/>
            <a:chExt cx="2120282" cy="67745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20282" cy="677451"/>
            </a:xfrm>
            <a:custGeom>
              <a:avLst/>
              <a:gdLst/>
              <a:ahLst/>
              <a:cxnLst/>
              <a:rect l="l" t="t" r="r" b="b"/>
              <a:pathLst>
                <a:path w="2120282" h="677451">
                  <a:moveTo>
                    <a:pt x="17799" y="0"/>
                  </a:moveTo>
                  <a:lnTo>
                    <a:pt x="2102483" y="0"/>
                  </a:lnTo>
                  <a:cubicBezTo>
                    <a:pt x="2107203" y="0"/>
                    <a:pt x="2111730" y="1875"/>
                    <a:pt x="2115069" y="5213"/>
                  </a:cubicBezTo>
                  <a:cubicBezTo>
                    <a:pt x="2118407" y="8551"/>
                    <a:pt x="2120282" y="13079"/>
                    <a:pt x="2120282" y="17799"/>
                  </a:cubicBezTo>
                  <a:lnTo>
                    <a:pt x="2120282" y="659652"/>
                  </a:lnTo>
                  <a:cubicBezTo>
                    <a:pt x="2120282" y="664372"/>
                    <a:pt x="2118407" y="668900"/>
                    <a:pt x="2115069" y="672238"/>
                  </a:cubicBezTo>
                  <a:cubicBezTo>
                    <a:pt x="2111730" y="675576"/>
                    <a:pt x="2107203" y="677451"/>
                    <a:pt x="2102483" y="677451"/>
                  </a:cubicBezTo>
                  <a:lnTo>
                    <a:pt x="17799" y="677451"/>
                  </a:lnTo>
                  <a:cubicBezTo>
                    <a:pt x="13079" y="677451"/>
                    <a:pt x="8551" y="675576"/>
                    <a:pt x="5213" y="672238"/>
                  </a:cubicBezTo>
                  <a:cubicBezTo>
                    <a:pt x="1875" y="668900"/>
                    <a:pt x="0" y="664372"/>
                    <a:pt x="0" y="659652"/>
                  </a:cubicBezTo>
                  <a:lnTo>
                    <a:pt x="0" y="17799"/>
                  </a:lnTo>
                  <a:cubicBezTo>
                    <a:pt x="0" y="13079"/>
                    <a:pt x="1875" y="8551"/>
                    <a:pt x="5213" y="5213"/>
                  </a:cubicBezTo>
                  <a:cubicBezTo>
                    <a:pt x="8551" y="1875"/>
                    <a:pt x="13079" y="0"/>
                    <a:pt x="17799" y="0"/>
                  </a:cubicBezTo>
                  <a:close/>
                </a:path>
              </a:pathLst>
            </a:custGeom>
            <a:solidFill>
              <a:srgbClr val="BED5B9">
                <a:alpha val="48627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2120282" cy="72507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59352" y="5040807"/>
            <a:ext cx="4676078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23"/>
              </a:lnSpc>
              <a:spcBef>
                <a:spcPct val="0"/>
              </a:spcBef>
            </a:pPr>
            <a:r>
              <a:rPr lang="en-US" sz="2945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Колір</a:t>
            </a:r>
            <a:r>
              <a:rPr lang="en-US" sz="2945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945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собак</a:t>
            </a:r>
            <a:r>
              <a:rPr lang="en-US" sz="2945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945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однієї</a:t>
            </a:r>
            <a:r>
              <a:rPr lang="en-US" sz="2945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945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породи</a:t>
            </a:r>
            <a:r>
              <a:rPr lang="en-US" sz="2945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945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також</a:t>
            </a:r>
            <a:r>
              <a:rPr lang="en-US" sz="2945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945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може</a:t>
            </a:r>
            <a:r>
              <a:rPr lang="en-US" sz="2945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945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бути</a:t>
            </a:r>
            <a:r>
              <a:rPr lang="en-US" sz="2945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945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різним</a:t>
            </a:r>
            <a:r>
              <a:rPr lang="en-US" sz="2945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921" y="65053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931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5054093"/>
            <a:ext cx="3576449" cy="833511"/>
            <a:chOff x="0" y="0"/>
            <a:chExt cx="1412918" cy="3292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2918" cy="329288"/>
            </a:xfrm>
            <a:custGeom>
              <a:avLst/>
              <a:gdLst/>
              <a:ahLst/>
              <a:cxnLst/>
              <a:rect l="l" t="t" r="r" b="b"/>
              <a:pathLst>
                <a:path w="1412918" h="329288">
                  <a:moveTo>
                    <a:pt x="24533" y="0"/>
                  </a:moveTo>
                  <a:lnTo>
                    <a:pt x="1388385" y="0"/>
                  </a:lnTo>
                  <a:cubicBezTo>
                    <a:pt x="1401934" y="0"/>
                    <a:pt x="1412918" y="10984"/>
                    <a:pt x="1412918" y="24533"/>
                  </a:cubicBezTo>
                  <a:lnTo>
                    <a:pt x="1412918" y="304755"/>
                  </a:lnTo>
                  <a:cubicBezTo>
                    <a:pt x="1412918" y="311262"/>
                    <a:pt x="1410333" y="317502"/>
                    <a:pt x="1405732" y="322103"/>
                  </a:cubicBezTo>
                  <a:cubicBezTo>
                    <a:pt x="1401132" y="326704"/>
                    <a:pt x="1394891" y="329288"/>
                    <a:pt x="1388385" y="329288"/>
                  </a:cubicBezTo>
                  <a:lnTo>
                    <a:pt x="24533" y="329288"/>
                  </a:lnTo>
                  <a:cubicBezTo>
                    <a:pt x="10984" y="329288"/>
                    <a:pt x="0" y="318305"/>
                    <a:pt x="0" y="304755"/>
                  </a:cubicBezTo>
                  <a:lnTo>
                    <a:pt x="0" y="24533"/>
                  </a:lnTo>
                  <a:cubicBezTo>
                    <a:pt x="0" y="10984"/>
                    <a:pt x="10984" y="0"/>
                    <a:pt x="24533" y="0"/>
                  </a:cubicBezTo>
                  <a:close/>
                </a:path>
              </a:pathLst>
            </a:custGeom>
            <a:solidFill>
              <a:srgbClr val="BED5B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12918" cy="3769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5" name="Freeform 5"/>
          <p:cNvSpPr/>
          <p:nvPr/>
        </p:nvSpPr>
        <p:spPr>
          <a:xfrm>
            <a:off x="-114652" y="-577480"/>
            <a:ext cx="12306652" cy="10616075"/>
          </a:xfrm>
          <a:custGeom>
            <a:avLst/>
            <a:gdLst/>
            <a:ahLst/>
            <a:cxnLst/>
            <a:rect l="l" t="t" r="r" b="b"/>
            <a:pathLst>
              <a:path w="18459978" h="15924113">
                <a:moveTo>
                  <a:pt x="0" y="0"/>
                </a:moveTo>
                <a:lnTo>
                  <a:pt x="18459978" y="0"/>
                </a:lnTo>
                <a:lnTo>
                  <a:pt x="18459978" y="15924112"/>
                </a:lnTo>
                <a:lnTo>
                  <a:pt x="0" y="159241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33" t="-207" b="-207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32643" y="5054093"/>
            <a:ext cx="5780378" cy="1643431"/>
            <a:chOff x="0" y="0"/>
            <a:chExt cx="2486265" cy="7068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86265" cy="706875"/>
            </a:xfrm>
            <a:custGeom>
              <a:avLst/>
              <a:gdLst/>
              <a:ahLst/>
              <a:cxnLst/>
              <a:rect l="l" t="t" r="r" b="b"/>
              <a:pathLst>
                <a:path w="2486265" h="706875">
                  <a:moveTo>
                    <a:pt x="15179" y="0"/>
                  </a:moveTo>
                  <a:lnTo>
                    <a:pt x="2471085" y="0"/>
                  </a:lnTo>
                  <a:cubicBezTo>
                    <a:pt x="2475111" y="0"/>
                    <a:pt x="2478972" y="1599"/>
                    <a:pt x="2481819" y="4446"/>
                  </a:cubicBezTo>
                  <a:cubicBezTo>
                    <a:pt x="2484665" y="7293"/>
                    <a:pt x="2486265" y="11153"/>
                    <a:pt x="2486265" y="15179"/>
                  </a:cubicBezTo>
                  <a:lnTo>
                    <a:pt x="2486265" y="691696"/>
                  </a:lnTo>
                  <a:cubicBezTo>
                    <a:pt x="2486265" y="695722"/>
                    <a:pt x="2484665" y="699583"/>
                    <a:pt x="2481819" y="702429"/>
                  </a:cubicBezTo>
                  <a:cubicBezTo>
                    <a:pt x="2478972" y="705276"/>
                    <a:pt x="2475111" y="706875"/>
                    <a:pt x="2471085" y="706875"/>
                  </a:cubicBezTo>
                  <a:lnTo>
                    <a:pt x="15179" y="706875"/>
                  </a:lnTo>
                  <a:cubicBezTo>
                    <a:pt x="11153" y="706875"/>
                    <a:pt x="7293" y="705276"/>
                    <a:pt x="4446" y="702429"/>
                  </a:cubicBezTo>
                  <a:cubicBezTo>
                    <a:pt x="1599" y="699583"/>
                    <a:pt x="0" y="695722"/>
                    <a:pt x="0" y="691696"/>
                  </a:cubicBezTo>
                  <a:lnTo>
                    <a:pt x="0" y="15179"/>
                  </a:lnTo>
                  <a:cubicBezTo>
                    <a:pt x="0" y="11153"/>
                    <a:pt x="1599" y="7293"/>
                    <a:pt x="4446" y="4446"/>
                  </a:cubicBezTo>
                  <a:cubicBezTo>
                    <a:pt x="7293" y="1599"/>
                    <a:pt x="11153" y="0"/>
                    <a:pt x="15179" y="0"/>
                  </a:cubicBezTo>
                  <a:close/>
                </a:path>
              </a:pathLst>
            </a:custGeom>
            <a:solidFill>
              <a:srgbClr val="21493D">
                <a:alpha val="48627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2486265" cy="754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15688" y="4996943"/>
            <a:ext cx="5897333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23"/>
              </a:lnSpc>
            </a:pPr>
            <a:r>
              <a:rPr lang="en-US" sz="29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Рослини</a:t>
            </a:r>
            <a:r>
              <a:rPr lang="en-US" sz="29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9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одного</a:t>
            </a:r>
            <a:r>
              <a:rPr lang="en-US" sz="29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9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виду</a:t>
            </a:r>
            <a:r>
              <a:rPr lang="en-US" sz="29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</a:p>
          <a:p>
            <a:pPr algn="ctr">
              <a:lnSpc>
                <a:spcPts val="4123"/>
              </a:lnSpc>
            </a:pPr>
            <a:r>
              <a:rPr lang="en-US" sz="29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можуть</a:t>
            </a:r>
            <a:r>
              <a:rPr lang="en-US" sz="29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9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давати</a:t>
            </a:r>
            <a:r>
              <a:rPr lang="en-US" sz="29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9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квіти</a:t>
            </a:r>
            <a:r>
              <a:rPr lang="en-US" sz="29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</a:p>
          <a:p>
            <a:pPr algn="ctr">
              <a:lnSpc>
                <a:spcPts val="4123"/>
              </a:lnSpc>
              <a:spcBef>
                <a:spcPct val="0"/>
              </a:spcBef>
            </a:pPr>
            <a:r>
              <a:rPr lang="en-US" sz="2945" dirty="0">
                <a:solidFill>
                  <a:srgbClr val="FFFFFF"/>
                </a:solidFill>
                <a:latin typeface="Comic Sans MS" panose="030F0702030302020204" pitchFamily="66" charset="0"/>
              </a:rPr>
              <a:t>з </a:t>
            </a:r>
            <a:r>
              <a:rPr lang="en-US" sz="29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пелюстками</a:t>
            </a:r>
            <a:r>
              <a:rPr lang="en-US" sz="29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9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різних</a:t>
            </a:r>
            <a:r>
              <a:rPr lang="en-US" sz="29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9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кольорів</a:t>
            </a:r>
            <a:endParaRPr lang="en-US" sz="2945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921" y="65053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9168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4739" y="0"/>
            <a:ext cx="12821478" cy="6858000"/>
          </a:xfrm>
          <a:custGeom>
            <a:avLst/>
            <a:gdLst/>
            <a:ahLst/>
            <a:cxnLst/>
            <a:rect l="l" t="t" r="r" b="b"/>
            <a:pathLst>
              <a:path w="19232217" h="10287000">
                <a:moveTo>
                  <a:pt x="0" y="0"/>
                </a:moveTo>
                <a:lnTo>
                  <a:pt x="19232218" y="0"/>
                </a:lnTo>
                <a:lnTo>
                  <a:pt x="1923221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5649472" y="5505093"/>
            <a:ext cx="893056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645958" y="1740931"/>
            <a:ext cx="8900085" cy="3376138"/>
            <a:chOff x="0" y="0"/>
            <a:chExt cx="3828118" cy="14521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828118" cy="1452150"/>
            </a:xfrm>
            <a:custGeom>
              <a:avLst/>
              <a:gdLst/>
              <a:ahLst/>
              <a:cxnLst/>
              <a:rect l="l" t="t" r="r" b="b"/>
              <a:pathLst>
                <a:path w="3828118" h="1452150">
                  <a:moveTo>
                    <a:pt x="9859" y="0"/>
                  </a:moveTo>
                  <a:lnTo>
                    <a:pt x="3818259" y="0"/>
                  </a:lnTo>
                  <a:cubicBezTo>
                    <a:pt x="3823704" y="0"/>
                    <a:pt x="3828118" y="4414"/>
                    <a:pt x="3828118" y="9859"/>
                  </a:cubicBezTo>
                  <a:lnTo>
                    <a:pt x="3828118" y="1442291"/>
                  </a:lnTo>
                  <a:cubicBezTo>
                    <a:pt x="3828118" y="1447736"/>
                    <a:pt x="3823704" y="1452150"/>
                    <a:pt x="3818259" y="1452150"/>
                  </a:cubicBezTo>
                  <a:lnTo>
                    <a:pt x="9859" y="1452150"/>
                  </a:lnTo>
                  <a:cubicBezTo>
                    <a:pt x="4414" y="1452150"/>
                    <a:pt x="0" y="1447736"/>
                    <a:pt x="0" y="1442291"/>
                  </a:cubicBezTo>
                  <a:lnTo>
                    <a:pt x="0" y="9859"/>
                  </a:lnTo>
                  <a:cubicBezTo>
                    <a:pt x="0" y="4414"/>
                    <a:pt x="4414" y="0"/>
                    <a:pt x="9859" y="0"/>
                  </a:cubicBezTo>
                  <a:close/>
                </a:path>
              </a:pathLst>
            </a:custGeom>
            <a:solidFill>
              <a:srgbClr val="21493D">
                <a:alpha val="71765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3828118" cy="14997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597296" y="2024404"/>
            <a:ext cx="8997408" cy="2821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2"/>
              </a:lnSpc>
            </a:pPr>
            <a:r>
              <a:rPr lang="en-US" sz="3902" dirty="0" err="1">
                <a:solidFill>
                  <a:srgbClr val="FFFFFF"/>
                </a:solidFill>
                <a:latin typeface="Comic Sans MS" panose="030F0702030302020204" pitchFamily="66" charset="0"/>
              </a:rPr>
              <a:t>Cпецифічний</a:t>
            </a:r>
            <a:r>
              <a:rPr lang="en-US" sz="3902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902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набір</a:t>
            </a:r>
            <a:r>
              <a:rPr lang="en-US" sz="3902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902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генів</a:t>
            </a:r>
            <a:r>
              <a:rPr lang="en-US" sz="3902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</a:p>
          <a:p>
            <a:pPr algn="ctr">
              <a:lnSpc>
                <a:spcPts val="5462"/>
              </a:lnSpc>
            </a:pPr>
            <a:r>
              <a:rPr lang="en-US" sz="3902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кожної</a:t>
            </a:r>
            <a:r>
              <a:rPr lang="en-US" sz="3902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902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особини</a:t>
            </a:r>
            <a:r>
              <a:rPr lang="en-US" sz="3902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902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пояснює</a:t>
            </a:r>
            <a:r>
              <a:rPr lang="en-US" sz="3902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</a:p>
          <a:p>
            <a:pPr algn="ctr">
              <a:lnSpc>
                <a:spcPts val="5462"/>
              </a:lnSpc>
            </a:pPr>
            <a:r>
              <a:rPr lang="en-US" sz="3902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причини</a:t>
            </a:r>
            <a:r>
              <a:rPr lang="en-US" sz="3902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902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виникнення</a:t>
            </a:r>
            <a:r>
              <a:rPr lang="en-US" sz="3902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902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генетичної</a:t>
            </a:r>
            <a:r>
              <a:rPr lang="en-US" sz="3902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902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різноманітності</a:t>
            </a:r>
            <a:r>
              <a:rPr lang="en-US" sz="3902" dirty="0">
                <a:solidFill>
                  <a:srgbClr val="FFFFFF"/>
                </a:solidFill>
                <a:latin typeface="Comic Sans MS" panose="030F0702030302020204" pitchFamily="66" charset="0"/>
              </a:rPr>
              <a:t> в </a:t>
            </a:r>
            <a:r>
              <a:rPr lang="en-US" sz="3902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популяції</a:t>
            </a:r>
            <a:endParaRPr lang="en-US" sz="3902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921" y="65053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5676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2380" y="1777898"/>
            <a:ext cx="12424912" cy="4944079"/>
          </a:xfrm>
          <a:custGeom>
            <a:avLst/>
            <a:gdLst/>
            <a:ahLst/>
            <a:cxnLst/>
            <a:rect l="l" t="t" r="r" b="b"/>
            <a:pathLst>
              <a:path w="18637368" h="7416119">
                <a:moveTo>
                  <a:pt x="0" y="0"/>
                </a:moveTo>
                <a:lnTo>
                  <a:pt x="18637368" y="0"/>
                </a:lnTo>
                <a:lnTo>
                  <a:pt x="18637368" y="7416119"/>
                </a:lnTo>
                <a:lnTo>
                  <a:pt x="0" y="74161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11652" y="163971"/>
            <a:ext cx="11787509" cy="2083467"/>
            <a:chOff x="0" y="0"/>
            <a:chExt cx="5070061" cy="89614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070061" cy="896144"/>
            </a:xfrm>
            <a:custGeom>
              <a:avLst/>
              <a:gdLst/>
              <a:ahLst/>
              <a:cxnLst/>
              <a:rect l="l" t="t" r="r" b="b"/>
              <a:pathLst>
                <a:path w="5070061" h="896144">
                  <a:moveTo>
                    <a:pt x="7444" y="0"/>
                  </a:moveTo>
                  <a:lnTo>
                    <a:pt x="5062617" y="0"/>
                  </a:lnTo>
                  <a:cubicBezTo>
                    <a:pt x="5066728" y="0"/>
                    <a:pt x="5070061" y="3333"/>
                    <a:pt x="5070061" y="7444"/>
                  </a:cubicBezTo>
                  <a:lnTo>
                    <a:pt x="5070061" y="888700"/>
                  </a:lnTo>
                  <a:cubicBezTo>
                    <a:pt x="5070061" y="892811"/>
                    <a:pt x="5066728" y="896144"/>
                    <a:pt x="5062617" y="896144"/>
                  </a:cubicBezTo>
                  <a:lnTo>
                    <a:pt x="7444" y="896144"/>
                  </a:lnTo>
                  <a:cubicBezTo>
                    <a:pt x="3333" y="896144"/>
                    <a:pt x="0" y="892811"/>
                    <a:pt x="0" y="888700"/>
                  </a:cubicBezTo>
                  <a:lnTo>
                    <a:pt x="0" y="7444"/>
                  </a:lnTo>
                  <a:cubicBezTo>
                    <a:pt x="0" y="3333"/>
                    <a:pt x="3333" y="0"/>
                    <a:pt x="7444" y="0"/>
                  </a:cubicBezTo>
                  <a:close/>
                </a:path>
              </a:pathLst>
            </a:custGeom>
            <a:solidFill>
              <a:srgbClr val="618E78">
                <a:alpha val="74902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5070061" cy="94376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16638" y="408297"/>
            <a:ext cx="10768509" cy="756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00"/>
              </a:lnSpc>
            </a:pPr>
            <a:r>
              <a:rPr lang="en-US" sz="5000">
                <a:solidFill>
                  <a:srgbClr val="FFFFFF"/>
                </a:solidFill>
                <a:latin typeface="Inter"/>
              </a:rPr>
              <a:t>ГЕНЕТИЧНЕ РІЗНОМАНІТТЯ -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075799" y="1225701"/>
            <a:ext cx="8059212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3"/>
              </a:lnSpc>
              <a:spcBef>
                <a:spcPct val="0"/>
              </a:spcBef>
            </a:pPr>
            <a:r>
              <a:rPr lang="en-US" sz="35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різноманітність</a:t>
            </a:r>
            <a:r>
              <a:rPr lang="en-US" sz="35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5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генів</a:t>
            </a:r>
            <a:r>
              <a:rPr lang="en-US" sz="3545" dirty="0">
                <a:solidFill>
                  <a:srgbClr val="FFFFFF"/>
                </a:solidFill>
                <a:latin typeface="Comic Sans MS" panose="030F0702030302020204" pitchFamily="66" charset="0"/>
              </a:rPr>
              <a:t> у </a:t>
            </a:r>
            <a:r>
              <a:rPr lang="en-US" sz="35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межах</a:t>
            </a:r>
            <a:r>
              <a:rPr lang="en-US" sz="35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5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виду</a:t>
            </a:r>
            <a:endParaRPr lang="en-US" sz="3545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921" y="65053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4773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CC9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501541" y="216150"/>
            <a:ext cx="4638551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32"/>
              </a:lnSpc>
            </a:pPr>
            <a:r>
              <a:rPr lang="en-US" sz="3900">
                <a:solidFill>
                  <a:srgbClr val="000000"/>
                </a:solidFill>
                <a:latin typeface="Inter"/>
              </a:rPr>
              <a:t>ПОПУЛЯЦІЯ - </a:t>
            </a:r>
          </a:p>
        </p:txBody>
      </p:sp>
      <p:sp>
        <p:nvSpPr>
          <p:cNvPr id="3" name="Freeform 3"/>
          <p:cNvSpPr/>
          <p:nvPr/>
        </p:nvSpPr>
        <p:spPr>
          <a:xfrm>
            <a:off x="6744931" y="4401648"/>
            <a:ext cx="4975672" cy="2279973"/>
          </a:xfrm>
          <a:custGeom>
            <a:avLst/>
            <a:gdLst/>
            <a:ahLst/>
            <a:cxnLst/>
            <a:rect l="l" t="t" r="r" b="b"/>
            <a:pathLst>
              <a:path w="7463508" h="3419960">
                <a:moveTo>
                  <a:pt x="0" y="0"/>
                </a:moveTo>
                <a:lnTo>
                  <a:pt x="7463508" y="0"/>
                </a:lnTo>
                <a:lnTo>
                  <a:pt x="7463508" y="3419960"/>
                </a:lnTo>
                <a:lnTo>
                  <a:pt x="0" y="34199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116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58244" y="4636574"/>
            <a:ext cx="6168581" cy="2042175"/>
            <a:chOff x="0" y="0"/>
            <a:chExt cx="2868424" cy="94962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68425" cy="949623"/>
            </a:xfrm>
            <a:custGeom>
              <a:avLst/>
              <a:gdLst/>
              <a:ahLst/>
              <a:cxnLst/>
              <a:rect l="l" t="t" r="r" b="b"/>
              <a:pathLst>
                <a:path w="2868425" h="949623">
                  <a:moveTo>
                    <a:pt x="42672" y="0"/>
                  </a:moveTo>
                  <a:lnTo>
                    <a:pt x="2825753" y="0"/>
                  </a:lnTo>
                  <a:cubicBezTo>
                    <a:pt x="2849320" y="0"/>
                    <a:pt x="2868425" y="19105"/>
                    <a:pt x="2868425" y="42672"/>
                  </a:cubicBezTo>
                  <a:lnTo>
                    <a:pt x="2868425" y="906951"/>
                  </a:lnTo>
                  <a:cubicBezTo>
                    <a:pt x="2868425" y="930518"/>
                    <a:pt x="2849320" y="949623"/>
                    <a:pt x="2825753" y="949623"/>
                  </a:cubicBezTo>
                  <a:lnTo>
                    <a:pt x="42672" y="949623"/>
                  </a:lnTo>
                  <a:cubicBezTo>
                    <a:pt x="19105" y="949623"/>
                    <a:pt x="0" y="930518"/>
                    <a:pt x="0" y="906951"/>
                  </a:cubicBezTo>
                  <a:lnTo>
                    <a:pt x="0" y="42672"/>
                  </a:lnTo>
                  <a:cubicBezTo>
                    <a:pt x="0" y="19105"/>
                    <a:pt x="19105" y="0"/>
                    <a:pt x="42672" y="0"/>
                  </a:cubicBezTo>
                  <a:close/>
                </a:path>
              </a:pathLst>
            </a:custGeom>
            <a:solidFill>
              <a:srgbClr val="21493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2868424" cy="9972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90358" y="4789555"/>
            <a:ext cx="6036465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3"/>
              </a:lnSpc>
            </a:pPr>
            <a:r>
              <a:rPr lang="en-US" sz="3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це</a:t>
            </a:r>
            <a:r>
              <a:rPr lang="en-US" sz="3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загальна</a:t>
            </a:r>
            <a:r>
              <a:rPr lang="en-US" sz="3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кількість</a:t>
            </a:r>
            <a:r>
              <a:rPr lang="en-US" sz="3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особин</a:t>
            </a:r>
            <a:r>
              <a:rPr lang="en-US" sz="3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</a:p>
          <a:p>
            <a:pPr algn="ctr">
              <a:lnSpc>
                <a:spcPts val="4403"/>
              </a:lnSpc>
            </a:pPr>
            <a:r>
              <a:rPr lang="en-US" sz="3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одного</a:t>
            </a:r>
            <a:r>
              <a:rPr lang="en-US" sz="3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виду</a:t>
            </a:r>
            <a:r>
              <a:rPr lang="en-US" sz="3145" dirty="0">
                <a:solidFill>
                  <a:srgbClr val="FFFFFF"/>
                </a:solidFill>
                <a:latin typeface="Comic Sans MS" panose="030F0702030302020204" pitchFamily="66" charset="0"/>
              </a:rPr>
              <a:t>, </a:t>
            </a:r>
            <a:r>
              <a:rPr lang="en-US" sz="3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які</a:t>
            </a:r>
            <a:r>
              <a:rPr lang="en-US" sz="3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мешкають</a:t>
            </a:r>
            <a:r>
              <a:rPr lang="en-US" sz="3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</a:p>
          <a:p>
            <a:pPr algn="ctr">
              <a:lnSpc>
                <a:spcPts val="4403"/>
              </a:lnSpc>
            </a:pPr>
            <a:r>
              <a:rPr lang="en-US" sz="3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на</a:t>
            </a:r>
            <a:r>
              <a:rPr lang="en-US" sz="3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певній</a:t>
            </a:r>
            <a:r>
              <a:rPr lang="en-US" sz="3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території</a:t>
            </a:r>
            <a:endParaRPr lang="en-US" sz="3145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4931784" y="898829"/>
            <a:ext cx="6788819" cy="3286919"/>
          </a:xfrm>
          <a:custGeom>
            <a:avLst/>
            <a:gdLst/>
            <a:ahLst/>
            <a:cxnLst/>
            <a:rect l="l" t="t" r="r" b="b"/>
            <a:pathLst>
              <a:path w="10183228" h="4930379">
                <a:moveTo>
                  <a:pt x="0" y="0"/>
                </a:moveTo>
                <a:lnTo>
                  <a:pt x="10183228" y="0"/>
                </a:lnTo>
                <a:lnTo>
                  <a:pt x="10183228" y="4930379"/>
                </a:lnTo>
                <a:lnTo>
                  <a:pt x="0" y="49303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58244" y="259745"/>
            <a:ext cx="4352027" cy="4139031"/>
          </a:xfrm>
          <a:custGeom>
            <a:avLst/>
            <a:gdLst/>
            <a:ahLst/>
            <a:cxnLst/>
            <a:rect l="l" t="t" r="r" b="b"/>
            <a:pathLst>
              <a:path w="6528041" h="6208547">
                <a:moveTo>
                  <a:pt x="0" y="0"/>
                </a:moveTo>
                <a:lnTo>
                  <a:pt x="6528041" y="0"/>
                </a:lnTo>
                <a:lnTo>
                  <a:pt x="6528041" y="6208547"/>
                </a:lnTo>
                <a:lnTo>
                  <a:pt x="0" y="62085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921" y="65053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2353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58244" y="246495"/>
            <a:ext cx="5613291" cy="4935483"/>
          </a:xfrm>
          <a:custGeom>
            <a:avLst/>
            <a:gdLst/>
            <a:ahLst/>
            <a:cxnLst/>
            <a:rect l="l" t="t" r="r" b="b"/>
            <a:pathLst>
              <a:path w="8419937" h="7403224">
                <a:moveTo>
                  <a:pt x="0" y="0"/>
                </a:moveTo>
                <a:lnTo>
                  <a:pt x="8419936" y="0"/>
                </a:lnTo>
                <a:lnTo>
                  <a:pt x="8419936" y="7403223"/>
                </a:lnTo>
                <a:lnTo>
                  <a:pt x="0" y="74032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608" r="-944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015952" y="2368955"/>
            <a:ext cx="5953365" cy="3970151"/>
          </a:xfrm>
          <a:custGeom>
            <a:avLst/>
            <a:gdLst/>
            <a:ahLst/>
            <a:cxnLst/>
            <a:rect l="l" t="t" r="r" b="b"/>
            <a:pathLst>
              <a:path w="8930048" h="5955226">
                <a:moveTo>
                  <a:pt x="0" y="0"/>
                </a:moveTo>
                <a:lnTo>
                  <a:pt x="8930048" y="0"/>
                </a:lnTo>
                <a:lnTo>
                  <a:pt x="8930048" y="5955226"/>
                </a:lnTo>
                <a:lnTo>
                  <a:pt x="0" y="59552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13825" y="5248899"/>
            <a:ext cx="5902127" cy="1115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9"/>
              </a:lnSpc>
              <a:spcBef>
                <a:spcPct val="0"/>
              </a:spcBef>
            </a:pPr>
            <a:r>
              <a:rPr lang="en-US" sz="2078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На</a:t>
            </a:r>
            <a:r>
              <a:rPr lang="en-US" sz="2078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078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стовбурах</a:t>
            </a:r>
            <a:r>
              <a:rPr lang="en-US" sz="2078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078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дерев</a:t>
            </a:r>
            <a:r>
              <a:rPr lang="en-US" sz="2078" dirty="0">
                <a:solidFill>
                  <a:srgbClr val="000000"/>
                </a:solidFill>
                <a:latin typeface="Comic Sans MS" panose="030F0702030302020204" pitchFamily="66" charset="0"/>
              </a:rPr>
              <a:t>, </a:t>
            </a:r>
            <a:r>
              <a:rPr lang="en-US" sz="2078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де</a:t>
            </a:r>
            <a:r>
              <a:rPr lang="en-US" sz="2078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078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росли</a:t>
            </a:r>
            <a:r>
              <a:rPr lang="en-US" sz="2078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078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лишайники</a:t>
            </a:r>
            <a:r>
              <a:rPr lang="en-US" sz="2078" dirty="0">
                <a:solidFill>
                  <a:srgbClr val="000000"/>
                </a:solidFill>
                <a:latin typeface="Comic Sans MS" panose="030F0702030302020204" pitchFamily="66" charset="0"/>
              </a:rPr>
              <a:t>, </a:t>
            </a:r>
            <a:r>
              <a:rPr lang="en-US" sz="2078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метелики</a:t>
            </a:r>
            <a:r>
              <a:rPr lang="en-US" sz="2078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078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березового</a:t>
            </a:r>
            <a:r>
              <a:rPr lang="en-US" sz="2078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078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п’ядуна</a:t>
            </a:r>
            <a:r>
              <a:rPr lang="en-US" sz="2078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</a:p>
          <a:p>
            <a:pPr algn="ctr">
              <a:lnSpc>
                <a:spcPts val="2909"/>
              </a:lnSpc>
              <a:spcBef>
                <a:spcPct val="0"/>
              </a:spcBef>
            </a:pPr>
            <a:r>
              <a:rPr lang="en-US" sz="2078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були</a:t>
            </a:r>
            <a:r>
              <a:rPr lang="en-US" sz="2078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078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менш</a:t>
            </a:r>
            <a:r>
              <a:rPr lang="en-US" sz="2078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078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помітними</a:t>
            </a:r>
            <a:r>
              <a:rPr lang="en-US" sz="2078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384134" y="396520"/>
            <a:ext cx="4807866" cy="1859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9"/>
              </a:lnSpc>
              <a:spcBef>
                <a:spcPct val="0"/>
              </a:spcBef>
            </a:pPr>
            <a:r>
              <a:rPr lang="en-US" sz="2078">
                <a:solidFill>
                  <a:srgbClr val="000000"/>
                </a:solidFill>
                <a:latin typeface="Comic Sans MS" panose="030F0702030302020204" pitchFamily="66" charset="0"/>
              </a:rPr>
              <a:t>Розвиток промисловості призвів </a:t>
            </a:r>
          </a:p>
          <a:p>
            <a:pPr algn="ctr">
              <a:lnSpc>
                <a:spcPts val="2909"/>
              </a:lnSpc>
              <a:spcBef>
                <a:spcPct val="0"/>
              </a:spcBef>
            </a:pPr>
            <a:r>
              <a:rPr lang="en-US" sz="2078">
                <a:solidFill>
                  <a:srgbClr val="000000"/>
                </a:solidFill>
                <a:latin typeface="Comic Sans MS" panose="030F0702030302020204" pitchFamily="66" charset="0"/>
              </a:rPr>
              <a:t>до того, що світлі особини стали помітні на тлі темних стовбурів, </a:t>
            </a:r>
          </a:p>
          <a:p>
            <a:pPr algn="ctr">
              <a:lnSpc>
                <a:spcPts val="2909"/>
              </a:lnSpc>
              <a:spcBef>
                <a:spcPct val="0"/>
              </a:spcBef>
            </a:pPr>
            <a:r>
              <a:rPr lang="en-US" sz="2078">
                <a:solidFill>
                  <a:srgbClr val="000000"/>
                </a:solidFill>
                <a:latin typeface="Comic Sans MS" panose="030F0702030302020204" pitchFamily="66" charset="0"/>
              </a:rPr>
              <a:t>на яких зникли лишайники </a:t>
            </a:r>
          </a:p>
          <a:p>
            <a:pPr algn="ctr">
              <a:lnSpc>
                <a:spcPts val="2909"/>
              </a:lnSpc>
              <a:spcBef>
                <a:spcPct val="0"/>
              </a:spcBef>
            </a:pPr>
            <a:r>
              <a:rPr lang="en-US" sz="2078">
                <a:solidFill>
                  <a:srgbClr val="000000"/>
                </a:solidFill>
                <a:latin typeface="Comic Sans MS" panose="030F0702030302020204" pitchFamily="66" charset="0"/>
              </a:rPr>
              <a:t>через забруднення повітря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921" y="65053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0037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5193412"/>
            <a:ext cx="10820400" cy="1395621"/>
            <a:chOff x="0" y="0"/>
            <a:chExt cx="5031547" cy="6489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31547" cy="648971"/>
            </a:xfrm>
            <a:custGeom>
              <a:avLst/>
              <a:gdLst/>
              <a:ahLst/>
              <a:cxnLst/>
              <a:rect l="l" t="t" r="r" b="b"/>
              <a:pathLst>
                <a:path w="5031547" h="648971">
                  <a:moveTo>
                    <a:pt x="24327" y="0"/>
                  </a:moveTo>
                  <a:lnTo>
                    <a:pt x="5007220" y="0"/>
                  </a:lnTo>
                  <a:cubicBezTo>
                    <a:pt x="5013672" y="0"/>
                    <a:pt x="5019859" y="2563"/>
                    <a:pt x="5024422" y="7125"/>
                  </a:cubicBezTo>
                  <a:cubicBezTo>
                    <a:pt x="5028984" y="11687"/>
                    <a:pt x="5031547" y="17875"/>
                    <a:pt x="5031547" y="24327"/>
                  </a:cubicBezTo>
                  <a:lnTo>
                    <a:pt x="5031547" y="624645"/>
                  </a:lnTo>
                  <a:cubicBezTo>
                    <a:pt x="5031547" y="638080"/>
                    <a:pt x="5020655" y="648971"/>
                    <a:pt x="5007220" y="648971"/>
                  </a:cubicBezTo>
                  <a:lnTo>
                    <a:pt x="24327" y="648971"/>
                  </a:lnTo>
                  <a:cubicBezTo>
                    <a:pt x="10891" y="648971"/>
                    <a:pt x="0" y="638080"/>
                    <a:pt x="0" y="624645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3D4C4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5031547" cy="69659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5" name="Freeform 5"/>
          <p:cNvSpPr/>
          <p:nvPr/>
        </p:nvSpPr>
        <p:spPr>
          <a:xfrm>
            <a:off x="316462" y="1238609"/>
            <a:ext cx="11559077" cy="3798909"/>
          </a:xfrm>
          <a:custGeom>
            <a:avLst/>
            <a:gdLst/>
            <a:ahLst/>
            <a:cxnLst/>
            <a:rect l="l" t="t" r="r" b="b"/>
            <a:pathLst>
              <a:path w="17338615" h="5698363">
                <a:moveTo>
                  <a:pt x="0" y="0"/>
                </a:moveTo>
                <a:lnTo>
                  <a:pt x="17338614" y="0"/>
                </a:lnTo>
                <a:lnTo>
                  <a:pt x="17338614" y="5698364"/>
                </a:lnTo>
                <a:lnTo>
                  <a:pt x="0" y="56983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7533" b="-40671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976760" y="5302516"/>
            <a:ext cx="10529440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3"/>
              </a:lnSpc>
            </a:pP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Це</a:t>
            </a: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дозволяє</a:t>
            </a: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адаптуватися</a:t>
            </a: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до</a:t>
            </a: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середовища</a:t>
            </a: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, </a:t>
            </a: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яке</a:t>
            </a: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постійно</a:t>
            </a: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змінюється</a:t>
            </a: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. </a:t>
            </a:r>
          </a:p>
          <a:p>
            <a:pPr algn="ctr">
              <a:lnSpc>
                <a:spcPts val="3003"/>
              </a:lnSpc>
            </a:pP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Без</a:t>
            </a: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цього</a:t>
            </a: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був</a:t>
            </a: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би</a:t>
            </a: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неможливий</a:t>
            </a: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розвиток</a:t>
            </a: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виду</a:t>
            </a: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</a:p>
          <a:p>
            <a:pPr algn="ctr">
              <a:lnSpc>
                <a:spcPts val="3003"/>
              </a:lnSpc>
            </a:pP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і </a:t>
            </a: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стійкість</a:t>
            </a: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до</a:t>
            </a: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несприятливих</a:t>
            </a: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факторів</a:t>
            </a: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та</a:t>
            </a: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змін</a:t>
            </a: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зовнішнього</a:t>
            </a:r>
            <a:r>
              <a:rPr lang="en-US" sz="21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1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середовища</a:t>
            </a:r>
            <a:endParaRPr lang="en-US" sz="2145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85021" y="177504"/>
            <a:ext cx="11280061" cy="948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56"/>
              </a:lnSpc>
              <a:spcBef>
                <a:spcPct val="0"/>
              </a:spcBef>
            </a:pPr>
            <a:r>
              <a:rPr lang="en-US" sz="2611">
                <a:solidFill>
                  <a:srgbClr val="000000"/>
                </a:solidFill>
                <a:latin typeface="Comic Sans"/>
              </a:rPr>
              <a:t>Збереження генетичної різноманітності через постійний обмін генами </a:t>
            </a:r>
          </a:p>
          <a:p>
            <a:pPr algn="ctr">
              <a:lnSpc>
                <a:spcPts val="3656"/>
              </a:lnSpc>
              <a:spcBef>
                <a:spcPct val="0"/>
              </a:spcBef>
            </a:pPr>
            <a:r>
              <a:rPr lang="en-US" sz="2611">
                <a:solidFill>
                  <a:srgbClr val="000000"/>
                </a:solidFill>
                <a:latin typeface="Comic Sans"/>
              </a:rPr>
              <a:t>між особинами та поява нових мутацій, є надзвичайно важливим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921" y="65053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8784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59375"/>
            <a:ext cx="12192000" cy="8128000"/>
          </a:xfrm>
          <a:custGeom>
            <a:avLst/>
            <a:gdLst/>
            <a:ahLst/>
            <a:cxnLst/>
            <a:rect l="l" t="t" r="r" b="b"/>
            <a:pathLst>
              <a:path w="18288000" h="12192000">
                <a:moveTo>
                  <a:pt x="0" y="0"/>
                </a:moveTo>
                <a:lnTo>
                  <a:pt x="18288000" y="0"/>
                </a:lnTo>
                <a:lnTo>
                  <a:pt x="18288000" y="12192000"/>
                </a:lnTo>
                <a:lnTo>
                  <a:pt x="0" y="121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4593627" y="6159500"/>
            <a:ext cx="6912573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326652" y="304283"/>
            <a:ext cx="8059212" cy="2904376"/>
            <a:chOff x="0" y="0"/>
            <a:chExt cx="3466440" cy="124923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466440" cy="1249235"/>
            </a:xfrm>
            <a:custGeom>
              <a:avLst/>
              <a:gdLst/>
              <a:ahLst/>
              <a:cxnLst/>
              <a:rect l="l" t="t" r="r" b="b"/>
              <a:pathLst>
                <a:path w="3466440" h="1249235">
                  <a:moveTo>
                    <a:pt x="10887" y="0"/>
                  </a:moveTo>
                  <a:lnTo>
                    <a:pt x="3455553" y="0"/>
                  </a:lnTo>
                  <a:cubicBezTo>
                    <a:pt x="3461566" y="0"/>
                    <a:pt x="3466440" y="4874"/>
                    <a:pt x="3466440" y="10887"/>
                  </a:cubicBezTo>
                  <a:lnTo>
                    <a:pt x="3466440" y="1238347"/>
                  </a:lnTo>
                  <a:cubicBezTo>
                    <a:pt x="3466440" y="1241235"/>
                    <a:pt x="3465293" y="1244004"/>
                    <a:pt x="3463251" y="1246046"/>
                  </a:cubicBezTo>
                  <a:cubicBezTo>
                    <a:pt x="3461210" y="1248088"/>
                    <a:pt x="3458441" y="1249235"/>
                    <a:pt x="3455553" y="1249235"/>
                  </a:cubicBezTo>
                  <a:lnTo>
                    <a:pt x="10887" y="1249235"/>
                  </a:lnTo>
                  <a:cubicBezTo>
                    <a:pt x="4874" y="1249235"/>
                    <a:pt x="0" y="1244360"/>
                    <a:pt x="0" y="1238347"/>
                  </a:cubicBezTo>
                  <a:lnTo>
                    <a:pt x="0" y="10887"/>
                  </a:lnTo>
                  <a:cubicBezTo>
                    <a:pt x="0" y="8000"/>
                    <a:pt x="1147" y="5231"/>
                    <a:pt x="3189" y="3189"/>
                  </a:cubicBezTo>
                  <a:cubicBezTo>
                    <a:pt x="5231" y="1147"/>
                    <a:pt x="8000" y="0"/>
                    <a:pt x="10887" y="0"/>
                  </a:cubicBezTo>
                  <a:close/>
                </a:path>
              </a:pathLst>
            </a:custGeom>
            <a:solidFill>
              <a:srgbClr val="BED5B9">
                <a:alpha val="30980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3466440" cy="129686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80573" y="496781"/>
            <a:ext cx="7751371" cy="2500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36"/>
              </a:lnSpc>
              <a:spcBef>
                <a:spcPct val="0"/>
              </a:spcBef>
            </a:pPr>
            <a:r>
              <a:rPr lang="en-US" sz="28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Види</a:t>
            </a:r>
            <a:r>
              <a:rPr lang="en-US" sz="2811" dirty="0">
                <a:solidFill>
                  <a:srgbClr val="FFFFFF"/>
                </a:solidFill>
                <a:latin typeface="Comic Sans MS" panose="030F0702030302020204" pitchFamily="66" charset="0"/>
              </a:rPr>
              <a:t> з </a:t>
            </a:r>
            <a:r>
              <a:rPr lang="en-US" sz="28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більшим</a:t>
            </a:r>
            <a:r>
              <a:rPr lang="en-US" sz="28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8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різноманіттям</a:t>
            </a:r>
            <a:r>
              <a:rPr lang="en-US" sz="28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8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мають</a:t>
            </a:r>
            <a:r>
              <a:rPr lang="en-US" sz="28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endParaRPr lang="uk-UA" sz="2811" dirty="0" smtClean="0">
              <a:solidFill>
                <a:srgbClr val="FFFFFF"/>
              </a:solidFill>
              <a:latin typeface="Comic Sans MS" panose="030F0702030302020204" pitchFamily="66" charset="0"/>
            </a:endParaRPr>
          </a:p>
          <a:p>
            <a:pPr algn="ctr">
              <a:lnSpc>
                <a:spcPts val="3936"/>
              </a:lnSpc>
              <a:spcBef>
                <a:spcPct val="0"/>
              </a:spcBef>
            </a:pPr>
            <a:r>
              <a:rPr lang="en-US" sz="2811" dirty="0" err="1" smtClean="0">
                <a:solidFill>
                  <a:srgbClr val="FFFFFF"/>
                </a:solidFill>
                <a:latin typeface="Comic Sans MS" panose="030F0702030302020204" pitchFamily="66" charset="0"/>
              </a:rPr>
              <a:t>меншу</a:t>
            </a:r>
            <a:r>
              <a:rPr lang="en-US" sz="2811" dirty="0" smtClean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8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ймовірність</a:t>
            </a:r>
            <a:r>
              <a:rPr lang="en-US" sz="28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8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вимирання</a:t>
            </a:r>
            <a:r>
              <a:rPr lang="en-US" sz="2811" dirty="0">
                <a:solidFill>
                  <a:srgbClr val="FFFFFF"/>
                </a:solidFill>
                <a:latin typeface="Comic Sans MS" panose="030F0702030302020204" pitchFamily="66" charset="0"/>
              </a:rPr>
              <a:t>. З </a:t>
            </a:r>
            <a:r>
              <a:rPr lang="en-US" sz="28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іншого</a:t>
            </a:r>
            <a:r>
              <a:rPr lang="en-US" sz="28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8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боку</a:t>
            </a:r>
            <a:r>
              <a:rPr lang="en-US" sz="2811" dirty="0">
                <a:solidFill>
                  <a:srgbClr val="FFFFFF"/>
                </a:solidFill>
                <a:latin typeface="Comic Sans MS" panose="030F0702030302020204" pitchFamily="66" charset="0"/>
              </a:rPr>
              <a:t>, </a:t>
            </a:r>
            <a:r>
              <a:rPr lang="en-US" sz="28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види</a:t>
            </a:r>
            <a:r>
              <a:rPr lang="en-US" sz="2811" dirty="0">
                <a:solidFill>
                  <a:srgbClr val="FFFFFF"/>
                </a:solidFill>
                <a:latin typeface="Comic Sans MS" panose="030F0702030302020204" pitchFamily="66" charset="0"/>
              </a:rPr>
              <a:t> з </a:t>
            </a:r>
            <a:r>
              <a:rPr lang="en-US" sz="28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меншим</a:t>
            </a:r>
            <a:r>
              <a:rPr lang="en-US" sz="28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8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різноманіттям</a:t>
            </a:r>
            <a:r>
              <a:rPr lang="en-US" sz="28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</a:p>
          <a:p>
            <a:pPr algn="ctr">
              <a:lnSpc>
                <a:spcPts val="3936"/>
              </a:lnSpc>
              <a:spcBef>
                <a:spcPct val="0"/>
              </a:spcBef>
            </a:pPr>
            <a:r>
              <a:rPr lang="en-US" sz="28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мають</a:t>
            </a:r>
            <a:r>
              <a:rPr lang="en-US" sz="28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8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менші</a:t>
            </a:r>
            <a:r>
              <a:rPr lang="en-US" sz="28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8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шанси</a:t>
            </a:r>
            <a:r>
              <a:rPr lang="en-US" sz="28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8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на</a:t>
            </a:r>
            <a:r>
              <a:rPr lang="en-US" sz="28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8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виживання</a:t>
            </a:r>
            <a:r>
              <a:rPr lang="en-US" sz="28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</a:p>
          <a:p>
            <a:pPr algn="ctr">
              <a:lnSpc>
                <a:spcPts val="3936"/>
              </a:lnSpc>
              <a:spcBef>
                <a:spcPct val="0"/>
              </a:spcBef>
            </a:pPr>
            <a:r>
              <a:rPr lang="en-US" sz="28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через</a:t>
            </a:r>
            <a:r>
              <a:rPr lang="en-US" sz="28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8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різні</a:t>
            </a:r>
            <a:r>
              <a:rPr lang="en-US" sz="28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8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несприятливі</a:t>
            </a:r>
            <a:r>
              <a:rPr lang="en-US" sz="28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8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особливості</a:t>
            </a:r>
            <a:endParaRPr lang="en-US" sz="2811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921" y="65053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6157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2526" y="163971"/>
            <a:ext cx="11660387" cy="877814"/>
            <a:chOff x="0" y="0"/>
            <a:chExt cx="5015383" cy="3775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15383" cy="377567"/>
            </a:xfrm>
            <a:custGeom>
              <a:avLst/>
              <a:gdLst/>
              <a:ahLst/>
              <a:cxnLst/>
              <a:rect l="l" t="t" r="r" b="b"/>
              <a:pathLst>
                <a:path w="5015383" h="377567">
                  <a:moveTo>
                    <a:pt x="7525" y="0"/>
                  </a:moveTo>
                  <a:lnTo>
                    <a:pt x="5007858" y="0"/>
                  </a:lnTo>
                  <a:cubicBezTo>
                    <a:pt x="5012014" y="0"/>
                    <a:pt x="5015383" y="3369"/>
                    <a:pt x="5015383" y="7525"/>
                  </a:cubicBezTo>
                  <a:lnTo>
                    <a:pt x="5015383" y="370042"/>
                  </a:lnTo>
                  <a:cubicBezTo>
                    <a:pt x="5015383" y="374198"/>
                    <a:pt x="5012014" y="377567"/>
                    <a:pt x="5007858" y="377567"/>
                  </a:cubicBezTo>
                  <a:lnTo>
                    <a:pt x="7525" y="377567"/>
                  </a:lnTo>
                  <a:cubicBezTo>
                    <a:pt x="3369" y="377567"/>
                    <a:pt x="0" y="374198"/>
                    <a:pt x="0" y="370042"/>
                  </a:cubicBezTo>
                  <a:lnTo>
                    <a:pt x="0" y="7525"/>
                  </a:lnTo>
                  <a:cubicBezTo>
                    <a:pt x="0" y="3369"/>
                    <a:pt x="3369" y="0"/>
                    <a:pt x="7525" y="0"/>
                  </a:cubicBezTo>
                  <a:close/>
                </a:path>
              </a:pathLst>
            </a:custGeom>
            <a:solidFill>
              <a:srgbClr val="13897D">
                <a:alpha val="48627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5015383" cy="4251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5" name="Freeform 5"/>
          <p:cNvSpPr/>
          <p:nvPr/>
        </p:nvSpPr>
        <p:spPr>
          <a:xfrm>
            <a:off x="212526" y="1708471"/>
            <a:ext cx="7152969" cy="4990715"/>
          </a:xfrm>
          <a:custGeom>
            <a:avLst/>
            <a:gdLst/>
            <a:ahLst/>
            <a:cxnLst/>
            <a:rect l="l" t="t" r="r" b="b"/>
            <a:pathLst>
              <a:path w="10729454" h="7486073">
                <a:moveTo>
                  <a:pt x="0" y="0"/>
                </a:moveTo>
                <a:lnTo>
                  <a:pt x="10729454" y="0"/>
                </a:lnTo>
                <a:lnTo>
                  <a:pt x="10729454" y="7486073"/>
                </a:lnTo>
                <a:lnTo>
                  <a:pt x="0" y="74860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0" y="292484"/>
            <a:ext cx="12324816" cy="756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00"/>
              </a:lnSpc>
            </a:pPr>
            <a:r>
              <a:rPr lang="en-US" sz="5000">
                <a:solidFill>
                  <a:srgbClr val="FFFFFF"/>
                </a:solidFill>
                <a:latin typeface="Inter"/>
              </a:rPr>
              <a:t>ЕКОСИСТЕМНЕ РІЗНОМАНІТТЯ -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75075" y="971935"/>
            <a:ext cx="9974667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3"/>
              </a:lnSpc>
              <a:spcBef>
                <a:spcPct val="0"/>
              </a:spcBef>
            </a:pPr>
            <a:r>
              <a:rPr lang="en-US" sz="3545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різноманіття</a:t>
            </a:r>
            <a:r>
              <a:rPr lang="en-US" sz="3545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3545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організмів</a:t>
            </a:r>
            <a:r>
              <a:rPr lang="en-US" sz="3545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3545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на</a:t>
            </a:r>
            <a:r>
              <a:rPr lang="en-US" sz="3545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3545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рівні</a:t>
            </a:r>
            <a:r>
              <a:rPr lang="en-US" sz="3545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3545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екосистем</a:t>
            </a:r>
            <a:r>
              <a:rPr lang="en-US" sz="3545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593974" y="3964695"/>
            <a:ext cx="4278939" cy="256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6"/>
              </a:lnSpc>
              <a:spcBef>
                <a:spcPct val="0"/>
              </a:spcBef>
            </a:pPr>
            <a:r>
              <a:rPr lang="en-US" sz="2853">
                <a:solidFill>
                  <a:srgbClr val="000000"/>
                </a:solidFill>
                <a:latin typeface="Inter"/>
              </a:rPr>
              <a:t>Екосистема -</a:t>
            </a:r>
          </a:p>
          <a:p>
            <a:pPr algn="ctr">
              <a:lnSpc>
                <a:spcPts val="3996"/>
              </a:lnSpc>
              <a:spcBef>
                <a:spcPct val="0"/>
              </a:spcBef>
            </a:pPr>
            <a:r>
              <a:rPr lang="en-US" sz="2853">
                <a:solidFill>
                  <a:srgbClr val="000000"/>
                </a:solidFill>
                <a:latin typeface="Inter"/>
              </a:rPr>
              <a:t>це спільнота організмів та їхнього фізичного середовища, </a:t>
            </a:r>
          </a:p>
          <a:p>
            <a:pPr algn="ctr">
              <a:lnSpc>
                <a:spcPts val="3996"/>
              </a:lnSpc>
              <a:spcBef>
                <a:spcPct val="0"/>
              </a:spcBef>
            </a:pPr>
            <a:r>
              <a:rPr lang="en-US" sz="2853">
                <a:solidFill>
                  <a:srgbClr val="000000"/>
                </a:solidFill>
                <a:latin typeface="Inter"/>
              </a:rPr>
              <a:t>що взаємодіють разом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921" y="65053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3670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0833" y="2615745"/>
            <a:ext cx="10210335" cy="4117929"/>
          </a:xfrm>
          <a:custGeom>
            <a:avLst/>
            <a:gdLst/>
            <a:ahLst/>
            <a:cxnLst/>
            <a:rect l="l" t="t" r="r" b="b"/>
            <a:pathLst>
              <a:path w="15315502" h="6176894">
                <a:moveTo>
                  <a:pt x="0" y="0"/>
                </a:moveTo>
                <a:lnTo>
                  <a:pt x="15315502" y="0"/>
                </a:lnTo>
                <a:lnTo>
                  <a:pt x="15315502" y="6176894"/>
                </a:lnTo>
                <a:lnTo>
                  <a:pt x="0" y="61768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0317" b="-1785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56746" y="247144"/>
            <a:ext cx="11404993" cy="2240269"/>
            <a:chOff x="0" y="0"/>
            <a:chExt cx="4636094" cy="91066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36095" cy="910663"/>
            </a:xfrm>
            <a:custGeom>
              <a:avLst/>
              <a:gdLst/>
              <a:ahLst/>
              <a:cxnLst/>
              <a:rect l="l" t="t" r="r" b="b"/>
              <a:pathLst>
                <a:path w="4636095" h="910663">
                  <a:moveTo>
                    <a:pt x="23080" y="0"/>
                  </a:moveTo>
                  <a:lnTo>
                    <a:pt x="4613015" y="0"/>
                  </a:lnTo>
                  <a:cubicBezTo>
                    <a:pt x="4625761" y="0"/>
                    <a:pt x="4636095" y="10333"/>
                    <a:pt x="4636095" y="23080"/>
                  </a:cubicBezTo>
                  <a:lnTo>
                    <a:pt x="4636095" y="887583"/>
                  </a:lnTo>
                  <a:cubicBezTo>
                    <a:pt x="4636095" y="900329"/>
                    <a:pt x="4625761" y="910663"/>
                    <a:pt x="4613015" y="910663"/>
                  </a:cubicBezTo>
                  <a:lnTo>
                    <a:pt x="23080" y="910663"/>
                  </a:lnTo>
                  <a:cubicBezTo>
                    <a:pt x="10333" y="910663"/>
                    <a:pt x="0" y="900329"/>
                    <a:pt x="0" y="887583"/>
                  </a:cubicBezTo>
                  <a:lnTo>
                    <a:pt x="0" y="23080"/>
                  </a:lnTo>
                  <a:cubicBezTo>
                    <a:pt x="0" y="10333"/>
                    <a:pt x="10333" y="0"/>
                    <a:pt x="23080" y="0"/>
                  </a:cubicBezTo>
                  <a:close/>
                </a:path>
              </a:pathLst>
            </a:custGeom>
            <a:solidFill>
              <a:srgbClr val="21493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636094" cy="95828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56745" y="467246"/>
            <a:ext cx="6303256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2"/>
              </a:lnSpc>
            </a:pPr>
            <a:r>
              <a:rPr lang="en-US" sz="4526">
                <a:solidFill>
                  <a:srgbClr val="FFFFFF"/>
                </a:solidFill>
                <a:latin typeface="Inter"/>
              </a:rPr>
              <a:t>ЕКОСИСТЕМНЕ БІОРІЗНОМАНІТТЯ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283017" y="422796"/>
            <a:ext cx="5709270" cy="1897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4"/>
              </a:lnSpc>
            </a:pPr>
            <a:r>
              <a:rPr lang="en-US" sz="263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63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пояснюється</a:t>
            </a:r>
            <a:r>
              <a:rPr lang="en-US" sz="263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63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різними</a:t>
            </a:r>
            <a:r>
              <a:rPr lang="en-US" sz="263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63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кліматичними</a:t>
            </a:r>
            <a:r>
              <a:rPr lang="en-US" sz="263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63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умовами</a:t>
            </a:r>
            <a:r>
              <a:rPr lang="en-US" sz="263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</a:p>
          <a:p>
            <a:pPr algn="ctr">
              <a:lnSpc>
                <a:spcPts val="3684"/>
              </a:lnSpc>
            </a:pPr>
            <a:r>
              <a:rPr lang="en-US" sz="263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для</a:t>
            </a:r>
            <a:r>
              <a:rPr lang="en-US" sz="263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63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існування</a:t>
            </a:r>
            <a:r>
              <a:rPr lang="en-US" sz="263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63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живих</a:t>
            </a:r>
            <a:r>
              <a:rPr lang="en-US" sz="263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63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організмів</a:t>
            </a:r>
            <a:r>
              <a:rPr lang="en-US" sz="263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</a:p>
          <a:p>
            <a:pPr algn="ctr">
              <a:lnSpc>
                <a:spcPts val="3684"/>
              </a:lnSpc>
            </a:pPr>
            <a:r>
              <a:rPr lang="en-US" sz="2631" dirty="0">
                <a:solidFill>
                  <a:srgbClr val="FFFFFF"/>
                </a:solidFill>
                <a:latin typeface="Comic Sans MS" panose="030F0702030302020204" pitchFamily="66" charset="0"/>
              </a:rPr>
              <a:t>і </a:t>
            </a:r>
            <a:r>
              <a:rPr lang="en-US" sz="263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рельєфом</a:t>
            </a:r>
            <a:r>
              <a:rPr lang="en-US" sz="263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63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місцевості</a:t>
            </a:r>
            <a:endParaRPr lang="en-US" sz="2631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921" y="65053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3021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16" y="267789"/>
            <a:ext cx="6154782" cy="615478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8945" y="335671"/>
            <a:ext cx="445506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Наша планета </a:t>
            </a:r>
            <a:r>
              <a:rPr lang="ru-RU" sz="28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виникла</a:t>
            </a:r>
            <a:r>
              <a:rPr lang="ru-RU" sz="28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ru-RU" sz="28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біля</a:t>
            </a:r>
            <a:r>
              <a:rPr lang="ru-RU" sz="28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4,5 млрд </a:t>
            </a:r>
            <a:r>
              <a:rPr lang="ru-RU" sz="28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років</a:t>
            </a:r>
            <a:r>
              <a:rPr lang="ru-RU" sz="28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тому</a:t>
            </a:r>
            <a:endParaRPr lang="ru-RU" sz="28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921" y="65053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766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25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5800" y="66273"/>
            <a:ext cx="10771321" cy="6725454"/>
          </a:xfrm>
          <a:custGeom>
            <a:avLst/>
            <a:gdLst/>
            <a:ahLst/>
            <a:cxnLst/>
            <a:rect l="l" t="t" r="r" b="b"/>
            <a:pathLst>
              <a:path w="16156981" h="10088181">
                <a:moveTo>
                  <a:pt x="0" y="0"/>
                </a:moveTo>
                <a:lnTo>
                  <a:pt x="16156981" y="0"/>
                </a:lnTo>
                <a:lnTo>
                  <a:pt x="16156981" y="10088182"/>
                </a:lnTo>
                <a:lnTo>
                  <a:pt x="0" y="100881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0118"/>
            </a:stretch>
          </a:blipFill>
        </p:spPr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921" y="65053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207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87701" cy="6858000"/>
          </a:xfrm>
          <a:custGeom>
            <a:avLst/>
            <a:gdLst/>
            <a:ahLst/>
            <a:cxnLst/>
            <a:rect l="l" t="t" r="r" b="b"/>
            <a:pathLst>
              <a:path w="18281551" h="10287000">
                <a:moveTo>
                  <a:pt x="0" y="0"/>
                </a:moveTo>
                <a:lnTo>
                  <a:pt x="18281551" y="0"/>
                </a:lnTo>
                <a:lnTo>
                  <a:pt x="1828155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83176" y="3113"/>
            <a:ext cx="11329959" cy="1333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43"/>
              </a:lnSpc>
              <a:spcBef>
                <a:spcPct val="0"/>
              </a:spcBef>
            </a:pPr>
            <a:r>
              <a:rPr lang="en-US" sz="3745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Екосистемне</a:t>
            </a:r>
            <a:r>
              <a:rPr lang="en-US" sz="3745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3745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біорізноманіття</a:t>
            </a:r>
            <a:r>
              <a:rPr lang="en-US" sz="3745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3745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великою</a:t>
            </a:r>
            <a:r>
              <a:rPr lang="en-US" sz="3745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3745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мірою</a:t>
            </a:r>
            <a:r>
              <a:rPr lang="en-US" sz="3745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3745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залежить</a:t>
            </a:r>
            <a:r>
              <a:rPr lang="en-US" sz="3745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3745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від</a:t>
            </a:r>
            <a:r>
              <a:rPr lang="en-US" sz="3745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3745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кліматичних</a:t>
            </a:r>
            <a:r>
              <a:rPr lang="en-US" sz="3745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3745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змін</a:t>
            </a:r>
            <a:endParaRPr lang="en-US" sz="3745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921" y="65053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500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"/>
            <a:ext cx="12192000" cy="8312727"/>
          </a:xfrm>
          <a:custGeom>
            <a:avLst/>
            <a:gdLst/>
            <a:ahLst/>
            <a:cxnLst/>
            <a:rect l="l" t="t" r="r" b="b"/>
            <a:pathLst>
              <a:path w="18288000" h="12469091">
                <a:moveTo>
                  <a:pt x="0" y="0"/>
                </a:moveTo>
                <a:lnTo>
                  <a:pt x="18288000" y="0"/>
                </a:lnTo>
                <a:lnTo>
                  <a:pt x="18288000" y="12469091"/>
                </a:lnTo>
                <a:lnTo>
                  <a:pt x="0" y="124690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685800" y="6485454"/>
            <a:ext cx="10820400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5649472" y="5505093"/>
            <a:ext cx="893056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5"/>
          <p:cNvGrpSpPr/>
          <p:nvPr/>
        </p:nvGrpSpPr>
        <p:grpSpPr>
          <a:xfrm>
            <a:off x="839505" y="777230"/>
            <a:ext cx="10512991" cy="5303541"/>
            <a:chOff x="0" y="0"/>
            <a:chExt cx="4521863" cy="22811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21863" cy="2281167"/>
            </a:xfrm>
            <a:custGeom>
              <a:avLst/>
              <a:gdLst/>
              <a:ahLst/>
              <a:cxnLst/>
              <a:rect l="l" t="t" r="r" b="b"/>
              <a:pathLst>
                <a:path w="4521863" h="2281167">
                  <a:moveTo>
                    <a:pt x="8346" y="0"/>
                  </a:moveTo>
                  <a:lnTo>
                    <a:pt x="4513517" y="0"/>
                  </a:lnTo>
                  <a:cubicBezTo>
                    <a:pt x="4515731" y="0"/>
                    <a:pt x="4517853" y="879"/>
                    <a:pt x="4519419" y="2444"/>
                  </a:cubicBezTo>
                  <a:cubicBezTo>
                    <a:pt x="4520984" y="4010"/>
                    <a:pt x="4521863" y="6133"/>
                    <a:pt x="4521863" y="8346"/>
                  </a:cubicBezTo>
                  <a:lnTo>
                    <a:pt x="4521863" y="2272821"/>
                  </a:lnTo>
                  <a:cubicBezTo>
                    <a:pt x="4521863" y="2277431"/>
                    <a:pt x="4518127" y="2281167"/>
                    <a:pt x="4513517" y="2281167"/>
                  </a:cubicBezTo>
                  <a:lnTo>
                    <a:pt x="8346" y="2281167"/>
                  </a:lnTo>
                  <a:cubicBezTo>
                    <a:pt x="6133" y="2281167"/>
                    <a:pt x="4010" y="2280288"/>
                    <a:pt x="2444" y="2278723"/>
                  </a:cubicBezTo>
                  <a:cubicBezTo>
                    <a:pt x="879" y="2277158"/>
                    <a:pt x="0" y="2275035"/>
                    <a:pt x="0" y="2272821"/>
                  </a:cubicBezTo>
                  <a:lnTo>
                    <a:pt x="0" y="8346"/>
                  </a:lnTo>
                  <a:cubicBezTo>
                    <a:pt x="0" y="6133"/>
                    <a:pt x="879" y="4010"/>
                    <a:pt x="2444" y="2444"/>
                  </a:cubicBezTo>
                  <a:cubicBezTo>
                    <a:pt x="4010" y="879"/>
                    <a:pt x="6133" y="0"/>
                    <a:pt x="8346" y="0"/>
                  </a:cubicBezTo>
                  <a:close/>
                </a:path>
              </a:pathLst>
            </a:custGeom>
            <a:solidFill>
              <a:srgbClr val="BED5B9">
                <a:alpha val="48627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4521863" cy="23287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97297" y="1006304"/>
            <a:ext cx="9196115" cy="1731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6"/>
              </a:lnSpc>
              <a:spcBef>
                <a:spcPct val="0"/>
              </a:spcBef>
            </a:pPr>
            <a:r>
              <a:rPr lang="en-US" sz="32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Велика</a:t>
            </a:r>
            <a:r>
              <a:rPr lang="en-US" sz="32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2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частина</a:t>
            </a:r>
            <a:r>
              <a:rPr lang="en-US" sz="32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2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біорізноманіття</a:t>
            </a:r>
            <a:r>
              <a:rPr lang="en-US" sz="32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2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Землі</a:t>
            </a:r>
            <a:r>
              <a:rPr lang="en-US" sz="32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2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знаходиться</a:t>
            </a:r>
            <a:r>
              <a:rPr lang="en-US" sz="32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2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під</a:t>
            </a:r>
            <a:r>
              <a:rPr lang="en-US" sz="32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2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загрозою</a:t>
            </a:r>
            <a:r>
              <a:rPr lang="en-US" sz="32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2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через</a:t>
            </a:r>
            <a:r>
              <a:rPr lang="en-US" sz="32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2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діяльність</a:t>
            </a:r>
            <a:r>
              <a:rPr lang="en-US" sz="3211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21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людини</a:t>
            </a:r>
            <a:endParaRPr lang="en-US" sz="3211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597296" y="3981012"/>
            <a:ext cx="8997408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9"/>
              </a:lnSpc>
            </a:pPr>
            <a:r>
              <a:rPr lang="en-US" sz="3435">
                <a:solidFill>
                  <a:srgbClr val="21493D"/>
                </a:solidFill>
                <a:latin typeface="Comic Sans"/>
              </a:rPr>
              <a:t>Забруднення, зміна клімату, втрата середовища існування  та зростання населення є загрозою для біорізноманіття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921" y="65053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7281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85800" y="6485454"/>
            <a:ext cx="10820400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0" y="0"/>
            <a:ext cx="14000643" cy="6858000"/>
          </a:xfrm>
          <a:custGeom>
            <a:avLst/>
            <a:gdLst/>
            <a:ahLst/>
            <a:cxnLst/>
            <a:rect l="l" t="t" r="r" b="b"/>
            <a:pathLst>
              <a:path w="21000964" h="10287000">
                <a:moveTo>
                  <a:pt x="0" y="0"/>
                </a:moveTo>
                <a:lnTo>
                  <a:pt x="21000964" y="0"/>
                </a:lnTo>
                <a:lnTo>
                  <a:pt x="2100096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084" b="-18084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611690" y="410455"/>
            <a:ext cx="4469304" cy="6074999"/>
            <a:chOff x="0" y="0"/>
            <a:chExt cx="1765651" cy="240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65651" cy="2400000"/>
            </a:xfrm>
            <a:custGeom>
              <a:avLst/>
              <a:gdLst/>
              <a:ahLst/>
              <a:cxnLst/>
              <a:rect l="l" t="t" r="r" b="b"/>
              <a:pathLst>
                <a:path w="1765651" h="2400000">
                  <a:moveTo>
                    <a:pt x="58896" y="0"/>
                  </a:moveTo>
                  <a:lnTo>
                    <a:pt x="1706755" y="0"/>
                  </a:lnTo>
                  <a:cubicBezTo>
                    <a:pt x="1722375" y="0"/>
                    <a:pt x="1737355" y="6205"/>
                    <a:pt x="1748401" y="17250"/>
                  </a:cubicBezTo>
                  <a:cubicBezTo>
                    <a:pt x="1759446" y="28296"/>
                    <a:pt x="1765651" y="43276"/>
                    <a:pt x="1765651" y="58896"/>
                  </a:cubicBezTo>
                  <a:lnTo>
                    <a:pt x="1765651" y="2341103"/>
                  </a:lnTo>
                  <a:cubicBezTo>
                    <a:pt x="1765651" y="2373631"/>
                    <a:pt x="1739282" y="2400000"/>
                    <a:pt x="1706755" y="2400000"/>
                  </a:cubicBezTo>
                  <a:lnTo>
                    <a:pt x="58896" y="2400000"/>
                  </a:lnTo>
                  <a:cubicBezTo>
                    <a:pt x="26369" y="2400000"/>
                    <a:pt x="0" y="2373631"/>
                    <a:pt x="0" y="2341103"/>
                  </a:cubicBezTo>
                  <a:lnTo>
                    <a:pt x="0" y="58896"/>
                  </a:lnTo>
                  <a:cubicBezTo>
                    <a:pt x="0" y="26369"/>
                    <a:pt x="26369" y="0"/>
                    <a:pt x="58896" y="0"/>
                  </a:cubicBezTo>
                  <a:close/>
                </a:path>
              </a:pathLst>
            </a:custGeom>
            <a:solidFill>
              <a:srgbClr val="21493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1765651" cy="24476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64529" y="1184910"/>
            <a:ext cx="3363627" cy="4501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799" dirty="0" err="1">
                <a:solidFill>
                  <a:srgbClr val="BED5B9"/>
                </a:solidFill>
                <a:latin typeface="Comic Sans MS" panose="030F0702030302020204" pitchFamily="66" charset="0"/>
              </a:rPr>
              <a:t>Найкращий</a:t>
            </a:r>
            <a:r>
              <a:rPr lang="en-US" sz="2799" dirty="0">
                <a:solidFill>
                  <a:srgbClr val="BED5B9"/>
                </a:solidFill>
                <a:latin typeface="Comic Sans MS" panose="030F0702030302020204" pitchFamily="66" charset="0"/>
              </a:rPr>
              <a:t> </a:t>
            </a:r>
            <a:r>
              <a:rPr lang="en-US" sz="2799" dirty="0" err="1">
                <a:solidFill>
                  <a:srgbClr val="BED5B9"/>
                </a:solidFill>
                <a:latin typeface="Comic Sans MS" panose="030F0702030302020204" pitchFamily="66" charset="0"/>
              </a:rPr>
              <a:t>спосіб</a:t>
            </a:r>
            <a:r>
              <a:rPr lang="en-US" sz="2799" dirty="0">
                <a:solidFill>
                  <a:srgbClr val="BED5B9"/>
                </a:solidFill>
                <a:latin typeface="Comic Sans MS" panose="030F0702030302020204" pitchFamily="66" charset="0"/>
              </a:rPr>
              <a:t> </a:t>
            </a:r>
            <a:r>
              <a:rPr lang="en-US" sz="2799" dirty="0" err="1">
                <a:solidFill>
                  <a:srgbClr val="BED5B9"/>
                </a:solidFill>
                <a:latin typeface="Comic Sans MS" panose="030F0702030302020204" pitchFamily="66" charset="0"/>
              </a:rPr>
              <a:t>зберегти</a:t>
            </a:r>
            <a:r>
              <a:rPr lang="en-US" sz="2799" dirty="0">
                <a:solidFill>
                  <a:srgbClr val="BED5B9"/>
                </a:solidFill>
                <a:latin typeface="Comic Sans MS" panose="030F0702030302020204" pitchFamily="66" charset="0"/>
              </a:rPr>
              <a:t> </a:t>
            </a:r>
            <a:r>
              <a:rPr lang="en-US" sz="2799" dirty="0" err="1">
                <a:solidFill>
                  <a:srgbClr val="BED5B9"/>
                </a:solidFill>
                <a:latin typeface="Comic Sans MS" panose="030F0702030302020204" pitchFamily="66" charset="0"/>
              </a:rPr>
              <a:t>біорізноманіття</a:t>
            </a:r>
            <a:r>
              <a:rPr lang="en-US" sz="2799" dirty="0">
                <a:solidFill>
                  <a:srgbClr val="BED5B9"/>
                </a:solidFill>
                <a:latin typeface="Comic Sans MS" panose="030F0702030302020204" pitchFamily="66" charset="0"/>
              </a:rPr>
              <a:t> – </a:t>
            </a:r>
          </a:p>
          <a:p>
            <a:pPr algn="ctr">
              <a:lnSpc>
                <a:spcPts val="3920"/>
              </a:lnSpc>
            </a:pPr>
            <a:r>
              <a:rPr lang="en-US" sz="2799" dirty="0" err="1">
                <a:solidFill>
                  <a:srgbClr val="FF3131"/>
                </a:solidFill>
                <a:latin typeface="Comic Sans MS" panose="030F0702030302020204" pitchFamily="66" charset="0"/>
              </a:rPr>
              <a:t>це</a:t>
            </a:r>
            <a:r>
              <a:rPr lang="en-US" sz="2799" dirty="0">
                <a:solidFill>
                  <a:srgbClr val="FF3131"/>
                </a:solidFill>
                <a:latin typeface="Comic Sans MS" panose="030F0702030302020204" pitchFamily="66" charset="0"/>
              </a:rPr>
              <a:t> </a:t>
            </a:r>
            <a:r>
              <a:rPr lang="en-US" sz="2799" dirty="0" err="1">
                <a:solidFill>
                  <a:srgbClr val="FF3131"/>
                </a:solidFill>
                <a:latin typeface="Comic Sans MS" panose="030F0702030302020204" pitchFamily="66" charset="0"/>
              </a:rPr>
              <a:t>зберегти</a:t>
            </a:r>
            <a:r>
              <a:rPr lang="en-US" sz="2799" dirty="0">
                <a:solidFill>
                  <a:srgbClr val="FF3131"/>
                </a:solidFill>
                <a:latin typeface="Comic Sans MS" panose="030F0702030302020204" pitchFamily="66" charset="0"/>
              </a:rPr>
              <a:t> </a:t>
            </a:r>
            <a:r>
              <a:rPr lang="en-US" sz="2799" dirty="0" err="1">
                <a:solidFill>
                  <a:srgbClr val="FF3131"/>
                </a:solidFill>
                <a:latin typeface="Comic Sans MS" panose="030F0702030302020204" pitchFamily="66" charset="0"/>
              </a:rPr>
              <a:t>середовища</a:t>
            </a:r>
            <a:r>
              <a:rPr lang="en-US" sz="2799" dirty="0">
                <a:solidFill>
                  <a:srgbClr val="FF3131"/>
                </a:solidFill>
                <a:latin typeface="Comic Sans MS" panose="030F0702030302020204" pitchFamily="66" charset="0"/>
              </a:rPr>
              <a:t> </a:t>
            </a:r>
            <a:r>
              <a:rPr lang="en-US" sz="2799" dirty="0" err="1">
                <a:solidFill>
                  <a:srgbClr val="FF3131"/>
                </a:solidFill>
                <a:latin typeface="Comic Sans MS" panose="030F0702030302020204" pitchFamily="66" charset="0"/>
              </a:rPr>
              <a:t>існування</a:t>
            </a:r>
            <a:r>
              <a:rPr lang="en-US" sz="2799" dirty="0">
                <a:solidFill>
                  <a:srgbClr val="FF3131"/>
                </a:solidFill>
                <a:latin typeface="Comic Sans MS" panose="030F0702030302020204" pitchFamily="66" charset="0"/>
              </a:rPr>
              <a:t> </a:t>
            </a:r>
            <a:r>
              <a:rPr lang="en-US" sz="2799" dirty="0" err="1">
                <a:solidFill>
                  <a:srgbClr val="FF3131"/>
                </a:solidFill>
                <a:latin typeface="Comic Sans MS" panose="030F0702030302020204" pitchFamily="66" charset="0"/>
              </a:rPr>
              <a:t>та</a:t>
            </a:r>
            <a:r>
              <a:rPr lang="en-US" sz="2799" dirty="0">
                <a:solidFill>
                  <a:srgbClr val="FF3131"/>
                </a:solidFill>
                <a:latin typeface="Comic Sans MS" panose="030F0702030302020204" pitchFamily="66" charset="0"/>
              </a:rPr>
              <a:t> </a:t>
            </a:r>
            <a:r>
              <a:rPr lang="en-US" sz="2799" dirty="0" err="1">
                <a:solidFill>
                  <a:srgbClr val="FF3131"/>
                </a:solidFill>
                <a:latin typeface="Comic Sans MS" panose="030F0702030302020204" pitchFamily="66" charset="0"/>
              </a:rPr>
              <a:t>екосистеми</a:t>
            </a:r>
            <a:r>
              <a:rPr lang="en-US" sz="2799" dirty="0">
                <a:solidFill>
                  <a:srgbClr val="FF3131"/>
                </a:solidFill>
                <a:latin typeface="Comic Sans MS" panose="030F0702030302020204" pitchFamily="66" charset="0"/>
              </a:rPr>
              <a:t>, </a:t>
            </a:r>
          </a:p>
          <a:p>
            <a:pPr algn="ctr">
              <a:lnSpc>
                <a:spcPts val="3920"/>
              </a:lnSpc>
            </a:pPr>
            <a:r>
              <a:rPr lang="en-US" sz="2799" dirty="0">
                <a:solidFill>
                  <a:srgbClr val="FF3131"/>
                </a:solidFill>
                <a:latin typeface="Comic Sans MS" panose="030F0702030302020204" pitchFamily="66" charset="0"/>
              </a:rPr>
              <a:t>а </a:t>
            </a:r>
            <a:r>
              <a:rPr lang="en-US" sz="2799" dirty="0" err="1">
                <a:solidFill>
                  <a:srgbClr val="FF3131"/>
                </a:solidFill>
                <a:latin typeface="Comic Sans MS" panose="030F0702030302020204" pitchFamily="66" charset="0"/>
              </a:rPr>
              <a:t>не</a:t>
            </a:r>
            <a:r>
              <a:rPr lang="en-US" sz="2799" dirty="0">
                <a:solidFill>
                  <a:srgbClr val="FF3131"/>
                </a:solidFill>
                <a:latin typeface="Comic Sans MS" panose="030F0702030302020204" pitchFamily="66" charset="0"/>
              </a:rPr>
              <a:t> </a:t>
            </a:r>
            <a:r>
              <a:rPr lang="en-US" sz="2799" dirty="0" err="1">
                <a:solidFill>
                  <a:srgbClr val="FF3131"/>
                </a:solidFill>
                <a:latin typeface="Comic Sans MS" panose="030F0702030302020204" pitchFamily="66" charset="0"/>
              </a:rPr>
              <a:t>намагатися</a:t>
            </a:r>
            <a:r>
              <a:rPr lang="en-US" sz="2799" dirty="0">
                <a:solidFill>
                  <a:srgbClr val="FF3131"/>
                </a:solidFill>
                <a:latin typeface="Comic Sans MS" panose="030F0702030302020204" pitchFamily="66" charset="0"/>
              </a:rPr>
              <a:t> </a:t>
            </a:r>
            <a:r>
              <a:rPr lang="en-US" sz="2799" dirty="0" err="1">
                <a:solidFill>
                  <a:srgbClr val="FF3131"/>
                </a:solidFill>
                <a:latin typeface="Comic Sans MS" panose="030F0702030302020204" pitchFamily="66" charset="0"/>
              </a:rPr>
              <a:t>врятувати</a:t>
            </a:r>
            <a:r>
              <a:rPr lang="en-US" sz="2799" dirty="0">
                <a:solidFill>
                  <a:srgbClr val="FF3131"/>
                </a:solidFill>
                <a:latin typeface="Comic Sans MS" panose="030F0702030302020204" pitchFamily="66" charset="0"/>
              </a:rPr>
              <a:t> </a:t>
            </a:r>
            <a:r>
              <a:rPr lang="en-US" sz="2799" dirty="0" err="1">
                <a:solidFill>
                  <a:srgbClr val="FF3131"/>
                </a:solidFill>
                <a:latin typeface="Comic Sans MS" panose="030F0702030302020204" pitchFamily="66" charset="0"/>
              </a:rPr>
              <a:t>один</a:t>
            </a:r>
            <a:r>
              <a:rPr lang="en-US" sz="2799" dirty="0">
                <a:solidFill>
                  <a:srgbClr val="FF3131"/>
                </a:solidFill>
                <a:latin typeface="Comic Sans MS" panose="030F0702030302020204" pitchFamily="66" charset="0"/>
              </a:rPr>
              <a:t> </a:t>
            </a:r>
            <a:r>
              <a:rPr lang="en-US" sz="2799" dirty="0" err="1">
                <a:solidFill>
                  <a:srgbClr val="FF3131"/>
                </a:solidFill>
                <a:latin typeface="Comic Sans MS" panose="030F0702030302020204" pitchFamily="66" charset="0"/>
              </a:rPr>
              <a:t>вид</a:t>
            </a:r>
            <a:endParaRPr lang="en-US" sz="2799" dirty="0">
              <a:solidFill>
                <a:srgbClr val="FF3131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921" y="65053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92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685800"/>
            <a:ext cx="10820400" cy="2743200"/>
            <a:chOff x="0" y="0"/>
            <a:chExt cx="5031547" cy="12756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31547" cy="1275603"/>
            </a:xfrm>
            <a:custGeom>
              <a:avLst/>
              <a:gdLst/>
              <a:ahLst/>
              <a:cxnLst/>
              <a:rect l="l" t="t" r="r" b="b"/>
              <a:pathLst>
                <a:path w="5031547" h="1275603">
                  <a:moveTo>
                    <a:pt x="24327" y="0"/>
                  </a:moveTo>
                  <a:lnTo>
                    <a:pt x="5007220" y="0"/>
                  </a:lnTo>
                  <a:cubicBezTo>
                    <a:pt x="5013672" y="0"/>
                    <a:pt x="5019859" y="2563"/>
                    <a:pt x="5024422" y="7125"/>
                  </a:cubicBezTo>
                  <a:cubicBezTo>
                    <a:pt x="5028984" y="11687"/>
                    <a:pt x="5031547" y="17875"/>
                    <a:pt x="5031547" y="24327"/>
                  </a:cubicBezTo>
                  <a:lnTo>
                    <a:pt x="5031547" y="1251277"/>
                  </a:lnTo>
                  <a:cubicBezTo>
                    <a:pt x="5031547" y="1264712"/>
                    <a:pt x="5020655" y="1275603"/>
                    <a:pt x="5007220" y="1275603"/>
                  </a:cubicBezTo>
                  <a:lnTo>
                    <a:pt x="24327" y="1275603"/>
                  </a:lnTo>
                  <a:cubicBezTo>
                    <a:pt x="10891" y="1275603"/>
                    <a:pt x="0" y="1264712"/>
                    <a:pt x="0" y="1251277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BED5B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5031547" cy="132322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5" name="AutoShape 5"/>
          <p:cNvSpPr/>
          <p:nvPr/>
        </p:nvSpPr>
        <p:spPr>
          <a:xfrm>
            <a:off x="685800" y="6485454"/>
            <a:ext cx="10820400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Freeform 6"/>
          <p:cNvSpPr/>
          <p:nvPr/>
        </p:nvSpPr>
        <p:spPr>
          <a:xfrm>
            <a:off x="-70500" y="0"/>
            <a:ext cx="12262500" cy="6853646"/>
          </a:xfrm>
          <a:custGeom>
            <a:avLst/>
            <a:gdLst/>
            <a:ahLst/>
            <a:cxnLst/>
            <a:rect l="l" t="t" r="r" b="b"/>
            <a:pathLst>
              <a:path w="18393750" h="12341613">
                <a:moveTo>
                  <a:pt x="0" y="0"/>
                </a:moveTo>
                <a:lnTo>
                  <a:pt x="18393750" y="0"/>
                </a:lnTo>
                <a:lnTo>
                  <a:pt x="18393750" y="12341613"/>
                </a:lnTo>
                <a:lnTo>
                  <a:pt x="0" y="123416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rcRect/>
            <a:stretch>
              <a:fillRect t="1" b="-20049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91650" y="333782"/>
            <a:ext cx="10008701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6"/>
              </a:lnSpc>
            </a:pPr>
            <a:r>
              <a:rPr lang="en-US" sz="3031">
                <a:solidFill>
                  <a:srgbClr val="3D4C4A"/>
                </a:solidFill>
                <a:latin typeface="Inter"/>
              </a:rPr>
              <a:t>АНТУАН ДЕ СЕНТ-ЕКЗЮПЕРІ  “МАЛЕНЬКИЙ ПРИНЦ”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85800" y="922802"/>
            <a:ext cx="10482904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20"/>
              </a:lnSpc>
            </a:pPr>
            <a:r>
              <a:rPr lang="en-US" sz="5157" dirty="0" err="1">
                <a:solidFill>
                  <a:srgbClr val="3D4C4A"/>
                </a:solidFill>
                <a:latin typeface="Caveat Bold"/>
              </a:rPr>
              <a:t>Встав</a:t>
            </a:r>
            <a:r>
              <a:rPr lang="en-US" sz="5157" dirty="0">
                <a:solidFill>
                  <a:srgbClr val="3D4C4A"/>
                </a:solidFill>
                <a:latin typeface="Caveat Bold"/>
              </a:rPr>
              <a:t> </a:t>
            </a:r>
            <a:r>
              <a:rPr lang="en-US" sz="5157" dirty="0" err="1">
                <a:solidFill>
                  <a:srgbClr val="3D4C4A"/>
                </a:solidFill>
                <a:latin typeface="Caveat Bold"/>
              </a:rPr>
              <a:t>ранком</a:t>
            </a:r>
            <a:r>
              <a:rPr lang="en-US" sz="5157" dirty="0">
                <a:solidFill>
                  <a:srgbClr val="3D4C4A"/>
                </a:solidFill>
                <a:latin typeface="Caveat Bold"/>
              </a:rPr>
              <a:t>, </a:t>
            </a:r>
            <a:r>
              <a:rPr lang="en-US" sz="5157" dirty="0" err="1">
                <a:solidFill>
                  <a:srgbClr val="3D4C4A"/>
                </a:solidFill>
                <a:latin typeface="Caveat Bold"/>
              </a:rPr>
              <a:t>умився</a:t>
            </a:r>
            <a:r>
              <a:rPr lang="en-US" sz="5157" dirty="0">
                <a:solidFill>
                  <a:srgbClr val="3D4C4A"/>
                </a:solidFill>
                <a:latin typeface="Caveat Bold"/>
              </a:rPr>
              <a:t>, </a:t>
            </a:r>
            <a:r>
              <a:rPr lang="en-US" sz="5157" dirty="0" err="1">
                <a:solidFill>
                  <a:srgbClr val="3D4C4A"/>
                </a:solidFill>
                <a:latin typeface="Caveat Bold"/>
              </a:rPr>
              <a:t>привів</a:t>
            </a:r>
            <a:r>
              <a:rPr lang="en-US" sz="5157" dirty="0">
                <a:solidFill>
                  <a:srgbClr val="3D4C4A"/>
                </a:solidFill>
                <a:latin typeface="Caveat Bold"/>
              </a:rPr>
              <a:t> </a:t>
            </a:r>
            <a:r>
              <a:rPr lang="en-US" sz="5157" dirty="0" err="1">
                <a:solidFill>
                  <a:srgbClr val="3D4C4A"/>
                </a:solidFill>
                <a:latin typeface="Caveat Bold"/>
              </a:rPr>
              <a:t>себе</a:t>
            </a:r>
            <a:r>
              <a:rPr lang="en-US" sz="5157" dirty="0">
                <a:solidFill>
                  <a:srgbClr val="3D4C4A"/>
                </a:solidFill>
                <a:latin typeface="Caveat Bold"/>
              </a:rPr>
              <a:t> в </a:t>
            </a:r>
            <a:r>
              <a:rPr lang="en-US" sz="5157" dirty="0" err="1">
                <a:solidFill>
                  <a:srgbClr val="3D4C4A"/>
                </a:solidFill>
                <a:latin typeface="Caveat Bold"/>
              </a:rPr>
              <a:t>порядок</a:t>
            </a:r>
            <a:r>
              <a:rPr lang="en-US" sz="5157" dirty="0">
                <a:solidFill>
                  <a:srgbClr val="3D4C4A"/>
                </a:solidFill>
                <a:latin typeface="Caveat Bold"/>
              </a:rPr>
              <a:t> - і </a:t>
            </a:r>
            <a:r>
              <a:rPr lang="en-US" sz="5157" dirty="0" err="1">
                <a:solidFill>
                  <a:srgbClr val="3D4C4A"/>
                </a:solidFill>
                <a:latin typeface="Caveat Bold"/>
              </a:rPr>
              <a:t>одразу</a:t>
            </a:r>
            <a:r>
              <a:rPr lang="en-US" sz="5157" dirty="0">
                <a:solidFill>
                  <a:srgbClr val="3D4C4A"/>
                </a:solidFill>
                <a:latin typeface="Caveat Bold"/>
              </a:rPr>
              <a:t> ж </a:t>
            </a:r>
            <a:r>
              <a:rPr lang="en-US" sz="5157" dirty="0" err="1">
                <a:solidFill>
                  <a:srgbClr val="3D4C4A"/>
                </a:solidFill>
                <a:latin typeface="Caveat Bold"/>
              </a:rPr>
              <a:t>упорядкуй</a:t>
            </a:r>
            <a:r>
              <a:rPr lang="en-US" sz="5157" dirty="0">
                <a:solidFill>
                  <a:srgbClr val="3D4C4A"/>
                </a:solidFill>
                <a:latin typeface="Caveat Bold"/>
              </a:rPr>
              <a:t> </a:t>
            </a:r>
            <a:r>
              <a:rPr lang="en-US" sz="5157" dirty="0" err="1">
                <a:solidFill>
                  <a:srgbClr val="3D4C4A"/>
                </a:solidFill>
                <a:latin typeface="Caveat Bold"/>
              </a:rPr>
              <a:t>свою</a:t>
            </a:r>
            <a:r>
              <a:rPr lang="en-US" sz="5157" dirty="0">
                <a:solidFill>
                  <a:srgbClr val="3D4C4A"/>
                </a:solidFill>
                <a:latin typeface="Caveat Bold"/>
              </a:rPr>
              <a:t> </a:t>
            </a:r>
            <a:r>
              <a:rPr lang="en-US" sz="5157" dirty="0" err="1">
                <a:solidFill>
                  <a:srgbClr val="3D4C4A"/>
                </a:solidFill>
                <a:latin typeface="Caveat Bold"/>
              </a:rPr>
              <a:t>планету</a:t>
            </a:r>
            <a:endParaRPr lang="en-US" sz="5157" dirty="0">
              <a:solidFill>
                <a:srgbClr val="3D4C4A"/>
              </a:solidFill>
              <a:latin typeface="Caveat Bold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327" y="6527544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1884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8237" b="-5217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64021" y="355591"/>
            <a:ext cx="8059212" cy="1638807"/>
            <a:chOff x="0" y="0"/>
            <a:chExt cx="3466440" cy="7048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66440" cy="704886"/>
            </a:xfrm>
            <a:custGeom>
              <a:avLst/>
              <a:gdLst/>
              <a:ahLst/>
              <a:cxnLst/>
              <a:rect l="l" t="t" r="r" b="b"/>
              <a:pathLst>
                <a:path w="3466440" h="704886">
                  <a:moveTo>
                    <a:pt x="10887" y="0"/>
                  </a:moveTo>
                  <a:lnTo>
                    <a:pt x="3455553" y="0"/>
                  </a:lnTo>
                  <a:cubicBezTo>
                    <a:pt x="3461566" y="0"/>
                    <a:pt x="3466440" y="4874"/>
                    <a:pt x="3466440" y="10887"/>
                  </a:cubicBezTo>
                  <a:lnTo>
                    <a:pt x="3466440" y="693999"/>
                  </a:lnTo>
                  <a:cubicBezTo>
                    <a:pt x="3466440" y="696887"/>
                    <a:pt x="3465293" y="699656"/>
                    <a:pt x="3463251" y="701698"/>
                  </a:cubicBezTo>
                  <a:cubicBezTo>
                    <a:pt x="3461210" y="703739"/>
                    <a:pt x="3458441" y="704886"/>
                    <a:pt x="3455553" y="704886"/>
                  </a:cubicBezTo>
                  <a:lnTo>
                    <a:pt x="10887" y="704886"/>
                  </a:lnTo>
                  <a:cubicBezTo>
                    <a:pt x="4874" y="704886"/>
                    <a:pt x="0" y="700012"/>
                    <a:pt x="0" y="693999"/>
                  </a:cubicBezTo>
                  <a:lnTo>
                    <a:pt x="0" y="10887"/>
                  </a:lnTo>
                  <a:cubicBezTo>
                    <a:pt x="0" y="8000"/>
                    <a:pt x="1147" y="5231"/>
                    <a:pt x="3189" y="3189"/>
                  </a:cubicBezTo>
                  <a:cubicBezTo>
                    <a:pt x="5231" y="1147"/>
                    <a:pt x="8000" y="0"/>
                    <a:pt x="10887" y="0"/>
                  </a:cubicBezTo>
                  <a:close/>
                </a:path>
              </a:pathLst>
            </a:custGeom>
            <a:solidFill>
              <a:srgbClr val="BED5B9">
                <a:alpha val="34902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466440" cy="75251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654692" y="868659"/>
            <a:ext cx="851508" cy="855001"/>
            <a:chOff x="0" y="0"/>
            <a:chExt cx="366252" cy="3677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6252" cy="367754"/>
            </a:xfrm>
            <a:custGeom>
              <a:avLst/>
              <a:gdLst/>
              <a:ahLst/>
              <a:cxnLst/>
              <a:rect l="l" t="t" r="r" b="b"/>
              <a:pathLst>
                <a:path w="366252" h="367754">
                  <a:moveTo>
                    <a:pt x="103043" y="0"/>
                  </a:moveTo>
                  <a:lnTo>
                    <a:pt x="263209" y="0"/>
                  </a:lnTo>
                  <a:cubicBezTo>
                    <a:pt x="290538" y="0"/>
                    <a:pt x="316747" y="10856"/>
                    <a:pt x="336071" y="30181"/>
                  </a:cubicBezTo>
                  <a:cubicBezTo>
                    <a:pt x="355396" y="49505"/>
                    <a:pt x="366252" y="75714"/>
                    <a:pt x="366252" y="103043"/>
                  </a:cubicBezTo>
                  <a:lnTo>
                    <a:pt x="366252" y="264712"/>
                  </a:lnTo>
                  <a:cubicBezTo>
                    <a:pt x="366252" y="321621"/>
                    <a:pt x="320118" y="367754"/>
                    <a:pt x="263209" y="367754"/>
                  </a:cubicBezTo>
                  <a:lnTo>
                    <a:pt x="103043" y="367754"/>
                  </a:lnTo>
                  <a:cubicBezTo>
                    <a:pt x="46134" y="367754"/>
                    <a:pt x="0" y="321621"/>
                    <a:pt x="0" y="264712"/>
                  </a:cubicBezTo>
                  <a:lnTo>
                    <a:pt x="0" y="103043"/>
                  </a:lnTo>
                  <a:cubicBezTo>
                    <a:pt x="0" y="46134"/>
                    <a:pt x="46134" y="0"/>
                    <a:pt x="103043" y="0"/>
                  </a:cubicBezTo>
                  <a:close/>
                </a:path>
              </a:pathLst>
            </a:custGeom>
            <a:solidFill>
              <a:srgbClr val="BED5B9">
                <a:alpha val="48627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366252" cy="4153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85800" y="5096726"/>
            <a:ext cx="3576449" cy="1158455"/>
            <a:chOff x="0" y="0"/>
            <a:chExt cx="1412918" cy="45766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12918" cy="457661"/>
            </a:xfrm>
            <a:custGeom>
              <a:avLst/>
              <a:gdLst/>
              <a:ahLst/>
              <a:cxnLst/>
              <a:rect l="l" t="t" r="r" b="b"/>
              <a:pathLst>
                <a:path w="1412918" h="457661">
                  <a:moveTo>
                    <a:pt x="24533" y="0"/>
                  </a:moveTo>
                  <a:lnTo>
                    <a:pt x="1388385" y="0"/>
                  </a:lnTo>
                  <a:cubicBezTo>
                    <a:pt x="1401934" y="0"/>
                    <a:pt x="1412918" y="10984"/>
                    <a:pt x="1412918" y="24533"/>
                  </a:cubicBezTo>
                  <a:lnTo>
                    <a:pt x="1412918" y="433128"/>
                  </a:lnTo>
                  <a:cubicBezTo>
                    <a:pt x="1412918" y="446677"/>
                    <a:pt x="1401934" y="457661"/>
                    <a:pt x="1388385" y="457661"/>
                  </a:cubicBezTo>
                  <a:lnTo>
                    <a:pt x="24533" y="457661"/>
                  </a:lnTo>
                  <a:cubicBezTo>
                    <a:pt x="10984" y="457661"/>
                    <a:pt x="0" y="446677"/>
                    <a:pt x="0" y="433128"/>
                  </a:cubicBezTo>
                  <a:lnTo>
                    <a:pt x="0" y="24533"/>
                  </a:lnTo>
                  <a:cubicBezTo>
                    <a:pt x="0" y="10984"/>
                    <a:pt x="10984" y="0"/>
                    <a:pt x="24533" y="0"/>
                  </a:cubicBezTo>
                  <a:close/>
                </a:path>
              </a:pathLst>
            </a:custGeom>
            <a:solidFill>
              <a:srgbClr val="7BC67A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412918" cy="50528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685800" y="5255195"/>
            <a:ext cx="3576449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7"/>
              </a:lnSpc>
            </a:pPr>
            <a:r>
              <a:rPr lang="en-US" sz="2269" spc="458" dirty="0">
                <a:solidFill>
                  <a:srgbClr val="3D4C4A"/>
                </a:solidFill>
                <a:latin typeface="Inter Medium"/>
              </a:rPr>
              <a:t>ПІДІБ’ЄМО ПІДСУМКИ!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47868" y="815583"/>
            <a:ext cx="7091519" cy="795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40"/>
              </a:lnSpc>
            </a:pPr>
            <a:r>
              <a:rPr lang="en-US" sz="6000">
                <a:solidFill>
                  <a:srgbClr val="FFFFFF"/>
                </a:solidFill>
                <a:latin typeface="Inter"/>
              </a:rPr>
              <a:t>БІОРІЗНОМАНІТТЯ</a:t>
            </a:r>
          </a:p>
        </p:txBody>
      </p:sp>
      <p:sp>
        <p:nvSpPr>
          <p:cNvPr id="14" name="AutoShape 14"/>
          <p:cNvSpPr/>
          <p:nvPr/>
        </p:nvSpPr>
        <p:spPr>
          <a:xfrm>
            <a:off x="4593627" y="5483548"/>
            <a:ext cx="6912573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921" y="65053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8267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566084"/>
            <a:ext cx="5188652" cy="2862916"/>
            <a:chOff x="0" y="0"/>
            <a:chExt cx="2412752" cy="13312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12752" cy="1331272"/>
            </a:xfrm>
            <a:custGeom>
              <a:avLst/>
              <a:gdLst/>
              <a:ahLst/>
              <a:cxnLst/>
              <a:rect l="l" t="t" r="r" b="b"/>
              <a:pathLst>
                <a:path w="2412752" h="1331272">
                  <a:moveTo>
                    <a:pt x="50731" y="0"/>
                  </a:moveTo>
                  <a:lnTo>
                    <a:pt x="2362021" y="0"/>
                  </a:lnTo>
                  <a:cubicBezTo>
                    <a:pt x="2375476" y="0"/>
                    <a:pt x="2388380" y="5345"/>
                    <a:pt x="2397894" y="14859"/>
                  </a:cubicBezTo>
                  <a:cubicBezTo>
                    <a:pt x="2407408" y="24373"/>
                    <a:pt x="2412752" y="37276"/>
                    <a:pt x="2412752" y="50731"/>
                  </a:cubicBezTo>
                  <a:lnTo>
                    <a:pt x="2412752" y="1280541"/>
                  </a:lnTo>
                  <a:cubicBezTo>
                    <a:pt x="2412752" y="1308559"/>
                    <a:pt x="2390039" y="1331272"/>
                    <a:pt x="2362021" y="1331272"/>
                  </a:cubicBezTo>
                  <a:lnTo>
                    <a:pt x="50731" y="1331272"/>
                  </a:lnTo>
                  <a:cubicBezTo>
                    <a:pt x="37276" y="1331272"/>
                    <a:pt x="24373" y="1325927"/>
                    <a:pt x="14859" y="1316413"/>
                  </a:cubicBezTo>
                  <a:cubicBezTo>
                    <a:pt x="5345" y="1306899"/>
                    <a:pt x="0" y="1293996"/>
                    <a:pt x="0" y="1280541"/>
                  </a:cubicBezTo>
                  <a:lnTo>
                    <a:pt x="0" y="50731"/>
                  </a:lnTo>
                  <a:cubicBezTo>
                    <a:pt x="0" y="37276"/>
                    <a:pt x="5345" y="24373"/>
                    <a:pt x="14859" y="14859"/>
                  </a:cubicBezTo>
                  <a:cubicBezTo>
                    <a:pt x="24373" y="5345"/>
                    <a:pt x="37276" y="0"/>
                    <a:pt x="50731" y="0"/>
                  </a:cubicBezTo>
                  <a:close/>
                </a:path>
              </a:pathLst>
            </a:custGeom>
            <a:solidFill>
              <a:srgbClr val="7BC67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412752" cy="13788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158495" y="628651"/>
            <a:ext cx="5347705" cy="5847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9277" lvl="1" indent="-294639">
              <a:lnSpc>
                <a:spcPts val="3821"/>
              </a:lnSpc>
              <a:buFont typeface="Arial"/>
              <a:buChar char="•"/>
            </a:pPr>
            <a:r>
              <a:rPr lang="en-US" sz="2729" dirty="0" err="1">
                <a:latin typeface="Inter Italics"/>
              </a:rPr>
              <a:t>температура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повітря</a:t>
            </a:r>
            <a:r>
              <a:rPr lang="en-US" sz="2729" dirty="0">
                <a:latin typeface="Inter Italics"/>
              </a:rPr>
              <a:t>/</a:t>
            </a:r>
            <a:r>
              <a:rPr lang="en-US" sz="2729" dirty="0" err="1">
                <a:latin typeface="Inter Italics"/>
              </a:rPr>
              <a:t>води</a:t>
            </a:r>
            <a:endParaRPr lang="en-US" sz="2729" dirty="0">
              <a:latin typeface="Inter Italics"/>
            </a:endParaRPr>
          </a:p>
          <a:p>
            <a:pPr marL="589277" lvl="1" indent="-294639">
              <a:lnSpc>
                <a:spcPts val="3821"/>
              </a:lnSpc>
              <a:buFont typeface="Arial"/>
              <a:buChar char="•"/>
            </a:pPr>
            <a:r>
              <a:rPr lang="en-US" sz="2729" dirty="0" err="1">
                <a:latin typeface="Inter Italics"/>
              </a:rPr>
              <a:t>міграції</a:t>
            </a:r>
            <a:endParaRPr lang="en-US" sz="2729" dirty="0">
              <a:latin typeface="Inter Italics"/>
            </a:endParaRPr>
          </a:p>
          <a:p>
            <a:pPr marL="589277" lvl="1" indent="-294639">
              <a:lnSpc>
                <a:spcPts val="3821"/>
              </a:lnSpc>
              <a:buFont typeface="Arial"/>
              <a:buChar char="•"/>
            </a:pPr>
            <a:r>
              <a:rPr lang="en-US" sz="2729" dirty="0" err="1">
                <a:latin typeface="Inter Italics"/>
              </a:rPr>
              <a:t>чужорідні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види</a:t>
            </a:r>
            <a:endParaRPr lang="en-US" sz="2729" dirty="0">
              <a:latin typeface="Inter Italics"/>
            </a:endParaRPr>
          </a:p>
          <a:p>
            <a:pPr marL="589277" lvl="1" indent="-294639">
              <a:lnSpc>
                <a:spcPts val="3821"/>
              </a:lnSpc>
              <a:buFont typeface="Arial"/>
              <a:buChar char="•"/>
            </a:pPr>
            <a:r>
              <a:rPr lang="en-US" sz="2729" dirty="0" err="1">
                <a:latin typeface="Inter Italics"/>
              </a:rPr>
              <a:t>клімат</a:t>
            </a:r>
            <a:endParaRPr lang="en-US" sz="2729" dirty="0">
              <a:latin typeface="Inter Italics"/>
            </a:endParaRPr>
          </a:p>
          <a:p>
            <a:pPr marL="589277" lvl="1" indent="-294639">
              <a:lnSpc>
                <a:spcPts val="3821"/>
              </a:lnSpc>
              <a:buFont typeface="Arial"/>
              <a:buChar char="•"/>
            </a:pPr>
            <a:r>
              <a:rPr lang="en-US" sz="2729" dirty="0" err="1">
                <a:latin typeface="Inter Italics"/>
              </a:rPr>
              <a:t>стійкість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до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хвороб</a:t>
            </a:r>
            <a:endParaRPr lang="en-US" sz="2729" dirty="0">
              <a:latin typeface="Inter Italics"/>
            </a:endParaRPr>
          </a:p>
          <a:p>
            <a:pPr marL="589277" lvl="1" indent="-294639">
              <a:lnSpc>
                <a:spcPts val="3821"/>
              </a:lnSpc>
              <a:buFont typeface="Arial"/>
              <a:buChar char="•"/>
            </a:pPr>
            <a:r>
              <a:rPr lang="en-US" sz="2729" dirty="0" err="1">
                <a:latin typeface="Inter Italics"/>
              </a:rPr>
              <a:t>паразити</a:t>
            </a:r>
            <a:endParaRPr lang="en-US" sz="2729" dirty="0">
              <a:latin typeface="Inter Italics"/>
            </a:endParaRPr>
          </a:p>
          <a:p>
            <a:pPr marL="589277" lvl="1" indent="-294639">
              <a:lnSpc>
                <a:spcPts val="3821"/>
              </a:lnSpc>
              <a:buFont typeface="Arial"/>
              <a:buChar char="•"/>
            </a:pPr>
            <a:r>
              <a:rPr lang="en-US" sz="2729" dirty="0" err="1">
                <a:latin typeface="Inter Italics"/>
              </a:rPr>
              <a:t>форми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рельєфу</a:t>
            </a:r>
            <a:endParaRPr lang="en-US" sz="2729" dirty="0">
              <a:latin typeface="Inter Italics"/>
            </a:endParaRPr>
          </a:p>
          <a:p>
            <a:pPr marL="589277" lvl="1" indent="-294639">
              <a:lnSpc>
                <a:spcPts val="3821"/>
              </a:lnSpc>
              <a:buFont typeface="Arial"/>
              <a:buChar char="•"/>
            </a:pPr>
            <a:r>
              <a:rPr lang="en-US" sz="2729" dirty="0" err="1">
                <a:latin typeface="Inter Italics"/>
              </a:rPr>
              <a:t>морські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течії</a:t>
            </a:r>
            <a:endParaRPr lang="en-US" sz="2729" dirty="0">
              <a:latin typeface="Inter Italics"/>
            </a:endParaRPr>
          </a:p>
          <a:p>
            <a:pPr marL="589277" lvl="1" indent="-294639">
              <a:lnSpc>
                <a:spcPts val="3821"/>
              </a:lnSpc>
              <a:buFont typeface="Arial"/>
              <a:buChar char="•"/>
            </a:pPr>
            <a:r>
              <a:rPr lang="en-US" sz="2729" dirty="0" err="1">
                <a:latin typeface="Inter Italics"/>
              </a:rPr>
              <a:t>ієрархія</a:t>
            </a:r>
            <a:r>
              <a:rPr lang="en-US" sz="2729" dirty="0">
                <a:latin typeface="Inter Italics"/>
              </a:rPr>
              <a:t> </a:t>
            </a:r>
            <a:r>
              <a:rPr lang="uk-UA" sz="2729" dirty="0" smtClean="0">
                <a:latin typeface="Inter Italics"/>
              </a:rPr>
              <a:t>в</a:t>
            </a:r>
            <a:r>
              <a:rPr lang="en-US" sz="2729" dirty="0" smtClean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стаді</a:t>
            </a:r>
            <a:endParaRPr lang="en-US" sz="2729" dirty="0">
              <a:latin typeface="Inter Italics"/>
            </a:endParaRPr>
          </a:p>
          <a:p>
            <a:pPr marL="589277" lvl="1" indent="-294639">
              <a:lnSpc>
                <a:spcPts val="3821"/>
              </a:lnSpc>
              <a:buFont typeface="Arial"/>
              <a:buChar char="•"/>
            </a:pPr>
            <a:r>
              <a:rPr lang="en-US" sz="2729" dirty="0" err="1">
                <a:latin typeface="Inter Italics"/>
              </a:rPr>
              <a:t>кількість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опадів</a:t>
            </a:r>
            <a:endParaRPr lang="en-US" sz="2729" dirty="0">
              <a:latin typeface="Inter Italics"/>
            </a:endParaRPr>
          </a:p>
          <a:p>
            <a:pPr>
              <a:lnSpc>
                <a:spcPts val="3821"/>
              </a:lnSpc>
            </a:pPr>
            <a:endParaRPr lang="en-US" sz="2729" dirty="0">
              <a:latin typeface="Inter Italics"/>
            </a:endParaRPr>
          </a:p>
          <a:p>
            <a:pPr>
              <a:lnSpc>
                <a:spcPts val="3821"/>
              </a:lnSpc>
            </a:pPr>
            <a:endParaRPr lang="en-US" sz="2729" dirty="0">
              <a:solidFill>
                <a:srgbClr val="FFFFFF"/>
              </a:solidFill>
              <a:latin typeface="Inter Italic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31465" y="647701"/>
            <a:ext cx="294690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7"/>
              </a:lnSpc>
            </a:pPr>
            <a:r>
              <a:rPr lang="en-US" sz="1869" spc="377">
                <a:solidFill>
                  <a:srgbClr val="000000"/>
                </a:solidFill>
                <a:latin typeface="Inter Bold"/>
              </a:rPr>
              <a:t>ВПРАВА 1</a:t>
            </a:r>
          </a:p>
        </p:txBody>
      </p:sp>
      <p:sp>
        <p:nvSpPr>
          <p:cNvPr id="7" name="Freeform 7"/>
          <p:cNvSpPr/>
          <p:nvPr/>
        </p:nvSpPr>
        <p:spPr>
          <a:xfrm>
            <a:off x="685800" y="3737887"/>
            <a:ext cx="5188652" cy="2451100"/>
          </a:xfrm>
          <a:custGeom>
            <a:avLst/>
            <a:gdLst/>
            <a:ahLst/>
            <a:cxnLst/>
            <a:rect l="l" t="t" r="r" b="b"/>
            <a:pathLst>
              <a:path w="7782978" h="3676650">
                <a:moveTo>
                  <a:pt x="0" y="0"/>
                </a:moveTo>
                <a:lnTo>
                  <a:pt x="7782978" y="0"/>
                </a:lnTo>
                <a:lnTo>
                  <a:pt x="7782978" y="3676650"/>
                </a:lnTo>
                <a:lnTo>
                  <a:pt x="0" y="3676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64" t="-25541" r="-4269" b="-44351"/>
            </a:stretch>
          </a:blipFill>
        </p:spPr>
      </p:sp>
      <p:sp>
        <p:nvSpPr>
          <p:cNvPr id="8" name="AutoShape 8"/>
          <p:cNvSpPr/>
          <p:nvPr/>
        </p:nvSpPr>
        <p:spPr>
          <a:xfrm>
            <a:off x="685800" y="6485454"/>
            <a:ext cx="10820400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TextBox 9"/>
          <p:cNvSpPr txBox="1"/>
          <p:nvPr/>
        </p:nvSpPr>
        <p:spPr>
          <a:xfrm>
            <a:off x="948319" y="1044312"/>
            <a:ext cx="4663614" cy="2180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48"/>
              </a:lnSpc>
            </a:pPr>
            <a:r>
              <a:rPr lang="en-US" sz="2462">
                <a:solidFill>
                  <a:srgbClr val="21493D"/>
                </a:solidFill>
                <a:latin typeface="Inter Italics"/>
              </a:rPr>
              <a:t>Згрупуйте зазначені фактори на географічні та біологічні, що впливають на розвиток видового та екосистемного біорізноманіття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3" y="6497909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9227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566084"/>
            <a:ext cx="5188652" cy="2862916"/>
            <a:chOff x="0" y="0"/>
            <a:chExt cx="2412752" cy="13312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12752" cy="1331272"/>
            </a:xfrm>
            <a:custGeom>
              <a:avLst/>
              <a:gdLst/>
              <a:ahLst/>
              <a:cxnLst/>
              <a:rect l="l" t="t" r="r" b="b"/>
              <a:pathLst>
                <a:path w="2412752" h="1331272">
                  <a:moveTo>
                    <a:pt x="50731" y="0"/>
                  </a:moveTo>
                  <a:lnTo>
                    <a:pt x="2362021" y="0"/>
                  </a:lnTo>
                  <a:cubicBezTo>
                    <a:pt x="2375476" y="0"/>
                    <a:pt x="2388380" y="5345"/>
                    <a:pt x="2397894" y="14859"/>
                  </a:cubicBezTo>
                  <a:cubicBezTo>
                    <a:pt x="2407408" y="24373"/>
                    <a:pt x="2412752" y="37276"/>
                    <a:pt x="2412752" y="50731"/>
                  </a:cubicBezTo>
                  <a:lnTo>
                    <a:pt x="2412752" y="1280541"/>
                  </a:lnTo>
                  <a:cubicBezTo>
                    <a:pt x="2412752" y="1308559"/>
                    <a:pt x="2390039" y="1331272"/>
                    <a:pt x="2362021" y="1331272"/>
                  </a:cubicBezTo>
                  <a:lnTo>
                    <a:pt x="50731" y="1331272"/>
                  </a:lnTo>
                  <a:cubicBezTo>
                    <a:pt x="37276" y="1331272"/>
                    <a:pt x="24373" y="1325927"/>
                    <a:pt x="14859" y="1316413"/>
                  </a:cubicBezTo>
                  <a:cubicBezTo>
                    <a:pt x="5345" y="1306899"/>
                    <a:pt x="0" y="1293996"/>
                    <a:pt x="0" y="1280541"/>
                  </a:cubicBezTo>
                  <a:lnTo>
                    <a:pt x="0" y="50731"/>
                  </a:lnTo>
                  <a:cubicBezTo>
                    <a:pt x="0" y="37276"/>
                    <a:pt x="5345" y="24373"/>
                    <a:pt x="14859" y="14859"/>
                  </a:cubicBezTo>
                  <a:cubicBezTo>
                    <a:pt x="24373" y="5345"/>
                    <a:pt x="37276" y="0"/>
                    <a:pt x="50731" y="0"/>
                  </a:cubicBezTo>
                  <a:close/>
                </a:path>
              </a:pathLst>
            </a:custGeom>
            <a:solidFill>
              <a:srgbClr val="7BC67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412752" cy="13788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312416" y="508934"/>
            <a:ext cx="5347705" cy="7309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21"/>
              </a:lnSpc>
            </a:pPr>
            <a:r>
              <a:rPr lang="en-US" sz="2729" dirty="0" err="1">
                <a:latin typeface="Inter Italics"/>
              </a:rPr>
              <a:t>Географічні</a:t>
            </a:r>
            <a:r>
              <a:rPr lang="en-US" sz="2729" dirty="0">
                <a:latin typeface="Inter Italics"/>
              </a:rPr>
              <a:t>:</a:t>
            </a:r>
          </a:p>
          <a:p>
            <a:pPr marL="589277" lvl="1" indent="-294639">
              <a:lnSpc>
                <a:spcPts val="3821"/>
              </a:lnSpc>
              <a:buFont typeface="Arial"/>
              <a:buChar char="•"/>
            </a:pPr>
            <a:r>
              <a:rPr lang="en-US" sz="2729" dirty="0" err="1">
                <a:latin typeface="Inter Italics"/>
              </a:rPr>
              <a:t>температура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повітря</a:t>
            </a:r>
            <a:r>
              <a:rPr lang="en-US" sz="2729" dirty="0">
                <a:latin typeface="Inter Italics"/>
              </a:rPr>
              <a:t>/</a:t>
            </a:r>
            <a:r>
              <a:rPr lang="en-US" sz="2729" dirty="0" err="1">
                <a:latin typeface="Inter Italics"/>
              </a:rPr>
              <a:t>води</a:t>
            </a:r>
            <a:endParaRPr lang="en-US" sz="2729" dirty="0">
              <a:latin typeface="Inter Italics"/>
            </a:endParaRPr>
          </a:p>
          <a:p>
            <a:pPr marL="589277" lvl="1" indent="-294639">
              <a:lnSpc>
                <a:spcPts val="3821"/>
              </a:lnSpc>
              <a:buFont typeface="Arial"/>
              <a:buChar char="•"/>
            </a:pPr>
            <a:r>
              <a:rPr lang="en-US" sz="2729" dirty="0" err="1">
                <a:latin typeface="Inter Italics"/>
              </a:rPr>
              <a:t>форми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рельєфу</a:t>
            </a:r>
            <a:endParaRPr lang="en-US" sz="2729" dirty="0">
              <a:latin typeface="Inter Italics"/>
            </a:endParaRPr>
          </a:p>
          <a:p>
            <a:pPr marL="589277" lvl="1" indent="-294639">
              <a:lnSpc>
                <a:spcPts val="3821"/>
              </a:lnSpc>
              <a:buFont typeface="Arial"/>
              <a:buChar char="•"/>
            </a:pPr>
            <a:r>
              <a:rPr lang="en-US" sz="2729" dirty="0" err="1">
                <a:latin typeface="Inter Italics"/>
              </a:rPr>
              <a:t>морські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течії</a:t>
            </a:r>
            <a:endParaRPr lang="en-US" sz="2729" dirty="0">
              <a:latin typeface="Inter Italics"/>
            </a:endParaRPr>
          </a:p>
          <a:p>
            <a:pPr marL="589277" lvl="1" indent="-294639">
              <a:lnSpc>
                <a:spcPts val="3821"/>
              </a:lnSpc>
              <a:buFont typeface="Arial"/>
              <a:buChar char="•"/>
            </a:pPr>
            <a:r>
              <a:rPr lang="en-US" sz="2729" dirty="0" err="1">
                <a:latin typeface="Inter Italics"/>
              </a:rPr>
              <a:t>клімат</a:t>
            </a:r>
            <a:endParaRPr lang="en-US" sz="2729" dirty="0">
              <a:latin typeface="Inter Italics"/>
            </a:endParaRPr>
          </a:p>
          <a:p>
            <a:pPr marL="589277" lvl="1" indent="-294639">
              <a:lnSpc>
                <a:spcPts val="3821"/>
              </a:lnSpc>
              <a:buFont typeface="Arial"/>
              <a:buChar char="•"/>
            </a:pPr>
            <a:r>
              <a:rPr lang="en-US" sz="2729" dirty="0" err="1">
                <a:latin typeface="Inter Italics"/>
              </a:rPr>
              <a:t>кількість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опадів</a:t>
            </a:r>
            <a:endParaRPr lang="en-US" sz="2729" dirty="0">
              <a:latin typeface="Inter Italics"/>
            </a:endParaRPr>
          </a:p>
          <a:p>
            <a:pPr>
              <a:lnSpc>
                <a:spcPts val="3821"/>
              </a:lnSpc>
            </a:pPr>
            <a:r>
              <a:rPr lang="en-US" sz="2729" dirty="0" err="1">
                <a:latin typeface="Inter Italics"/>
              </a:rPr>
              <a:t>Біологічні</a:t>
            </a:r>
            <a:r>
              <a:rPr lang="en-US" sz="2729" dirty="0">
                <a:latin typeface="Inter Italics"/>
              </a:rPr>
              <a:t>:</a:t>
            </a:r>
          </a:p>
          <a:p>
            <a:pPr marL="589277" lvl="1" indent="-294639">
              <a:lnSpc>
                <a:spcPts val="3821"/>
              </a:lnSpc>
              <a:buFont typeface="Arial"/>
              <a:buChar char="•"/>
            </a:pPr>
            <a:r>
              <a:rPr lang="en-US" sz="2729" dirty="0" err="1">
                <a:latin typeface="Inter Italics"/>
              </a:rPr>
              <a:t>стійкість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до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хвороб</a:t>
            </a:r>
            <a:endParaRPr lang="en-US" sz="2729" dirty="0">
              <a:latin typeface="Inter Italics"/>
            </a:endParaRPr>
          </a:p>
          <a:p>
            <a:pPr marL="589277" lvl="1" indent="-294639">
              <a:lnSpc>
                <a:spcPts val="3821"/>
              </a:lnSpc>
              <a:buFont typeface="Arial"/>
              <a:buChar char="•"/>
            </a:pPr>
            <a:r>
              <a:rPr lang="en-US" sz="2729" dirty="0" err="1">
                <a:latin typeface="Inter Italics"/>
              </a:rPr>
              <a:t>паразити</a:t>
            </a:r>
            <a:endParaRPr lang="en-US" sz="2729" dirty="0">
              <a:latin typeface="Inter Italics"/>
            </a:endParaRPr>
          </a:p>
          <a:p>
            <a:pPr marL="589277" lvl="1" indent="-294639">
              <a:lnSpc>
                <a:spcPts val="3821"/>
              </a:lnSpc>
              <a:buFont typeface="Arial"/>
              <a:buChar char="•"/>
            </a:pPr>
            <a:r>
              <a:rPr lang="en-US" sz="2729" dirty="0" err="1">
                <a:latin typeface="Inter Italics"/>
              </a:rPr>
              <a:t>міграції</a:t>
            </a:r>
            <a:endParaRPr lang="en-US" sz="2729" dirty="0">
              <a:latin typeface="Inter Italics"/>
            </a:endParaRPr>
          </a:p>
          <a:p>
            <a:pPr marL="589277" lvl="1" indent="-294639">
              <a:lnSpc>
                <a:spcPts val="3821"/>
              </a:lnSpc>
              <a:buFont typeface="Arial"/>
              <a:buChar char="•"/>
            </a:pPr>
            <a:r>
              <a:rPr lang="en-US" sz="2729" dirty="0" err="1">
                <a:latin typeface="Inter Italics"/>
              </a:rPr>
              <a:t>чужорідні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види</a:t>
            </a:r>
            <a:endParaRPr lang="en-US" sz="2729" dirty="0">
              <a:latin typeface="Inter Italics"/>
            </a:endParaRPr>
          </a:p>
          <a:p>
            <a:pPr marL="589277" lvl="1" indent="-294639">
              <a:lnSpc>
                <a:spcPts val="3821"/>
              </a:lnSpc>
              <a:buFont typeface="Arial"/>
              <a:buChar char="•"/>
            </a:pPr>
            <a:r>
              <a:rPr lang="en-US" sz="2729" dirty="0" err="1">
                <a:latin typeface="Inter Italics"/>
              </a:rPr>
              <a:t>ієрархія</a:t>
            </a:r>
            <a:r>
              <a:rPr lang="en-US" sz="2729" dirty="0">
                <a:latin typeface="Inter Italics"/>
              </a:rPr>
              <a:t> </a:t>
            </a:r>
            <a:r>
              <a:rPr lang="uk-UA" sz="2729" dirty="0" smtClean="0">
                <a:latin typeface="Inter Italics"/>
              </a:rPr>
              <a:t>в</a:t>
            </a:r>
            <a:r>
              <a:rPr lang="en-US" sz="2729" dirty="0" smtClean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стаді</a:t>
            </a:r>
            <a:endParaRPr lang="en-US" sz="2729" dirty="0">
              <a:latin typeface="Inter Italics"/>
            </a:endParaRPr>
          </a:p>
          <a:p>
            <a:pPr marL="589277" lvl="1" indent="-294639">
              <a:lnSpc>
                <a:spcPts val="3821"/>
              </a:lnSpc>
              <a:buFont typeface="Arial"/>
              <a:buChar char="•"/>
            </a:pPr>
            <a:endParaRPr lang="en-US" sz="2729" dirty="0">
              <a:latin typeface="Inter Italics"/>
            </a:endParaRPr>
          </a:p>
          <a:p>
            <a:pPr>
              <a:lnSpc>
                <a:spcPts val="3821"/>
              </a:lnSpc>
            </a:pPr>
            <a:endParaRPr lang="en-US" sz="2729" dirty="0">
              <a:latin typeface="Inter Italics"/>
            </a:endParaRPr>
          </a:p>
          <a:p>
            <a:pPr>
              <a:lnSpc>
                <a:spcPts val="3821"/>
              </a:lnSpc>
            </a:pPr>
            <a:endParaRPr lang="en-US" sz="2729" dirty="0">
              <a:latin typeface="Inter Italic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31465" y="647701"/>
            <a:ext cx="294690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7"/>
              </a:lnSpc>
            </a:pPr>
            <a:r>
              <a:rPr lang="en-US" sz="1869" spc="377">
                <a:solidFill>
                  <a:srgbClr val="000000"/>
                </a:solidFill>
                <a:latin typeface="Inter Bold"/>
              </a:rPr>
              <a:t>ВПРАВА 1</a:t>
            </a:r>
          </a:p>
        </p:txBody>
      </p:sp>
      <p:sp>
        <p:nvSpPr>
          <p:cNvPr id="7" name="Freeform 7"/>
          <p:cNvSpPr/>
          <p:nvPr/>
        </p:nvSpPr>
        <p:spPr>
          <a:xfrm>
            <a:off x="685800" y="3737887"/>
            <a:ext cx="5188652" cy="2451100"/>
          </a:xfrm>
          <a:custGeom>
            <a:avLst/>
            <a:gdLst/>
            <a:ahLst/>
            <a:cxnLst/>
            <a:rect l="l" t="t" r="r" b="b"/>
            <a:pathLst>
              <a:path w="7782978" h="3676650">
                <a:moveTo>
                  <a:pt x="0" y="0"/>
                </a:moveTo>
                <a:lnTo>
                  <a:pt x="7782978" y="0"/>
                </a:lnTo>
                <a:lnTo>
                  <a:pt x="7782978" y="3676650"/>
                </a:lnTo>
                <a:lnTo>
                  <a:pt x="0" y="3676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64" t="-25541" r="-4269" b="-44351"/>
            </a:stretch>
          </a:blipFill>
        </p:spPr>
      </p:sp>
      <p:sp>
        <p:nvSpPr>
          <p:cNvPr id="8" name="AutoShape 8"/>
          <p:cNvSpPr/>
          <p:nvPr/>
        </p:nvSpPr>
        <p:spPr>
          <a:xfrm>
            <a:off x="685800" y="6485454"/>
            <a:ext cx="10820400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TextBox 9"/>
          <p:cNvSpPr txBox="1"/>
          <p:nvPr/>
        </p:nvSpPr>
        <p:spPr>
          <a:xfrm>
            <a:off x="948319" y="1044312"/>
            <a:ext cx="4663614" cy="2180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48"/>
              </a:lnSpc>
            </a:pPr>
            <a:r>
              <a:rPr lang="en-US" sz="2462" dirty="0" err="1">
                <a:solidFill>
                  <a:srgbClr val="21493D"/>
                </a:solidFill>
                <a:latin typeface="Inter Italics"/>
              </a:rPr>
              <a:t>Згрупуйте</a:t>
            </a:r>
            <a:r>
              <a:rPr lang="en-US" sz="2462" dirty="0">
                <a:solidFill>
                  <a:srgbClr val="21493D"/>
                </a:solidFill>
                <a:latin typeface="Inter Italics"/>
              </a:rPr>
              <a:t> </a:t>
            </a:r>
            <a:r>
              <a:rPr lang="en-US" sz="2462" dirty="0" err="1">
                <a:solidFill>
                  <a:srgbClr val="21493D"/>
                </a:solidFill>
                <a:latin typeface="Inter Italics"/>
              </a:rPr>
              <a:t>зазначені</a:t>
            </a:r>
            <a:r>
              <a:rPr lang="en-US" sz="2462" dirty="0">
                <a:solidFill>
                  <a:srgbClr val="21493D"/>
                </a:solidFill>
                <a:latin typeface="Inter Italics"/>
              </a:rPr>
              <a:t> </a:t>
            </a:r>
            <a:r>
              <a:rPr lang="en-US" sz="2462" dirty="0" err="1">
                <a:solidFill>
                  <a:srgbClr val="21493D"/>
                </a:solidFill>
                <a:latin typeface="Inter Italics"/>
              </a:rPr>
              <a:t>фактори</a:t>
            </a:r>
            <a:r>
              <a:rPr lang="en-US" sz="2462" dirty="0">
                <a:solidFill>
                  <a:srgbClr val="21493D"/>
                </a:solidFill>
                <a:latin typeface="Inter Italics"/>
              </a:rPr>
              <a:t> </a:t>
            </a:r>
            <a:r>
              <a:rPr lang="en-US" sz="2462" dirty="0" err="1">
                <a:solidFill>
                  <a:srgbClr val="21493D"/>
                </a:solidFill>
                <a:latin typeface="Inter Italics"/>
              </a:rPr>
              <a:t>на</a:t>
            </a:r>
            <a:r>
              <a:rPr lang="en-US" sz="2462" dirty="0">
                <a:solidFill>
                  <a:srgbClr val="21493D"/>
                </a:solidFill>
                <a:latin typeface="Inter Italics"/>
              </a:rPr>
              <a:t> </a:t>
            </a:r>
            <a:r>
              <a:rPr lang="en-US" sz="2462" dirty="0" err="1">
                <a:solidFill>
                  <a:srgbClr val="21493D"/>
                </a:solidFill>
                <a:latin typeface="Inter Italics"/>
              </a:rPr>
              <a:t>географічні</a:t>
            </a:r>
            <a:r>
              <a:rPr lang="en-US" sz="2462" dirty="0">
                <a:solidFill>
                  <a:srgbClr val="21493D"/>
                </a:solidFill>
                <a:latin typeface="Inter Italics"/>
              </a:rPr>
              <a:t> </a:t>
            </a:r>
            <a:r>
              <a:rPr lang="en-US" sz="2462" dirty="0" err="1">
                <a:solidFill>
                  <a:srgbClr val="21493D"/>
                </a:solidFill>
                <a:latin typeface="Inter Italics"/>
              </a:rPr>
              <a:t>та</a:t>
            </a:r>
            <a:r>
              <a:rPr lang="en-US" sz="2462" dirty="0">
                <a:solidFill>
                  <a:srgbClr val="21493D"/>
                </a:solidFill>
                <a:latin typeface="Inter Italics"/>
              </a:rPr>
              <a:t> </a:t>
            </a:r>
            <a:r>
              <a:rPr lang="en-US" sz="2462" dirty="0" err="1">
                <a:solidFill>
                  <a:srgbClr val="21493D"/>
                </a:solidFill>
                <a:latin typeface="Inter Italics"/>
              </a:rPr>
              <a:t>біологічні</a:t>
            </a:r>
            <a:r>
              <a:rPr lang="en-US" sz="2462" dirty="0">
                <a:solidFill>
                  <a:srgbClr val="21493D"/>
                </a:solidFill>
                <a:latin typeface="Inter Italics"/>
              </a:rPr>
              <a:t>, </a:t>
            </a:r>
            <a:r>
              <a:rPr lang="en-US" sz="2462" dirty="0" err="1">
                <a:solidFill>
                  <a:srgbClr val="21493D"/>
                </a:solidFill>
                <a:latin typeface="Inter Italics"/>
              </a:rPr>
              <a:t>що</a:t>
            </a:r>
            <a:r>
              <a:rPr lang="en-US" sz="2462" dirty="0">
                <a:solidFill>
                  <a:srgbClr val="21493D"/>
                </a:solidFill>
                <a:latin typeface="Inter Italics"/>
              </a:rPr>
              <a:t> </a:t>
            </a:r>
            <a:r>
              <a:rPr lang="en-US" sz="2462" dirty="0" err="1">
                <a:solidFill>
                  <a:srgbClr val="21493D"/>
                </a:solidFill>
                <a:latin typeface="Inter Italics"/>
              </a:rPr>
              <a:t>впливають</a:t>
            </a:r>
            <a:r>
              <a:rPr lang="en-US" sz="2462" dirty="0">
                <a:solidFill>
                  <a:srgbClr val="21493D"/>
                </a:solidFill>
                <a:latin typeface="Inter Italics"/>
              </a:rPr>
              <a:t> </a:t>
            </a:r>
            <a:r>
              <a:rPr lang="en-US" sz="2462" dirty="0" err="1">
                <a:solidFill>
                  <a:srgbClr val="21493D"/>
                </a:solidFill>
                <a:latin typeface="Inter Italics"/>
              </a:rPr>
              <a:t>на</a:t>
            </a:r>
            <a:r>
              <a:rPr lang="en-US" sz="2462" dirty="0">
                <a:solidFill>
                  <a:srgbClr val="21493D"/>
                </a:solidFill>
                <a:latin typeface="Inter Italics"/>
              </a:rPr>
              <a:t> </a:t>
            </a:r>
            <a:r>
              <a:rPr lang="en-US" sz="2462" dirty="0" err="1">
                <a:solidFill>
                  <a:srgbClr val="21493D"/>
                </a:solidFill>
                <a:latin typeface="Inter Italics"/>
              </a:rPr>
              <a:t>розвиток</a:t>
            </a:r>
            <a:r>
              <a:rPr lang="en-US" sz="2462" dirty="0">
                <a:solidFill>
                  <a:srgbClr val="21493D"/>
                </a:solidFill>
                <a:latin typeface="Inter Italics"/>
              </a:rPr>
              <a:t> </a:t>
            </a:r>
            <a:r>
              <a:rPr lang="en-US" sz="2462" dirty="0" err="1">
                <a:solidFill>
                  <a:srgbClr val="21493D"/>
                </a:solidFill>
                <a:latin typeface="Inter Italics"/>
              </a:rPr>
              <a:t>видового</a:t>
            </a:r>
            <a:r>
              <a:rPr lang="en-US" sz="2462" dirty="0">
                <a:solidFill>
                  <a:srgbClr val="21493D"/>
                </a:solidFill>
                <a:latin typeface="Inter Italics"/>
              </a:rPr>
              <a:t> </a:t>
            </a:r>
            <a:r>
              <a:rPr lang="en-US" sz="2462" dirty="0" err="1">
                <a:solidFill>
                  <a:srgbClr val="21493D"/>
                </a:solidFill>
                <a:latin typeface="Inter Italics"/>
              </a:rPr>
              <a:t>та</a:t>
            </a:r>
            <a:r>
              <a:rPr lang="en-US" sz="2462" dirty="0">
                <a:solidFill>
                  <a:srgbClr val="21493D"/>
                </a:solidFill>
                <a:latin typeface="Inter Italics"/>
              </a:rPr>
              <a:t> </a:t>
            </a:r>
            <a:r>
              <a:rPr lang="en-US" sz="2462" dirty="0" err="1">
                <a:solidFill>
                  <a:srgbClr val="21493D"/>
                </a:solidFill>
                <a:latin typeface="Inter Italics"/>
              </a:rPr>
              <a:t>екосистемного</a:t>
            </a:r>
            <a:r>
              <a:rPr lang="en-US" sz="2462" dirty="0">
                <a:solidFill>
                  <a:srgbClr val="21493D"/>
                </a:solidFill>
                <a:latin typeface="Inter Italics"/>
              </a:rPr>
              <a:t> </a:t>
            </a:r>
            <a:r>
              <a:rPr lang="en-US" sz="2462" dirty="0" err="1">
                <a:solidFill>
                  <a:srgbClr val="21493D"/>
                </a:solidFill>
                <a:latin typeface="Inter Italics"/>
              </a:rPr>
              <a:t>біорізноманіття</a:t>
            </a:r>
            <a:endParaRPr lang="en-US" sz="2462" dirty="0">
              <a:solidFill>
                <a:srgbClr val="21493D"/>
              </a:solidFill>
              <a:latin typeface="Inter Italic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3" y="6497909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3023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46368" y="273985"/>
            <a:ext cx="5428084" cy="3461495"/>
            <a:chOff x="0" y="0"/>
            <a:chExt cx="2524089" cy="16096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24089" cy="1609615"/>
            </a:xfrm>
            <a:custGeom>
              <a:avLst/>
              <a:gdLst/>
              <a:ahLst/>
              <a:cxnLst/>
              <a:rect l="l" t="t" r="r" b="b"/>
              <a:pathLst>
                <a:path w="2524089" h="1609615">
                  <a:moveTo>
                    <a:pt x="48493" y="0"/>
                  </a:moveTo>
                  <a:lnTo>
                    <a:pt x="2475596" y="0"/>
                  </a:lnTo>
                  <a:cubicBezTo>
                    <a:pt x="2502378" y="0"/>
                    <a:pt x="2524089" y="21711"/>
                    <a:pt x="2524089" y="48493"/>
                  </a:cubicBezTo>
                  <a:lnTo>
                    <a:pt x="2524089" y="1561122"/>
                  </a:lnTo>
                  <a:cubicBezTo>
                    <a:pt x="2524089" y="1587904"/>
                    <a:pt x="2502378" y="1609615"/>
                    <a:pt x="2475596" y="1609615"/>
                  </a:cubicBezTo>
                  <a:lnTo>
                    <a:pt x="48493" y="1609615"/>
                  </a:lnTo>
                  <a:cubicBezTo>
                    <a:pt x="21711" y="1609615"/>
                    <a:pt x="0" y="1587904"/>
                    <a:pt x="0" y="1561122"/>
                  </a:cubicBezTo>
                  <a:lnTo>
                    <a:pt x="0" y="48493"/>
                  </a:lnTo>
                  <a:cubicBezTo>
                    <a:pt x="0" y="21711"/>
                    <a:pt x="21711" y="0"/>
                    <a:pt x="48493" y="0"/>
                  </a:cubicBezTo>
                  <a:close/>
                </a:path>
              </a:pathLst>
            </a:custGeom>
            <a:solidFill>
              <a:srgbClr val="7BC67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524089" cy="165724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5" name="Freeform 5"/>
          <p:cNvSpPr/>
          <p:nvPr/>
        </p:nvSpPr>
        <p:spPr>
          <a:xfrm>
            <a:off x="566084" y="3878567"/>
            <a:ext cx="5188652" cy="2451100"/>
          </a:xfrm>
          <a:custGeom>
            <a:avLst/>
            <a:gdLst/>
            <a:ahLst/>
            <a:cxnLst/>
            <a:rect l="l" t="t" r="r" b="b"/>
            <a:pathLst>
              <a:path w="7782978" h="3676650">
                <a:moveTo>
                  <a:pt x="0" y="0"/>
                </a:moveTo>
                <a:lnTo>
                  <a:pt x="7782978" y="0"/>
                </a:lnTo>
                <a:lnTo>
                  <a:pt x="7782978" y="3676650"/>
                </a:lnTo>
                <a:lnTo>
                  <a:pt x="0" y="3676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64" t="-25541" r="-4269" b="-44351"/>
            </a:stretch>
          </a:blipFill>
        </p:spPr>
      </p:sp>
      <p:sp>
        <p:nvSpPr>
          <p:cNvPr id="6" name="AutoShape 6"/>
          <p:cNvSpPr/>
          <p:nvPr/>
        </p:nvSpPr>
        <p:spPr>
          <a:xfrm>
            <a:off x="685800" y="6485454"/>
            <a:ext cx="10820400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Freeform 7"/>
          <p:cNvSpPr/>
          <p:nvPr/>
        </p:nvSpPr>
        <p:spPr>
          <a:xfrm>
            <a:off x="6096000" y="273984"/>
            <a:ext cx="5766168" cy="6055683"/>
          </a:xfrm>
          <a:custGeom>
            <a:avLst/>
            <a:gdLst/>
            <a:ahLst/>
            <a:cxnLst/>
            <a:rect l="l" t="t" r="r" b="b"/>
            <a:pathLst>
              <a:path w="8649252" h="9083524">
                <a:moveTo>
                  <a:pt x="0" y="0"/>
                </a:moveTo>
                <a:lnTo>
                  <a:pt x="8649252" y="0"/>
                </a:lnTo>
                <a:lnTo>
                  <a:pt x="8649252" y="9083524"/>
                </a:lnTo>
                <a:lnTo>
                  <a:pt x="0" y="90835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63056" y="364997"/>
            <a:ext cx="294690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7"/>
              </a:lnSpc>
            </a:pPr>
            <a:r>
              <a:rPr lang="en-US" sz="1869" spc="377">
                <a:solidFill>
                  <a:srgbClr val="000000"/>
                </a:solidFill>
                <a:latin typeface="Inter Bold"/>
              </a:rPr>
              <a:t>ВПРАВА 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85800" y="635000"/>
            <a:ext cx="4806417" cy="261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4"/>
              </a:lnSpc>
            </a:pPr>
            <a:r>
              <a:rPr lang="en-US" sz="2395">
                <a:solidFill>
                  <a:srgbClr val="21493D"/>
                </a:solidFill>
                <a:latin typeface="Inter Italics"/>
              </a:rPr>
              <a:t>Світліший і темніший різновиди березового п’ядуна вказують на адаптацію виду до мінливих умов і підвищують шанс на виживання. Виберіть фактори, які зберігають риси світлого і темного різновидів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3" y="6497909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8252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46368" y="273985"/>
            <a:ext cx="5428084" cy="3461495"/>
            <a:chOff x="0" y="0"/>
            <a:chExt cx="2524089" cy="16096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24089" cy="1609615"/>
            </a:xfrm>
            <a:custGeom>
              <a:avLst/>
              <a:gdLst/>
              <a:ahLst/>
              <a:cxnLst/>
              <a:rect l="l" t="t" r="r" b="b"/>
              <a:pathLst>
                <a:path w="2524089" h="1609615">
                  <a:moveTo>
                    <a:pt x="48493" y="0"/>
                  </a:moveTo>
                  <a:lnTo>
                    <a:pt x="2475596" y="0"/>
                  </a:lnTo>
                  <a:cubicBezTo>
                    <a:pt x="2502378" y="0"/>
                    <a:pt x="2524089" y="21711"/>
                    <a:pt x="2524089" y="48493"/>
                  </a:cubicBezTo>
                  <a:lnTo>
                    <a:pt x="2524089" y="1561122"/>
                  </a:lnTo>
                  <a:cubicBezTo>
                    <a:pt x="2524089" y="1587904"/>
                    <a:pt x="2502378" y="1609615"/>
                    <a:pt x="2475596" y="1609615"/>
                  </a:cubicBezTo>
                  <a:lnTo>
                    <a:pt x="48493" y="1609615"/>
                  </a:lnTo>
                  <a:cubicBezTo>
                    <a:pt x="21711" y="1609615"/>
                    <a:pt x="0" y="1587904"/>
                    <a:pt x="0" y="1561122"/>
                  </a:cubicBezTo>
                  <a:lnTo>
                    <a:pt x="0" y="48493"/>
                  </a:lnTo>
                  <a:cubicBezTo>
                    <a:pt x="0" y="21711"/>
                    <a:pt x="21711" y="0"/>
                    <a:pt x="48493" y="0"/>
                  </a:cubicBezTo>
                  <a:close/>
                </a:path>
              </a:pathLst>
            </a:custGeom>
            <a:solidFill>
              <a:srgbClr val="7BC67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524089" cy="165724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5" name="Freeform 5"/>
          <p:cNvSpPr/>
          <p:nvPr/>
        </p:nvSpPr>
        <p:spPr>
          <a:xfrm>
            <a:off x="566084" y="3878567"/>
            <a:ext cx="5188652" cy="2451100"/>
          </a:xfrm>
          <a:custGeom>
            <a:avLst/>
            <a:gdLst/>
            <a:ahLst/>
            <a:cxnLst/>
            <a:rect l="l" t="t" r="r" b="b"/>
            <a:pathLst>
              <a:path w="7782978" h="3676650">
                <a:moveTo>
                  <a:pt x="0" y="0"/>
                </a:moveTo>
                <a:lnTo>
                  <a:pt x="7782978" y="0"/>
                </a:lnTo>
                <a:lnTo>
                  <a:pt x="7782978" y="3676650"/>
                </a:lnTo>
                <a:lnTo>
                  <a:pt x="0" y="3676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64" t="-25541" r="-4269" b="-44351"/>
            </a:stretch>
          </a:blipFill>
        </p:spPr>
      </p:sp>
      <p:sp>
        <p:nvSpPr>
          <p:cNvPr id="6" name="AutoShape 6"/>
          <p:cNvSpPr/>
          <p:nvPr/>
        </p:nvSpPr>
        <p:spPr>
          <a:xfrm>
            <a:off x="685800" y="6485454"/>
            <a:ext cx="10820400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Freeform 7"/>
          <p:cNvSpPr/>
          <p:nvPr/>
        </p:nvSpPr>
        <p:spPr>
          <a:xfrm>
            <a:off x="6096000" y="273984"/>
            <a:ext cx="5766168" cy="6055683"/>
          </a:xfrm>
          <a:custGeom>
            <a:avLst/>
            <a:gdLst/>
            <a:ahLst/>
            <a:cxnLst/>
            <a:rect l="l" t="t" r="r" b="b"/>
            <a:pathLst>
              <a:path w="8649252" h="9083524">
                <a:moveTo>
                  <a:pt x="0" y="0"/>
                </a:moveTo>
                <a:lnTo>
                  <a:pt x="8649252" y="0"/>
                </a:lnTo>
                <a:lnTo>
                  <a:pt x="8649252" y="9083524"/>
                </a:lnTo>
                <a:lnTo>
                  <a:pt x="0" y="90835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595586" y="1046998"/>
            <a:ext cx="603817" cy="452863"/>
          </a:xfrm>
          <a:custGeom>
            <a:avLst/>
            <a:gdLst/>
            <a:ahLst/>
            <a:cxnLst/>
            <a:rect l="l" t="t" r="r" b="b"/>
            <a:pathLst>
              <a:path w="905726" h="679295">
                <a:moveTo>
                  <a:pt x="0" y="0"/>
                </a:moveTo>
                <a:lnTo>
                  <a:pt x="905726" y="0"/>
                </a:lnTo>
                <a:lnTo>
                  <a:pt x="905726" y="679295"/>
                </a:lnTo>
                <a:lnTo>
                  <a:pt x="0" y="6792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63056" y="364997"/>
            <a:ext cx="294690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7"/>
              </a:lnSpc>
            </a:pPr>
            <a:r>
              <a:rPr lang="en-US" sz="1869" spc="377">
                <a:solidFill>
                  <a:srgbClr val="000000"/>
                </a:solidFill>
                <a:latin typeface="Inter Bold"/>
              </a:rPr>
              <a:t>ВПРАВА 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85800" y="635000"/>
            <a:ext cx="4806417" cy="261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4"/>
              </a:lnSpc>
            </a:pPr>
            <a:r>
              <a:rPr lang="en-US" sz="2395">
                <a:solidFill>
                  <a:srgbClr val="21493D"/>
                </a:solidFill>
                <a:latin typeface="Inter Italics"/>
              </a:rPr>
              <a:t>Світліший і темніший різновиди березового п’ядуна вказують на адаптацію виду до мінливих умов і підвищують шанс на виживання. Виберіть фактори, які зберігають риси світлого і темного різновидів</a:t>
            </a:r>
          </a:p>
        </p:txBody>
      </p:sp>
      <p:sp>
        <p:nvSpPr>
          <p:cNvPr id="11" name="Freeform 11"/>
          <p:cNvSpPr/>
          <p:nvPr/>
        </p:nvSpPr>
        <p:spPr>
          <a:xfrm>
            <a:off x="10902383" y="2004733"/>
            <a:ext cx="603817" cy="452863"/>
          </a:xfrm>
          <a:custGeom>
            <a:avLst/>
            <a:gdLst/>
            <a:ahLst/>
            <a:cxnLst/>
            <a:rect l="l" t="t" r="r" b="b"/>
            <a:pathLst>
              <a:path w="905726" h="679295">
                <a:moveTo>
                  <a:pt x="0" y="0"/>
                </a:moveTo>
                <a:lnTo>
                  <a:pt x="905726" y="0"/>
                </a:lnTo>
                <a:lnTo>
                  <a:pt x="905726" y="679294"/>
                </a:lnTo>
                <a:lnTo>
                  <a:pt x="0" y="6792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902383" y="3075395"/>
            <a:ext cx="603817" cy="452863"/>
          </a:xfrm>
          <a:custGeom>
            <a:avLst/>
            <a:gdLst/>
            <a:ahLst/>
            <a:cxnLst/>
            <a:rect l="l" t="t" r="r" b="b"/>
            <a:pathLst>
              <a:path w="905726" h="679295">
                <a:moveTo>
                  <a:pt x="0" y="0"/>
                </a:moveTo>
                <a:lnTo>
                  <a:pt x="905726" y="0"/>
                </a:lnTo>
                <a:lnTo>
                  <a:pt x="905726" y="679294"/>
                </a:lnTo>
                <a:lnTo>
                  <a:pt x="0" y="6792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595586" y="4021781"/>
            <a:ext cx="603817" cy="452863"/>
          </a:xfrm>
          <a:custGeom>
            <a:avLst/>
            <a:gdLst/>
            <a:ahLst/>
            <a:cxnLst/>
            <a:rect l="l" t="t" r="r" b="b"/>
            <a:pathLst>
              <a:path w="905726" h="679295">
                <a:moveTo>
                  <a:pt x="0" y="0"/>
                </a:moveTo>
                <a:lnTo>
                  <a:pt x="905726" y="0"/>
                </a:lnTo>
                <a:lnTo>
                  <a:pt x="905726" y="679295"/>
                </a:lnTo>
                <a:lnTo>
                  <a:pt x="0" y="6792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595586" y="4651255"/>
            <a:ext cx="603817" cy="452863"/>
          </a:xfrm>
          <a:custGeom>
            <a:avLst/>
            <a:gdLst/>
            <a:ahLst/>
            <a:cxnLst/>
            <a:rect l="l" t="t" r="r" b="b"/>
            <a:pathLst>
              <a:path w="905726" h="679295">
                <a:moveTo>
                  <a:pt x="0" y="0"/>
                </a:moveTo>
                <a:lnTo>
                  <a:pt x="905726" y="0"/>
                </a:lnTo>
                <a:lnTo>
                  <a:pt x="905726" y="679294"/>
                </a:lnTo>
                <a:lnTo>
                  <a:pt x="0" y="6792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0902383" y="5526781"/>
            <a:ext cx="603817" cy="452863"/>
          </a:xfrm>
          <a:custGeom>
            <a:avLst/>
            <a:gdLst/>
            <a:ahLst/>
            <a:cxnLst/>
            <a:rect l="l" t="t" r="r" b="b"/>
            <a:pathLst>
              <a:path w="905726" h="679295">
                <a:moveTo>
                  <a:pt x="0" y="0"/>
                </a:moveTo>
                <a:lnTo>
                  <a:pt x="905726" y="0"/>
                </a:lnTo>
                <a:lnTo>
                  <a:pt x="905726" y="679294"/>
                </a:lnTo>
                <a:lnTo>
                  <a:pt x="0" y="6792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3" y="6497909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239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6132" y="0"/>
            <a:ext cx="6764383" cy="676438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37664" y="414049"/>
            <a:ext cx="548740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Поступово</a:t>
            </a:r>
            <a:r>
              <a:rPr lang="ru-RU" sz="28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створились </a:t>
            </a:r>
            <a:r>
              <a:rPr lang="ru-RU" sz="28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умови</a:t>
            </a:r>
            <a:r>
              <a:rPr lang="ru-RU" sz="28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для </a:t>
            </a:r>
            <a:r>
              <a:rPr lang="ru-RU" sz="28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виникнення</a:t>
            </a:r>
            <a:r>
              <a:rPr lang="ru-RU" sz="28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життя</a:t>
            </a:r>
            <a:endParaRPr lang="ru-RU" sz="28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921" y="65053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900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566084"/>
            <a:ext cx="5188652" cy="2191097"/>
            <a:chOff x="0" y="0"/>
            <a:chExt cx="2412752" cy="10188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12752" cy="1018873"/>
            </a:xfrm>
            <a:custGeom>
              <a:avLst/>
              <a:gdLst/>
              <a:ahLst/>
              <a:cxnLst/>
              <a:rect l="l" t="t" r="r" b="b"/>
              <a:pathLst>
                <a:path w="2412752" h="1018873">
                  <a:moveTo>
                    <a:pt x="50731" y="0"/>
                  </a:moveTo>
                  <a:lnTo>
                    <a:pt x="2362021" y="0"/>
                  </a:lnTo>
                  <a:cubicBezTo>
                    <a:pt x="2375476" y="0"/>
                    <a:pt x="2388380" y="5345"/>
                    <a:pt x="2397894" y="14859"/>
                  </a:cubicBezTo>
                  <a:cubicBezTo>
                    <a:pt x="2407408" y="24373"/>
                    <a:pt x="2412752" y="37276"/>
                    <a:pt x="2412752" y="50731"/>
                  </a:cubicBezTo>
                  <a:lnTo>
                    <a:pt x="2412752" y="968142"/>
                  </a:lnTo>
                  <a:cubicBezTo>
                    <a:pt x="2412752" y="996160"/>
                    <a:pt x="2390039" y="1018873"/>
                    <a:pt x="2362021" y="1018873"/>
                  </a:cubicBezTo>
                  <a:lnTo>
                    <a:pt x="50731" y="1018873"/>
                  </a:lnTo>
                  <a:cubicBezTo>
                    <a:pt x="37276" y="1018873"/>
                    <a:pt x="24373" y="1013528"/>
                    <a:pt x="14859" y="1004014"/>
                  </a:cubicBezTo>
                  <a:cubicBezTo>
                    <a:pt x="5345" y="994500"/>
                    <a:pt x="0" y="981596"/>
                    <a:pt x="0" y="968142"/>
                  </a:cubicBezTo>
                  <a:lnTo>
                    <a:pt x="0" y="50731"/>
                  </a:lnTo>
                  <a:cubicBezTo>
                    <a:pt x="0" y="37276"/>
                    <a:pt x="5345" y="24373"/>
                    <a:pt x="14859" y="14859"/>
                  </a:cubicBezTo>
                  <a:cubicBezTo>
                    <a:pt x="24373" y="5345"/>
                    <a:pt x="37276" y="0"/>
                    <a:pt x="50731" y="0"/>
                  </a:cubicBezTo>
                  <a:close/>
                </a:path>
              </a:pathLst>
            </a:custGeom>
            <a:solidFill>
              <a:srgbClr val="7BC67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412752" cy="106649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69857" y="3235062"/>
            <a:ext cx="10495491" cy="3180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4"/>
              </a:lnSpc>
            </a:pPr>
            <a:r>
              <a:rPr lang="en-US" sz="2729" dirty="0" err="1">
                <a:latin typeface="Inter Italics"/>
              </a:rPr>
              <a:t>відмінності</a:t>
            </a:r>
            <a:r>
              <a:rPr lang="en-US" sz="2729" dirty="0">
                <a:latin typeface="Inter Italics"/>
              </a:rPr>
              <a:t> в </a:t>
            </a:r>
            <a:r>
              <a:rPr lang="en-US" sz="2729" dirty="0" err="1">
                <a:latin typeface="Inter Italics"/>
              </a:rPr>
              <a:t>наборі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генів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між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особинами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одного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виду</a:t>
            </a:r>
            <a:r>
              <a:rPr lang="en-US" sz="2729" dirty="0">
                <a:latin typeface="Inter Italics"/>
              </a:rPr>
              <a:t>;</a:t>
            </a:r>
          </a:p>
          <a:p>
            <a:pPr>
              <a:lnSpc>
                <a:spcPts val="3084"/>
              </a:lnSpc>
            </a:pP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r>
              <a:rPr lang="en-US" sz="2729" dirty="0" err="1">
                <a:latin typeface="Inter Italics"/>
              </a:rPr>
              <a:t>різноманітність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екосистем</a:t>
            </a:r>
            <a:r>
              <a:rPr lang="en-US" sz="2729" dirty="0">
                <a:latin typeface="Inter Italics"/>
              </a:rPr>
              <a:t> у </a:t>
            </a:r>
            <a:r>
              <a:rPr lang="en-US" sz="2729" dirty="0" err="1">
                <a:latin typeface="Inter Italics"/>
              </a:rPr>
              <a:t>певній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частині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земної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кулі</a:t>
            </a:r>
            <a:r>
              <a:rPr lang="en-US" sz="2729" dirty="0">
                <a:latin typeface="Inter Italics"/>
              </a:rPr>
              <a:t>;</a:t>
            </a:r>
          </a:p>
          <a:p>
            <a:pPr>
              <a:lnSpc>
                <a:spcPts val="3084"/>
              </a:lnSpc>
            </a:pP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r>
              <a:rPr lang="en-US" sz="2729" dirty="0" err="1">
                <a:latin typeface="Inter Italics"/>
              </a:rPr>
              <a:t>те</a:t>
            </a:r>
            <a:r>
              <a:rPr lang="en-US" sz="2729" dirty="0">
                <a:latin typeface="Inter Italics"/>
              </a:rPr>
              <a:t> ж, </a:t>
            </a:r>
            <a:r>
              <a:rPr lang="en-US" sz="2729" dirty="0" err="1">
                <a:latin typeface="Inter Italics"/>
              </a:rPr>
              <a:t>що</a:t>
            </a:r>
            <a:r>
              <a:rPr lang="en-US" sz="2729" dirty="0">
                <a:latin typeface="Inter Italics"/>
              </a:rPr>
              <a:t> й “</a:t>
            </a:r>
            <a:r>
              <a:rPr lang="en-US" sz="2729" dirty="0" err="1">
                <a:latin typeface="Inter Italics"/>
              </a:rPr>
              <a:t>біорізноманіття</a:t>
            </a:r>
            <a:r>
              <a:rPr lang="en-US" sz="2729" dirty="0">
                <a:latin typeface="Inter Italics"/>
              </a:rPr>
              <a:t>”;</a:t>
            </a:r>
          </a:p>
          <a:p>
            <a:pPr>
              <a:lnSpc>
                <a:spcPts val="3084"/>
              </a:lnSpc>
            </a:pP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r>
              <a:rPr lang="en-US" sz="2729" dirty="0" err="1">
                <a:latin typeface="Inter Italics"/>
              </a:rPr>
              <a:t>різноманітність</a:t>
            </a:r>
            <a:r>
              <a:rPr lang="en-US" sz="2729" dirty="0">
                <a:latin typeface="Inter Italics"/>
              </a:rPr>
              <a:t> і </a:t>
            </a:r>
            <a:r>
              <a:rPr lang="en-US" sz="2729" dirty="0" err="1">
                <a:latin typeface="Inter Italics"/>
              </a:rPr>
              <a:t>кількість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видів</a:t>
            </a:r>
            <a:r>
              <a:rPr lang="en-US" sz="2729" dirty="0">
                <a:latin typeface="Inter Italics"/>
              </a:rPr>
              <a:t>, </a:t>
            </a:r>
            <a:r>
              <a:rPr lang="en-US" sz="2729" dirty="0" err="1">
                <a:latin typeface="Inter Italics"/>
              </a:rPr>
              <a:t>що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зустрічаються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на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даній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території</a:t>
            </a:r>
            <a:endParaRPr lang="en-US" sz="2729" dirty="0">
              <a:latin typeface="Inter Italic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31465" y="647701"/>
            <a:ext cx="294690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7"/>
              </a:lnSpc>
            </a:pPr>
            <a:r>
              <a:rPr lang="en-US" sz="1869" spc="377">
                <a:solidFill>
                  <a:srgbClr val="000000"/>
                </a:solidFill>
                <a:latin typeface="Inter Bold"/>
              </a:rPr>
              <a:t>ВПРАВА 3</a:t>
            </a:r>
          </a:p>
        </p:txBody>
      </p:sp>
      <p:sp>
        <p:nvSpPr>
          <p:cNvPr id="7" name="Freeform 7"/>
          <p:cNvSpPr/>
          <p:nvPr/>
        </p:nvSpPr>
        <p:spPr>
          <a:xfrm>
            <a:off x="6317548" y="566084"/>
            <a:ext cx="5188652" cy="2191097"/>
          </a:xfrm>
          <a:custGeom>
            <a:avLst/>
            <a:gdLst/>
            <a:ahLst/>
            <a:cxnLst/>
            <a:rect l="l" t="t" r="r" b="b"/>
            <a:pathLst>
              <a:path w="7782978" h="3286646">
                <a:moveTo>
                  <a:pt x="0" y="0"/>
                </a:moveTo>
                <a:lnTo>
                  <a:pt x="7782978" y="0"/>
                </a:lnTo>
                <a:lnTo>
                  <a:pt x="7782978" y="3286647"/>
                </a:lnTo>
                <a:lnTo>
                  <a:pt x="0" y="32866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773" t="-39026" r="-20566" b="-108096"/>
            </a:stretch>
          </a:blipFill>
        </p:spPr>
      </p:sp>
      <p:sp>
        <p:nvSpPr>
          <p:cNvPr id="8" name="AutoShape 8"/>
          <p:cNvSpPr/>
          <p:nvPr/>
        </p:nvSpPr>
        <p:spPr>
          <a:xfrm>
            <a:off x="685800" y="6485454"/>
            <a:ext cx="10820400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TextBox 9"/>
          <p:cNvSpPr txBox="1"/>
          <p:nvPr/>
        </p:nvSpPr>
        <p:spPr>
          <a:xfrm>
            <a:off x="948319" y="1114162"/>
            <a:ext cx="4663614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9"/>
              </a:lnSpc>
            </a:pPr>
            <a:r>
              <a:rPr lang="en-US" sz="2462">
                <a:solidFill>
                  <a:srgbClr val="21493D"/>
                </a:solidFill>
                <a:latin typeface="Inter Italics"/>
              </a:rPr>
              <a:t>Позначте правильне закінчення речення:</a:t>
            </a:r>
          </a:p>
          <a:p>
            <a:pPr>
              <a:lnSpc>
                <a:spcPts val="2709"/>
              </a:lnSpc>
            </a:pPr>
            <a:endParaRPr lang="en-US" sz="2462">
              <a:solidFill>
                <a:srgbClr val="21493D"/>
              </a:solidFill>
              <a:latin typeface="Inter Italics"/>
            </a:endParaRPr>
          </a:p>
          <a:p>
            <a:pPr>
              <a:lnSpc>
                <a:spcPts val="2709"/>
              </a:lnSpc>
            </a:pPr>
            <a:r>
              <a:rPr lang="en-US" sz="2462">
                <a:solidFill>
                  <a:srgbClr val="000000"/>
                </a:solidFill>
                <a:latin typeface="Inter"/>
              </a:rPr>
              <a:t>Видове різноманіття - це...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3" y="6497909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430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566084"/>
            <a:ext cx="5188652" cy="2191097"/>
            <a:chOff x="0" y="0"/>
            <a:chExt cx="2412752" cy="10188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12752" cy="1018873"/>
            </a:xfrm>
            <a:custGeom>
              <a:avLst/>
              <a:gdLst/>
              <a:ahLst/>
              <a:cxnLst/>
              <a:rect l="l" t="t" r="r" b="b"/>
              <a:pathLst>
                <a:path w="2412752" h="1018873">
                  <a:moveTo>
                    <a:pt x="50731" y="0"/>
                  </a:moveTo>
                  <a:lnTo>
                    <a:pt x="2362021" y="0"/>
                  </a:lnTo>
                  <a:cubicBezTo>
                    <a:pt x="2375476" y="0"/>
                    <a:pt x="2388380" y="5345"/>
                    <a:pt x="2397894" y="14859"/>
                  </a:cubicBezTo>
                  <a:cubicBezTo>
                    <a:pt x="2407408" y="24373"/>
                    <a:pt x="2412752" y="37276"/>
                    <a:pt x="2412752" y="50731"/>
                  </a:cubicBezTo>
                  <a:lnTo>
                    <a:pt x="2412752" y="968142"/>
                  </a:lnTo>
                  <a:cubicBezTo>
                    <a:pt x="2412752" y="996160"/>
                    <a:pt x="2390039" y="1018873"/>
                    <a:pt x="2362021" y="1018873"/>
                  </a:cubicBezTo>
                  <a:lnTo>
                    <a:pt x="50731" y="1018873"/>
                  </a:lnTo>
                  <a:cubicBezTo>
                    <a:pt x="37276" y="1018873"/>
                    <a:pt x="24373" y="1013528"/>
                    <a:pt x="14859" y="1004014"/>
                  </a:cubicBezTo>
                  <a:cubicBezTo>
                    <a:pt x="5345" y="994500"/>
                    <a:pt x="0" y="981596"/>
                    <a:pt x="0" y="968142"/>
                  </a:cubicBezTo>
                  <a:lnTo>
                    <a:pt x="0" y="50731"/>
                  </a:lnTo>
                  <a:cubicBezTo>
                    <a:pt x="0" y="37276"/>
                    <a:pt x="5345" y="24373"/>
                    <a:pt x="14859" y="14859"/>
                  </a:cubicBezTo>
                  <a:cubicBezTo>
                    <a:pt x="24373" y="5345"/>
                    <a:pt x="37276" y="0"/>
                    <a:pt x="50731" y="0"/>
                  </a:cubicBezTo>
                  <a:close/>
                </a:path>
              </a:pathLst>
            </a:custGeom>
            <a:solidFill>
              <a:srgbClr val="7BC67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412752" cy="106649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69857" y="3235062"/>
            <a:ext cx="10495491" cy="3180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4"/>
              </a:lnSpc>
            </a:pPr>
            <a:r>
              <a:rPr lang="en-US" sz="2729" dirty="0" err="1">
                <a:latin typeface="Inter Italics"/>
              </a:rPr>
              <a:t>відмінності</a:t>
            </a:r>
            <a:r>
              <a:rPr lang="en-US" sz="2729" dirty="0">
                <a:latin typeface="Inter Italics"/>
              </a:rPr>
              <a:t> в </a:t>
            </a:r>
            <a:r>
              <a:rPr lang="en-US" sz="2729" dirty="0" err="1">
                <a:latin typeface="Inter Italics"/>
              </a:rPr>
              <a:t>наборі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генів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між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особинами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одного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виду</a:t>
            </a:r>
            <a:r>
              <a:rPr lang="en-US" sz="2729" dirty="0">
                <a:latin typeface="Inter Italics"/>
              </a:rPr>
              <a:t>;</a:t>
            </a:r>
          </a:p>
          <a:p>
            <a:pPr>
              <a:lnSpc>
                <a:spcPts val="3084"/>
              </a:lnSpc>
            </a:pP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r>
              <a:rPr lang="en-US" sz="2729" dirty="0" err="1">
                <a:latin typeface="Inter Italics"/>
              </a:rPr>
              <a:t>різноманітність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екосистем</a:t>
            </a:r>
            <a:r>
              <a:rPr lang="en-US" sz="2729" dirty="0">
                <a:latin typeface="Inter Italics"/>
              </a:rPr>
              <a:t> у </a:t>
            </a:r>
            <a:r>
              <a:rPr lang="en-US" sz="2729" dirty="0" err="1">
                <a:latin typeface="Inter Italics"/>
              </a:rPr>
              <a:t>певній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частині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земної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кулі</a:t>
            </a:r>
            <a:r>
              <a:rPr lang="en-US" sz="2729" dirty="0">
                <a:latin typeface="Inter Italics"/>
              </a:rPr>
              <a:t>;</a:t>
            </a:r>
          </a:p>
          <a:p>
            <a:pPr>
              <a:lnSpc>
                <a:spcPts val="3084"/>
              </a:lnSpc>
            </a:pP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r>
              <a:rPr lang="en-US" sz="2729" dirty="0" err="1">
                <a:latin typeface="Inter Italics"/>
              </a:rPr>
              <a:t>те</a:t>
            </a:r>
            <a:r>
              <a:rPr lang="en-US" sz="2729" dirty="0">
                <a:latin typeface="Inter Italics"/>
              </a:rPr>
              <a:t> ж, </a:t>
            </a:r>
            <a:r>
              <a:rPr lang="en-US" sz="2729" dirty="0" err="1">
                <a:latin typeface="Inter Italics"/>
              </a:rPr>
              <a:t>що</a:t>
            </a:r>
            <a:r>
              <a:rPr lang="en-US" sz="2729" dirty="0">
                <a:latin typeface="Inter Italics"/>
              </a:rPr>
              <a:t> й “</a:t>
            </a:r>
            <a:r>
              <a:rPr lang="en-US" sz="2729" dirty="0" err="1">
                <a:latin typeface="Inter Italics"/>
              </a:rPr>
              <a:t>біорізноманіття</a:t>
            </a:r>
            <a:r>
              <a:rPr lang="en-US" sz="2729" dirty="0">
                <a:latin typeface="Inter Italics"/>
              </a:rPr>
              <a:t>”;</a:t>
            </a:r>
          </a:p>
          <a:p>
            <a:pPr>
              <a:lnSpc>
                <a:spcPts val="3084"/>
              </a:lnSpc>
            </a:pP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r>
              <a:rPr lang="en-US" sz="2729" dirty="0" err="1">
                <a:latin typeface="Inter Italics"/>
              </a:rPr>
              <a:t>різноманітність</a:t>
            </a:r>
            <a:r>
              <a:rPr lang="en-US" sz="2729" dirty="0">
                <a:latin typeface="Inter Italics"/>
              </a:rPr>
              <a:t> і </a:t>
            </a:r>
            <a:r>
              <a:rPr lang="en-US" sz="2729" dirty="0" err="1">
                <a:latin typeface="Inter Italics"/>
              </a:rPr>
              <a:t>кількість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видів</a:t>
            </a:r>
            <a:r>
              <a:rPr lang="en-US" sz="2729" dirty="0">
                <a:latin typeface="Inter Italics"/>
              </a:rPr>
              <a:t>, </a:t>
            </a:r>
            <a:r>
              <a:rPr lang="en-US" sz="2729" dirty="0" err="1">
                <a:latin typeface="Inter Italics"/>
              </a:rPr>
              <a:t>що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зустрічаються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на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даній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території</a:t>
            </a:r>
            <a:endParaRPr lang="en-US" sz="2729" dirty="0">
              <a:latin typeface="Inter Italic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31465" y="647701"/>
            <a:ext cx="294690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7"/>
              </a:lnSpc>
            </a:pPr>
            <a:r>
              <a:rPr lang="en-US" sz="1869" spc="377">
                <a:solidFill>
                  <a:srgbClr val="000000"/>
                </a:solidFill>
                <a:latin typeface="Inter Bold"/>
              </a:rPr>
              <a:t>ВПРАВА 3</a:t>
            </a:r>
          </a:p>
        </p:txBody>
      </p:sp>
      <p:sp>
        <p:nvSpPr>
          <p:cNvPr id="7" name="Freeform 7"/>
          <p:cNvSpPr/>
          <p:nvPr/>
        </p:nvSpPr>
        <p:spPr>
          <a:xfrm>
            <a:off x="6317548" y="566084"/>
            <a:ext cx="5188652" cy="2191097"/>
          </a:xfrm>
          <a:custGeom>
            <a:avLst/>
            <a:gdLst/>
            <a:ahLst/>
            <a:cxnLst/>
            <a:rect l="l" t="t" r="r" b="b"/>
            <a:pathLst>
              <a:path w="7782978" h="3286646">
                <a:moveTo>
                  <a:pt x="0" y="0"/>
                </a:moveTo>
                <a:lnTo>
                  <a:pt x="7782978" y="0"/>
                </a:lnTo>
                <a:lnTo>
                  <a:pt x="7782978" y="3286647"/>
                </a:lnTo>
                <a:lnTo>
                  <a:pt x="0" y="32866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773" t="-39026" r="-20566" b="-108096"/>
            </a:stretch>
          </a:blipFill>
        </p:spPr>
      </p:sp>
      <p:sp>
        <p:nvSpPr>
          <p:cNvPr id="8" name="AutoShape 8"/>
          <p:cNvSpPr/>
          <p:nvPr/>
        </p:nvSpPr>
        <p:spPr>
          <a:xfrm>
            <a:off x="685800" y="6485454"/>
            <a:ext cx="10820400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TextBox 9"/>
          <p:cNvSpPr txBox="1"/>
          <p:nvPr/>
        </p:nvSpPr>
        <p:spPr>
          <a:xfrm>
            <a:off x="948319" y="1114162"/>
            <a:ext cx="4663614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9"/>
              </a:lnSpc>
            </a:pPr>
            <a:r>
              <a:rPr lang="en-US" sz="2462">
                <a:solidFill>
                  <a:srgbClr val="21493D"/>
                </a:solidFill>
                <a:latin typeface="Inter Italics"/>
              </a:rPr>
              <a:t>Позначте правильне закінчення речення:</a:t>
            </a:r>
          </a:p>
          <a:p>
            <a:pPr>
              <a:lnSpc>
                <a:spcPts val="2709"/>
              </a:lnSpc>
            </a:pPr>
            <a:endParaRPr lang="en-US" sz="2462">
              <a:solidFill>
                <a:srgbClr val="21493D"/>
              </a:solidFill>
              <a:latin typeface="Inter Italics"/>
            </a:endParaRPr>
          </a:p>
          <a:p>
            <a:pPr>
              <a:lnSpc>
                <a:spcPts val="2709"/>
              </a:lnSpc>
            </a:pPr>
            <a:r>
              <a:rPr lang="en-US" sz="2462">
                <a:solidFill>
                  <a:srgbClr val="000000"/>
                </a:solidFill>
                <a:latin typeface="Inter"/>
              </a:rPr>
              <a:t>Видове різноманіття - це...</a:t>
            </a:r>
          </a:p>
        </p:txBody>
      </p:sp>
      <p:sp>
        <p:nvSpPr>
          <p:cNvPr id="10" name="Freeform 10"/>
          <p:cNvSpPr/>
          <p:nvPr/>
        </p:nvSpPr>
        <p:spPr>
          <a:xfrm>
            <a:off x="685800" y="5613306"/>
            <a:ext cx="603817" cy="452863"/>
          </a:xfrm>
          <a:custGeom>
            <a:avLst/>
            <a:gdLst/>
            <a:ahLst/>
            <a:cxnLst/>
            <a:rect l="l" t="t" r="r" b="b"/>
            <a:pathLst>
              <a:path w="905726" h="679295">
                <a:moveTo>
                  <a:pt x="0" y="0"/>
                </a:moveTo>
                <a:lnTo>
                  <a:pt x="905726" y="0"/>
                </a:lnTo>
                <a:lnTo>
                  <a:pt x="905726" y="679295"/>
                </a:lnTo>
                <a:lnTo>
                  <a:pt x="0" y="67929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3" y="6497909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1040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566084"/>
            <a:ext cx="5188652" cy="2191097"/>
            <a:chOff x="0" y="0"/>
            <a:chExt cx="2412752" cy="10188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12752" cy="1018873"/>
            </a:xfrm>
            <a:custGeom>
              <a:avLst/>
              <a:gdLst/>
              <a:ahLst/>
              <a:cxnLst/>
              <a:rect l="l" t="t" r="r" b="b"/>
              <a:pathLst>
                <a:path w="2412752" h="1018873">
                  <a:moveTo>
                    <a:pt x="50731" y="0"/>
                  </a:moveTo>
                  <a:lnTo>
                    <a:pt x="2362021" y="0"/>
                  </a:lnTo>
                  <a:cubicBezTo>
                    <a:pt x="2375476" y="0"/>
                    <a:pt x="2388380" y="5345"/>
                    <a:pt x="2397894" y="14859"/>
                  </a:cubicBezTo>
                  <a:cubicBezTo>
                    <a:pt x="2407408" y="24373"/>
                    <a:pt x="2412752" y="37276"/>
                    <a:pt x="2412752" y="50731"/>
                  </a:cubicBezTo>
                  <a:lnTo>
                    <a:pt x="2412752" y="968142"/>
                  </a:lnTo>
                  <a:cubicBezTo>
                    <a:pt x="2412752" y="996160"/>
                    <a:pt x="2390039" y="1018873"/>
                    <a:pt x="2362021" y="1018873"/>
                  </a:cubicBezTo>
                  <a:lnTo>
                    <a:pt x="50731" y="1018873"/>
                  </a:lnTo>
                  <a:cubicBezTo>
                    <a:pt x="37276" y="1018873"/>
                    <a:pt x="24373" y="1013528"/>
                    <a:pt x="14859" y="1004014"/>
                  </a:cubicBezTo>
                  <a:cubicBezTo>
                    <a:pt x="5345" y="994500"/>
                    <a:pt x="0" y="981596"/>
                    <a:pt x="0" y="968142"/>
                  </a:cubicBezTo>
                  <a:lnTo>
                    <a:pt x="0" y="50731"/>
                  </a:lnTo>
                  <a:cubicBezTo>
                    <a:pt x="0" y="37276"/>
                    <a:pt x="5345" y="24373"/>
                    <a:pt x="14859" y="14859"/>
                  </a:cubicBezTo>
                  <a:cubicBezTo>
                    <a:pt x="24373" y="5345"/>
                    <a:pt x="37276" y="0"/>
                    <a:pt x="50731" y="0"/>
                  </a:cubicBezTo>
                  <a:close/>
                </a:path>
              </a:pathLst>
            </a:custGeom>
            <a:solidFill>
              <a:srgbClr val="7BC67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412752" cy="106649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53546" y="3201923"/>
            <a:ext cx="4242076" cy="37317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2"/>
              </a:lnSpc>
            </a:pPr>
            <a:r>
              <a:rPr lang="en-US" sz="2729" dirty="0" err="1">
                <a:latin typeface="Inter Italics"/>
              </a:rPr>
              <a:t>екосистемне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різноманіття</a:t>
            </a:r>
            <a:endParaRPr lang="en-US" sz="2729" dirty="0">
              <a:latin typeface="Inter Italics"/>
            </a:endParaRPr>
          </a:p>
          <a:p>
            <a:pPr>
              <a:lnSpc>
                <a:spcPts val="3302"/>
              </a:lnSpc>
            </a:pPr>
            <a:endParaRPr lang="en-US" sz="2729" dirty="0">
              <a:latin typeface="Inter Italics"/>
            </a:endParaRPr>
          </a:p>
          <a:p>
            <a:pPr>
              <a:lnSpc>
                <a:spcPts val="3302"/>
              </a:lnSpc>
            </a:pPr>
            <a:r>
              <a:rPr lang="en-US" sz="2729" dirty="0" err="1">
                <a:latin typeface="Inter Italics"/>
              </a:rPr>
              <a:t>генетичне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різноманіття</a:t>
            </a:r>
            <a:endParaRPr lang="en-US" sz="2729" dirty="0">
              <a:latin typeface="Inter Italics"/>
            </a:endParaRPr>
          </a:p>
          <a:p>
            <a:pPr>
              <a:lnSpc>
                <a:spcPts val="3302"/>
              </a:lnSpc>
            </a:pPr>
            <a:endParaRPr lang="en-US" sz="2729" dirty="0">
              <a:latin typeface="Inter Italics"/>
            </a:endParaRPr>
          </a:p>
          <a:p>
            <a:pPr>
              <a:lnSpc>
                <a:spcPts val="3302"/>
              </a:lnSpc>
            </a:pPr>
            <a:endParaRPr lang="en-US" sz="2729" dirty="0">
              <a:latin typeface="Inter Italics"/>
            </a:endParaRPr>
          </a:p>
          <a:p>
            <a:pPr>
              <a:lnSpc>
                <a:spcPts val="3302"/>
              </a:lnSpc>
            </a:pPr>
            <a:r>
              <a:rPr lang="en-US" sz="2729" dirty="0" err="1">
                <a:latin typeface="Inter Italics"/>
              </a:rPr>
              <a:t>видове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різноманіття</a:t>
            </a: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endParaRPr lang="en-US" sz="2729" dirty="0">
              <a:latin typeface="Inter Italic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31465" y="647701"/>
            <a:ext cx="294690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7"/>
              </a:lnSpc>
            </a:pPr>
            <a:r>
              <a:rPr lang="en-US" sz="1869" spc="377">
                <a:solidFill>
                  <a:srgbClr val="000000"/>
                </a:solidFill>
                <a:latin typeface="Inter Bold"/>
              </a:rPr>
              <a:t>ВПРАВА 4</a:t>
            </a:r>
          </a:p>
        </p:txBody>
      </p:sp>
      <p:sp>
        <p:nvSpPr>
          <p:cNvPr id="7" name="Freeform 7"/>
          <p:cNvSpPr/>
          <p:nvPr/>
        </p:nvSpPr>
        <p:spPr>
          <a:xfrm>
            <a:off x="6317548" y="566084"/>
            <a:ext cx="5188652" cy="2191097"/>
          </a:xfrm>
          <a:custGeom>
            <a:avLst/>
            <a:gdLst/>
            <a:ahLst/>
            <a:cxnLst/>
            <a:rect l="l" t="t" r="r" b="b"/>
            <a:pathLst>
              <a:path w="7782978" h="3286646">
                <a:moveTo>
                  <a:pt x="0" y="0"/>
                </a:moveTo>
                <a:lnTo>
                  <a:pt x="7782978" y="0"/>
                </a:lnTo>
                <a:lnTo>
                  <a:pt x="7782978" y="3286647"/>
                </a:lnTo>
                <a:lnTo>
                  <a:pt x="0" y="32866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773" t="-39026" r="-20566" b="-108096"/>
            </a:stretch>
          </a:blipFill>
        </p:spPr>
      </p:sp>
      <p:sp>
        <p:nvSpPr>
          <p:cNvPr id="8" name="AutoShape 8"/>
          <p:cNvSpPr/>
          <p:nvPr/>
        </p:nvSpPr>
        <p:spPr>
          <a:xfrm>
            <a:off x="685800" y="6485454"/>
            <a:ext cx="10820400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TextBox 9"/>
          <p:cNvSpPr txBox="1"/>
          <p:nvPr/>
        </p:nvSpPr>
        <p:spPr>
          <a:xfrm>
            <a:off x="948319" y="1114162"/>
            <a:ext cx="4663614" cy="103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9"/>
              </a:lnSpc>
            </a:pPr>
            <a:r>
              <a:rPr lang="en-US" sz="2462">
                <a:solidFill>
                  <a:srgbClr val="21493D"/>
                </a:solidFill>
                <a:latin typeface="Inter Italics"/>
              </a:rPr>
              <a:t>Установіть відповідність між правильним описом та визначенням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104850" y="3201923"/>
            <a:ext cx="6739009" cy="3180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4"/>
              </a:lnSpc>
            </a:pPr>
            <a:r>
              <a:rPr lang="en-US" sz="2729" dirty="0" err="1">
                <a:latin typeface="Inter Italics"/>
              </a:rPr>
              <a:t>це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відмінності</a:t>
            </a:r>
            <a:r>
              <a:rPr lang="en-US" sz="2729" dirty="0">
                <a:latin typeface="Inter Italics"/>
              </a:rPr>
              <a:t> в </a:t>
            </a:r>
            <a:r>
              <a:rPr lang="en-US" sz="2729" dirty="0" err="1">
                <a:latin typeface="Inter Italics"/>
              </a:rPr>
              <a:t>наборі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генів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між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особинами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одного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виду</a:t>
            </a: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r>
              <a:rPr lang="en-US" sz="2729" dirty="0" err="1">
                <a:latin typeface="Inter Italics"/>
              </a:rPr>
              <a:t>це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різноманітність</a:t>
            </a:r>
            <a:r>
              <a:rPr lang="en-US" sz="2729" dirty="0">
                <a:latin typeface="Inter Italics"/>
              </a:rPr>
              <a:t> і </a:t>
            </a:r>
            <a:r>
              <a:rPr lang="en-US" sz="2729" dirty="0" err="1">
                <a:latin typeface="Inter Italics"/>
              </a:rPr>
              <a:t>чисельність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видів</a:t>
            </a:r>
            <a:r>
              <a:rPr lang="en-US" sz="2729" dirty="0">
                <a:latin typeface="Inter Italics"/>
              </a:rPr>
              <a:t>, </a:t>
            </a:r>
            <a:r>
              <a:rPr lang="en-US" sz="2729" dirty="0" err="1">
                <a:latin typeface="Inter Italics"/>
              </a:rPr>
              <a:t>що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зустрічаються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на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даній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території</a:t>
            </a: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r>
              <a:rPr lang="en-US" sz="2729" dirty="0" err="1">
                <a:latin typeface="Inter Italics"/>
              </a:rPr>
              <a:t>це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різноманітність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екосистем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на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даній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території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земної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кулі</a:t>
            </a:r>
            <a:endParaRPr lang="en-US" sz="2729" dirty="0">
              <a:latin typeface="Inter Italic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3" y="6497909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673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566084"/>
            <a:ext cx="5188652" cy="2191097"/>
            <a:chOff x="0" y="0"/>
            <a:chExt cx="2412752" cy="10188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12752" cy="1018873"/>
            </a:xfrm>
            <a:custGeom>
              <a:avLst/>
              <a:gdLst/>
              <a:ahLst/>
              <a:cxnLst/>
              <a:rect l="l" t="t" r="r" b="b"/>
              <a:pathLst>
                <a:path w="2412752" h="1018873">
                  <a:moveTo>
                    <a:pt x="50731" y="0"/>
                  </a:moveTo>
                  <a:lnTo>
                    <a:pt x="2362021" y="0"/>
                  </a:lnTo>
                  <a:cubicBezTo>
                    <a:pt x="2375476" y="0"/>
                    <a:pt x="2388380" y="5345"/>
                    <a:pt x="2397894" y="14859"/>
                  </a:cubicBezTo>
                  <a:cubicBezTo>
                    <a:pt x="2407408" y="24373"/>
                    <a:pt x="2412752" y="37276"/>
                    <a:pt x="2412752" y="50731"/>
                  </a:cubicBezTo>
                  <a:lnTo>
                    <a:pt x="2412752" y="968142"/>
                  </a:lnTo>
                  <a:cubicBezTo>
                    <a:pt x="2412752" y="996160"/>
                    <a:pt x="2390039" y="1018873"/>
                    <a:pt x="2362021" y="1018873"/>
                  </a:cubicBezTo>
                  <a:lnTo>
                    <a:pt x="50731" y="1018873"/>
                  </a:lnTo>
                  <a:cubicBezTo>
                    <a:pt x="37276" y="1018873"/>
                    <a:pt x="24373" y="1013528"/>
                    <a:pt x="14859" y="1004014"/>
                  </a:cubicBezTo>
                  <a:cubicBezTo>
                    <a:pt x="5345" y="994500"/>
                    <a:pt x="0" y="981596"/>
                    <a:pt x="0" y="968142"/>
                  </a:cubicBezTo>
                  <a:lnTo>
                    <a:pt x="0" y="50731"/>
                  </a:lnTo>
                  <a:cubicBezTo>
                    <a:pt x="0" y="37276"/>
                    <a:pt x="5345" y="24373"/>
                    <a:pt x="14859" y="14859"/>
                  </a:cubicBezTo>
                  <a:cubicBezTo>
                    <a:pt x="24373" y="5345"/>
                    <a:pt x="37276" y="0"/>
                    <a:pt x="50731" y="0"/>
                  </a:cubicBezTo>
                  <a:close/>
                </a:path>
              </a:pathLst>
            </a:custGeom>
            <a:solidFill>
              <a:srgbClr val="7BC67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412752" cy="106649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83877" y="3201923"/>
            <a:ext cx="4242076" cy="2782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4"/>
              </a:lnSpc>
            </a:pPr>
            <a:r>
              <a:rPr lang="en-US" sz="2729" dirty="0" err="1">
                <a:latin typeface="Inter Italics"/>
              </a:rPr>
              <a:t>генетичне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різноманіття</a:t>
            </a: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r>
              <a:rPr lang="en-US" sz="2729" dirty="0" err="1">
                <a:latin typeface="Inter Italics"/>
              </a:rPr>
              <a:t>видове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різноманіття</a:t>
            </a: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r>
              <a:rPr lang="en-US" sz="2729" dirty="0" err="1">
                <a:latin typeface="Inter Italics"/>
              </a:rPr>
              <a:t>екосистемне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різноманіття</a:t>
            </a:r>
            <a:endParaRPr lang="en-US" sz="2729" dirty="0">
              <a:latin typeface="Inter Italic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31465" y="647701"/>
            <a:ext cx="294690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7"/>
              </a:lnSpc>
            </a:pPr>
            <a:r>
              <a:rPr lang="en-US" sz="1869" spc="377">
                <a:solidFill>
                  <a:srgbClr val="000000"/>
                </a:solidFill>
                <a:latin typeface="Inter Bold"/>
              </a:rPr>
              <a:t>ВПРАВА 4</a:t>
            </a:r>
          </a:p>
        </p:txBody>
      </p:sp>
      <p:sp>
        <p:nvSpPr>
          <p:cNvPr id="7" name="Freeform 7"/>
          <p:cNvSpPr/>
          <p:nvPr/>
        </p:nvSpPr>
        <p:spPr>
          <a:xfrm>
            <a:off x="6317548" y="566084"/>
            <a:ext cx="5188652" cy="2191097"/>
          </a:xfrm>
          <a:custGeom>
            <a:avLst/>
            <a:gdLst/>
            <a:ahLst/>
            <a:cxnLst/>
            <a:rect l="l" t="t" r="r" b="b"/>
            <a:pathLst>
              <a:path w="7782978" h="3286646">
                <a:moveTo>
                  <a:pt x="0" y="0"/>
                </a:moveTo>
                <a:lnTo>
                  <a:pt x="7782978" y="0"/>
                </a:lnTo>
                <a:lnTo>
                  <a:pt x="7782978" y="3286647"/>
                </a:lnTo>
                <a:lnTo>
                  <a:pt x="0" y="32866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773" t="-39026" r="-20566" b="-108096"/>
            </a:stretch>
          </a:blipFill>
        </p:spPr>
      </p:sp>
      <p:sp>
        <p:nvSpPr>
          <p:cNvPr id="8" name="AutoShape 8"/>
          <p:cNvSpPr/>
          <p:nvPr/>
        </p:nvSpPr>
        <p:spPr>
          <a:xfrm>
            <a:off x="685800" y="6485454"/>
            <a:ext cx="10820400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TextBox 9"/>
          <p:cNvSpPr txBox="1"/>
          <p:nvPr/>
        </p:nvSpPr>
        <p:spPr>
          <a:xfrm>
            <a:off x="948319" y="1114162"/>
            <a:ext cx="4663614" cy="103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9"/>
              </a:lnSpc>
            </a:pPr>
            <a:r>
              <a:rPr lang="en-US" sz="2462">
                <a:solidFill>
                  <a:srgbClr val="21493D"/>
                </a:solidFill>
                <a:latin typeface="Inter Italics"/>
              </a:rPr>
              <a:t>Установіть відповідність між правильним описом та визначенням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104850" y="3201923"/>
            <a:ext cx="6739009" cy="3180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4"/>
              </a:lnSpc>
            </a:pPr>
            <a:r>
              <a:rPr lang="en-US" sz="2729" dirty="0" err="1">
                <a:latin typeface="Inter Italics"/>
              </a:rPr>
              <a:t>це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відмінності</a:t>
            </a:r>
            <a:r>
              <a:rPr lang="en-US" sz="2729" dirty="0">
                <a:latin typeface="Inter Italics"/>
              </a:rPr>
              <a:t> в </a:t>
            </a:r>
            <a:r>
              <a:rPr lang="en-US" sz="2729" dirty="0" err="1">
                <a:latin typeface="Inter Italics"/>
              </a:rPr>
              <a:t>наборі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генів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між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особинами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одного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виду</a:t>
            </a: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r>
              <a:rPr lang="en-US" sz="2729" dirty="0" err="1">
                <a:latin typeface="Inter Italics"/>
              </a:rPr>
              <a:t>це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різноманітність</a:t>
            </a:r>
            <a:r>
              <a:rPr lang="en-US" sz="2729" dirty="0">
                <a:latin typeface="Inter Italics"/>
              </a:rPr>
              <a:t> і </a:t>
            </a:r>
            <a:r>
              <a:rPr lang="en-US" sz="2729" dirty="0" err="1">
                <a:latin typeface="Inter Italics"/>
              </a:rPr>
              <a:t>чисельність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видів</a:t>
            </a:r>
            <a:r>
              <a:rPr lang="en-US" sz="2729" dirty="0">
                <a:latin typeface="Inter Italics"/>
              </a:rPr>
              <a:t>, </a:t>
            </a:r>
            <a:r>
              <a:rPr lang="en-US" sz="2729" dirty="0" err="1">
                <a:latin typeface="Inter Italics"/>
              </a:rPr>
              <a:t>що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зустрічаються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на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даній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території</a:t>
            </a: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endParaRPr lang="en-US" sz="2729" dirty="0">
              <a:latin typeface="Inter Italics"/>
            </a:endParaRPr>
          </a:p>
          <a:p>
            <a:pPr>
              <a:lnSpc>
                <a:spcPts val="3084"/>
              </a:lnSpc>
            </a:pPr>
            <a:r>
              <a:rPr lang="en-US" sz="2729" dirty="0" err="1">
                <a:latin typeface="Inter Italics"/>
              </a:rPr>
              <a:t>це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різноманітність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екосистем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на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даній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території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земної</a:t>
            </a:r>
            <a:r>
              <a:rPr lang="en-US" sz="2729" dirty="0">
                <a:latin typeface="Inter Italics"/>
              </a:rPr>
              <a:t> </a:t>
            </a:r>
            <a:r>
              <a:rPr lang="en-US" sz="2729" dirty="0" err="1">
                <a:latin typeface="Inter Italics"/>
              </a:rPr>
              <a:t>кулі</a:t>
            </a:r>
            <a:endParaRPr lang="en-US" sz="2729" dirty="0">
              <a:latin typeface="Inter Italic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3" y="6497909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4923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0626376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636" y="-33146"/>
            <a:ext cx="10515600" cy="869577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Найдавніші свідчення життя на Землі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93" y="3650935"/>
            <a:ext cx="3626483" cy="2435367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TextBox 5"/>
          <p:cNvSpPr txBox="1"/>
          <p:nvPr/>
        </p:nvSpPr>
        <p:spPr>
          <a:xfrm>
            <a:off x="350718" y="6086303"/>
            <a:ext cx="28712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000" dirty="0" smtClean="0">
                <a:latin typeface="Comic Sans MS" panose="030F0702030302020204" pitchFamily="66" charset="0"/>
              </a:rPr>
              <a:t>Біогенний графіт</a:t>
            </a:r>
          </a:p>
          <a:p>
            <a:pPr algn="ctr"/>
            <a:r>
              <a:rPr lang="uk-UA" sz="2000" dirty="0" smtClean="0">
                <a:latin typeface="Comic Sans MS" panose="030F0702030302020204" pitchFamily="66" charset="0"/>
              </a:rPr>
              <a:t>(</a:t>
            </a:r>
            <a:r>
              <a:rPr lang="uk-UA" sz="2000" dirty="0" err="1" smtClean="0">
                <a:latin typeface="Comic Sans MS" panose="030F0702030302020204" pitchFamily="66" charset="0"/>
              </a:rPr>
              <a:t>о.Акілія</a:t>
            </a:r>
            <a:r>
              <a:rPr lang="uk-UA" sz="2000" dirty="0" smtClean="0">
                <a:latin typeface="Comic Sans MS" panose="030F0702030302020204" pitchFamily="66" charset="0"/>
              </a:rPr>
              <a:t>, Гренландія)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564" y="796064"/>
            <a:ext cx="3662562" cy="253757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8" name="TextBox 7"/>
          <p:cNvSpPr txBox="1"/>
          <p:nvPr/>
        </p:nvSpPr>
        <p:spPr>
          <a:xfrm>
            <a:off x="1067459" y="3241129"/>
            <a:ext cx="44855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000" dirty="0" smtClean="0">
                <a:latin typeface="Comic Sans MS" panose="030F0702030302020204" pitchFamily="66" charset="0"/>
              </a:rPr>
              <a:t>Строматоліти ( </a:t>
            </a:r>
            <a:r>
              <a:rPr lang="uk-UA" sz="2000" dirty="0" err="1" smtClean="0">
                <a:latin typeface="Comic Sans MS" panose="030F0702030302020204" pitchFamily="66" charset="0"/>
              </a:rPr>
              <a:t>о.Ісуа</a:t>
            </a:r>
            <a:r>
              <a:rPr lang="uk-UA" sz="2000" dirty="0" smtClean="0">
                <a:latin typeface="Comic Sans MS" panose="030F0702030302020204" pitchFamily="66" charset="0"/>
              </a:rPr>
              <a:t>, Гренландія)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322" y="1384958"/>
            <a:ext cx="1566274" cy="1307643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4657" y="922633"/>
            <a:ext cx="3307221" cy="257343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3268" y="3668468"/>
            <a:ext cx="3810000" cy="24003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2" name="TextBox 11"/>
          <p:cNvSpPr txBox="1"/>
          <p:nvPr/>
        </p:nvSpPr>
        <p:spPr>
          <a:xfrm>
            <a:off x="9019990" y="6086302"/>
            <a:ext cx="23519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dirty="0" smtClean="0">
                <a:latin typeface="Comic Sans MS" panose="030F0702030302020204" pitchFamily="66" charset="0"/>
              </a:rPr>
              <a:t>Строматоліти</a:t>
            </a:r>
          </a:p>
          <a:p>
            <a:pPr algn="ctr"/>
            <a:r>
              <a:rPr lang="uk-UA" dirty="0">
                <a:latin typeface="Comic Sans MS" panose="030F0702030302020204" pitchFamily="66" charset="0"/>
              </a:rPr>
              <a:t>(</a:t>
            </a:r>
            <a:r>
              <a:rPr lang="uk-UA" dirty="0" smtClean="0">
                <a:latin typeface="Comic Sans MS" panose="030F0702030302020204" pitchFamily="66" charset="0"/>
              </a:rPr>
              <a:t>Західна Австралія)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14914" y="3660778"/>
            <a:ext cx="3638286" cy="242552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4" name="TextBox 13"/>
          <p:cNvSpPr txBox="1"/>
          <p:nvPr/>
        </p:nvSpPr>
        <p:spPr>
          <a:xfrm>
            <a:off x="3620159" y="6117080"/>
            <a:ext cx="50016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dirty="0" smtClean="0">
                <a:latin typeface="Comic Sans MS" panose="030F0702030302020204" pitchFamily="66" charset="0"/>
              </a:rPr>
              <a:t>Мікроскопічні трубки в яшмі порід </a:t>
            </a:r>
            <a:r>
              <a:rPr lang="uk-UA" dirty="0" err="1" smtClean="0">
                <a:latin typeface="Comic Sans MS" panose="030F0702030302020204" pitchFamily="66" charset="0"/>
              </a:rPr>
              <a:t>Квебеку</a:t>
            </a:r>
            <a:r>
              <a:rPr lang="uk-UA" dirty="0" smtClean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uk-UA" dirty="0" smtClean="0">
                <a:latin typeface="Comic Sans MS" panose="030F0702030302020204" pitchFamily="66" charset="0"/>
              </a:rPr>
              <a:t>– сліди діяльності мікроорганізмів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921" y="65053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2918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39505" y="777230"/>
            <a:ext cx="10512991" cy="5303541"/>
            <a:chOff x="0" y="0"/>
            <a:chExt cx="4521863" cy="22811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21863" cy="2281167"/>
            </a:xfrm>
            <a:custGeom>
              <a:avLst/>
              <a:gdLst/>
              <a:ahLst/>
              <a:cxnLst/>
              <a:rect l="l" t="t" r="r" b="b"/>
              <a:pathLst>
                <a:path w="4521863" h="2281167">
                  <a:moveTo>
                    <a:pt x="8346" y="0"/>
                  </a:moveTo>
                  <a:lnTo>
                    <a:pt x="4513517" y="0"/>
                  </a:lnTo>
                  <a:cubicBezTo>
                    <a:pt x="4515731" y="0"/>
                    <a:pt x="4517853" y="879"/>
                    <a:pt x="4519419" y="2444"/>
                  </a:cubicBezTo>
                  <a:cubicBezTo>
                    <a:pt x="4520984" y="4010"/>
                    <a:pt x="4521863" y="6133"/>
                    <a:pt x="4521863" y="8346"/>
                  </a:cubicBezTo>
                  <a:lnTo>
                    <a:pt x="4521863" y="2272821"/>
                  </a:lnTo>
                  <a:cubicBezTo>
                    <a:pt x="4521863" y="2277431"/>
                    <a:pt x="4518127" y="2281167"/>
                    <a:pt x="4513517" y="2281167"/>
                  </a:cubicBezTo>
                  <a:lnTo>
                    <a:pt x="8346" y="2281167"/>
                  </a:lnTo>
                  <a:cubicBezTo>
                    <a:pt x="6133" y="2281167"/>
                    <a:pt x="4010" y="2280288"/>
                    <a:pt x="2444" y="2278723"/>
                  </a:cubicBezTo>
                  <a:cubicBezTo>
                    <a:pt x="879" y="2277158"/>
                    <a:pt x="0" y="2275035"/>
                    <a:pt x="0" y="2272821"/>
                  </a:cubicBezTo>
                  <a:lnTo>
                    <a:pt x="0" y="8346"/>
                  </a:lnTo>
                  <a:cubicBezTo>
                    <a:pt x="0" y="6133"/>
                    <a:pt x="879" y="4010"/>
                    <a:pt x="2444" y="2444"/>
                  </a:cubicBezTo>
                  <a:cubicBezTo>
                    <a:pt x="4010" y="879"/>
                    <a:pt x="6133" y="0"/>
                    <a:pt x="8346" y="0"/>
                  </a:cubicBezTo>
                  <a:close/>
                </a:path>
              </a:pathLst>
            </a:custGeom>
            <a:solidFill>
              <a:srgbClr val="7BC67A">
                <a:alpha val="48627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521863" cy="23287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6" name="AutoShape 6"/>
          <p:cNvSpPr/>
          <p:nvPr/>
        </p:nvSpPr>
        <p:spPr>
          <a:xfrm>
            <a:off x="685800" y="6485454"/>
            <a:ext cx="10820400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TextBox 7"/>
          <p:cNvSpPr txBox="1"/>
          <p:nvPr/>
        </p:nvSpPr>
        <p:spPr>
          <a:xfrm>
            <a:off x="1872718" y="2072059"/>
            <a:ext cx="8446565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43"/>
              </a:lnSpc>
            </a:pPr>
            <a:r>
              <a:rPr lang="en-US" sz="6640">
                <a:solidFill>
                  <a:srgbClr val="FFFFFF"/>
                </a:solidFill>
                <a:latin typeface="Inter"/>
              </a:rPr>
              <a:t>БІОРІЗНОМАНІТТЯ -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97296" y="3352801"/>
            <a:ext cx="8997408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9"/>
              </a:lnSpc>
            </a:pPr>
            <a:r>
              <a:rPr lang="en-US" sz="403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це</a:t>
            </a:r>
            <a:r>
              <a:rPr lang="en-US" sz="403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403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термін</a:t>
            </a:r>
            <a:r>
              <a:rPr lang="en-US" sz="4035" dirty="0">
                <a:solidFill>
                  <a:srgbClr val="FFFFFF"/>
                </a:solidFill>
                <a:latin typeface="Comic Sans MS" panose="030F0702030302020204" pitchFamily="66" charset="0"/>
              </a:rPr>
              <a:t>, </a:t>
            </a:r>
            <a:r>
              <a:rPr lang="en-US" sz="403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який</a:t>
            </a:r>
            <a:r>
              <a:rPr lang="en-US" sz="403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403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використовується</a:t>
            </a:r>
            <a:r>
              <a:rPr lang="en-US" sz="403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</a:p>
          <a:p>
            <a:pPr algn="ctr">
              <a:lnSpc>
                <a:spcPts val="5649"/>
              </a:lnSpc>
            </a:pPr>
            <a:r>
              <a:rPr lang="en-US" sz="403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для</a:t>
            </a:r>
            <a:r>
              <a:rPr lang="en-US" sz="403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403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опису</a:t>
            </a:r>
            <a:r>
              <a:rPr lang="en-US" sz="403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403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величезної</a:t>
            </a:r>
            <a:r>
              <a:rPr lang="en-US" sz="403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403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різноманітності</a:t>
            </a:r>
            <a:r>
              <a:rPr lang="en-US" sz="403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403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життя</a:t>
            </a:r>
            <a:r>
              <a:rPr lang="en-US" sz="403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403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на</a:t>
            </a:r>
            <a:r>
              <a:rPr lang="en-US" sz="403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403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Землі</a:t>
            </a:r>
            <a:endParaRPr lang="en-US" sz="4035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921" y="65053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350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8237" b="-5217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85800" y="868659"/>
            <a:ext cx="9393190" cy="3913411"/>
            <a:chOff x="0" y="0"/>
            <a:chExt cx="4040213" cy="16832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040213" cy="1683242"/>
            </a:xfrm>
            <a:custGeom>
              <a:avLst/>
              <a:gdLst/>
              <a:ahLst/>
              <a:cxnLst/>
              <a:rect l="l" t="t" r="r" b="b"/>
              <a:pathLst>
                <a:path w="4040213" h="1683242">
                  <a:moveTo>
                    <a:pt x="9341" y="0"/>
                  </a:moveTo>
                  <a:lnTo>
                    <a:pt x="4030872" y="0"/>
                  </a:lnTo>
                  <a:cubicBezTo>
                    <a:pt x="4033349" y="0"/>
                    <a:pt x="4035725" y="984"/>
                    <a:pt x="4037477" y="2736"/>
                  </a:cubicBezTo>
                  <a:cubicBezTo>
                    <a:pt x="4039229" y="4488"/>
                    <a:pt x="4040213" y="6864"/>
                    <a:pt x="4040213" y="9341"/>
                  </a:cubicBezTo>
                  <a:lnTo>
                    <a:pt x="4040213" y="1673901"/>
                  </a:lnTo>
                  <a:cubicBezTo>
                    <a:pt x="4040213" y="1676378"/>
                    <a:pt x="4039229" y="1678754"/>
                    <a:pt x="4037477" y="1680506"/>
                  </a:cubicBezTo>
                  <a:cubicBezTo>
                    <a:pt x="4035725" y="1682258"/>
                    <a:pt x="4033349" y="1683242"/>
                    <a:pt x="4030872" y="1683242"/>
                  </a:cubicBezTo>
                  <a:lnTo>
                    <a:pt x="9341" y="1683242"/>
                  </a:lnTo>
                  <a:cubicBezTo>
                    <a:pt x="6864" y="1683242"/>
                    <a:pt x="4488" y="1682258"/>
                    <a:pt x="2736" y="1680506"/>
                  </a:cubicBezTo>
                  <a:cubicBezTo>
                    <a:pt x="984" y="1678754"/>
                    <a:pt x="0" y="1676378"/>
                    <a:pt x="0" y="1673901"/>
                  </a:cubicBezTo>
                  <a:lnTo>
                    <a:pt x="0" y="9341"/>
                  </a:lnTo>
                  <a:cubicBezTo>
                    <a:pt x="0" y="6864"/>
                    <a:pt x="984" y="4488"/>
                    <a:pt x="2736" y="2736"/>
                  </a:cubicBezTo>
                  <a:cubicBezTo>
                    <a:pt x="4488" y="984"/>
                    <a:pt x="6864" y="0"/>
                    <a:pt x="9341" y="0"/>
                  </a:cubicBezTo>
                  <a:close/>
                </a:path>
              </a:pathLst>
            </a:custGeom>
            <a:solidFill>
              <a:srgbClr val="21493D">
                <a:alpha val="48627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040213" cy="173086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654692" y="868659"/>
            <a:ext cx="851508" cy="855001"/>
            <a:chOff x="0" y="0"/>
            <a:chExt cx="366252" cy="3677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6252" cy="367754"/>
            </a:xfrm>
            <a:custGeom>
              <a:avLst/>
              <a:gdLst/>
              <a:ahLst/>
              <a:cxnLst/>
              <a:rect l="l" t="t" r="r" b="b"/>
              <a:pathLst>
                <a:path w="366252" h="367754">
                  <a:moveTo>
                    <a:pt x="103043" y="0"/>
                  </a:moveTo>
                  <a:lnTo>
                    <a:pt x="263209" y="0"/>
                  </a:lnTo>
                  <a:cubicBezTo>
                    <a:pt x="290538" y="0"/>
                    <a:pt x="316747" y="10856"/>
                    <a:pt x="336071" y="30181"/>
                  </a:cubicBezTo>
                  <a:cubicBezTo>
                    <a:pt x="355396" y="49505"/>
                    <a:pt x="366252" y="75714"/>
                    <a:pt x="366252" y="103043"/>
                  </a:cubicBezTo>
                  <a:lnTo>
                    <a:pt x="366252" y="264712"/>
                  </a:lnTo>
                  <a:cubicBezTo>
                    <a:pt x="366252" y="321621"/>
                    <a:pt x="320118" y="367754"/>
                    <a:pt x="263209" y="367754"/>
                  </a:cubicBezTo>
                  <a:lnTo>
                    <a:pt x="103043" y="367754"/>
                  </a:lnTo>
                  <a:cubicBezTo>
                    <a:pt x="46134" y="367754"/>
                    <a:pt x="0" y="321621"/>
                    <a:pt x="0" y="264712"/>
                  </a:cubicBezTo>
                  <a:lnTo>
                    <a:pt x="0" y="103043"/>
                  </a:lnTo>
                  <a:cubicBezTo>
                    <a:pt x="0" y="46134"/>
                    <a:pt x="46134" y="0"/>
                    <a:pt x="103043" y="0"/>
                  </a:cubicBezTo>
                  <a:close/>
                </a:path>
              </a:pathLst>
            </a:custGeom>
            <a:solidFill>
              <a:srgbClr val="BED5B9">
                <a:alpha val="48627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366252" cy="4153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85800" y="5054093"/>
            <a:ext cx="4192131" cy="833511"/>
            <a:chOff x="0" y="0"/>
            <a:chExt cx="1656150" cy="32928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656150" cy="329288"/>
            </a:xfrm>
            <a:custGeom>
              <a:avLst/>
              <a:gdLst/>
              <a:ahLst/>
              <a:cxnLst/>
              <a:rect l="l" t="t" r="r" b="b"/>
              <a:pathLst>
                <a:path w="1656150" h="329288">
                  <a:moveTo>
                    <a:pt x="20930" y="0"/>
                  </a:moveTo>
                  <a:lnTo>
                    <a:pt x="1635220" y="0"/>
                  </a:lnTo>
                  <a:cubicBezTo>
                    <a:pt x="1640771" y="0"/>
                    <a:pt x="1646095" y="2205"/>
                    <a:pt x="1650020" y="6130"/>
                  </a:cubicBezTo>
                  <a:cubicBezTo>
                    <a:pt x="1653945" y="10055"/>
                    <a:pt x="1656150" y="15379"/>
                    <a:pt x="1656150" y="20930"/>
                  </a:cubicBezTo>
                  <a:lnTo>
                    <a:pt x="1656150" y="308358"/>
                  </a:lnTo>
                  <a:cubicBezTo>
                    <a:pt x="1656150" y="319918"/>
                    <a:pt x="1646780" y="329288"/>
                    <a:pt x="1635220" y="329288"/>
                  </a:cubicBezTo>
                  <a:lnTo>
                    <a:pt x="20930" y="329288"/>
                  </a:lnTo>
                  <a:cubicBezTo>
                    <a:pt x="9371" y="329288"/>
                    <a:pt x="0" y="319918"/>
                    <a:pt x="0" y="308358"/>
                  </a:cubicBezTo>
                  <a:lnTo>
                    <a:pt x="0" y="20930"/>
                  </a:lnTo>
                  <a:cubicBezTo>
                    <a:pt x="0" y="9371"/>
                    <a:pt x="9371" y="0"/>
                    <a:pt x="20930" y="0"/>
                  </a:cubicBezTo>
                  <a:close/>
                </a:path>
              </a:pathLst>
            </a:custGeom>
            <a:solidFill>
              <a:srgbClr val="7BC67A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656150" cy="3769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12" name="AutoShape 12"/>
          <p:cNvSpPr/>
          <p:nvPr/>
        </p:nvSpPr>
        <p:spPr>
          <a:xfrm>
            <a:off x="5133275" y="5473388"/>
            <a:ext cx="6372925" cy="1016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13"/>
          <p:cNvSpPr txBox="1"/>
          <p:nvPr/>
        </p:nvSpPr>
        <p:spPr>
          <a:xfrm>
            <a:off x="993641" y="5255195"/>
            <a:ext cx="3576449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7"/>
              </a:lnSpc>
            </a:pPr>
            <a:r>
              <a:rPr lang="en-US" sz="2269" spc="458">
                <a:solidFill>
                  <a:srgbClr val="3D4C4A"/>
                </a:solidFill>
                <a:latin typeface="Inter Medium"/>
              </a:rPr>
              <a:t>БІОРІЗНОМАНІТТЯ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16310" y="1181287"/>
            <a:ext cx="8352225" cy="328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63"/>
              </a:lnSpc>
              <a:spcBef>
                <a:spcPct val="0"/>
              </a:spcBef>
            </a:pPr>
            <a:r>
              <a:rPr lang="en-US" sz="45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Біорізноманіття</a:t>
            </a:r>
            <a:r>
              <a:rPr lang="en-US" sz="45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45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стосується</a:t>
            </a:r>
            <a:r>
              <a:rPr lang="en-US" sz="45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45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всіх</a:t>
            </a:r>
            <a:r>
              <a:rPr lang="en-US" sz="45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45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живих</a:t>
            </a:r>
            <a:r>
              <a:rPr lang="en-US" sz="45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45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істот</a:t>
            </a:r>
            <a:r>
              <a:rPr lang="en-US" sz="4545" dirty="0">
                <a:solidFill>
                  <a:srgbClr val="FFFFFF"/>
                </a:solidFill>
                <a:latin typeface="Comic Sans MS" panose="030F0702030302020204" pitchFamily="66" charset="0"/>
              </a:rPr>
              <a:t>, </a:t>
            </a:r>
            <a:r>
              <a:rPr lang="en-US" sz="45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включаючи</a:t>
            </a:r>
            <a:r>
              <a:rPr lang="en-US" sz="45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45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рослини</a:t>
            </a:r>
            <a:r>
              <a:rPr lang="en-US" sz="4545" dirty="0">
                <a:solidFill>
                  <a:srgbClr val="FFFFFF"/>
                </a:solidFill>
                <a:latin typeface="Comic Sans MS" panose="030F0702030302020204" pitchFamily="66" charset="0"/>
              </a:rPr>
              <a:t>, </a:t>
            </a:r>
            <a:r>
              <a:rPr lang="en-US" sz="45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гриби</a:t>
            </a:r>
            <a:r>
              <a:rPr lang="en-US" sz="4545" dirty="0">
                <a:solidFill>
                  <a:srgbClr val="FFFFFF"/>
                </a:solidFill>
                <a:latin typeface="Comic Sans"/>
              </a:rPr>
              <a:t>, </a:t>
            </a:r>
            <a:r>
              <a:rPr lang="en-US" sz="4545" dirty="0" err="1">
                <a:solidFill>
                  <a:srgbClr val="FFFFFF"/>
                </a:solidFill>
                <a:latin typeface="Comic Sans"/>
              </a:rPr>
              <a:t>бактерії</a:t>
            </a:r>
            <a:r>
              <a:rPr lang="en-US" sz="4545" dirty="0">
                <a:solidFill>
                  <a:srgbClr val="FFFFFF"/>
                </a:solidFill>
                <a:latin typeface="Comic Sans"/>
              </a:rPr>
              <a:t>, </a:t>
            </a:r>
            <a:r>
              <a:rPr lang="en-US" sz="4545" dirty="0" err="1">
                <a:solidFill>
                  <a:srgbClr val="FFFFFF"/>
                </a:solidFill>
                <a:latin typeface="Comic Sans"/>
              </a:rPr>
              <a:t>тварин</a:t>
            </a:r>
            <a:r>
              <a:rPr lang="en-US" sz="4545" dirty="0">
                <a:solidFill>
                  <a:srgbClr val="FFFFFF"/>
                </a:solidFill>
                <a:latin typeface="Comic Sans"/>
              </a:rPr>
              <a:t> і </a:t>
            </a:r>
            <a:r>
              <a:rPr lang="en-US" sz="4545" dirty="0" err="1">
                <a:solidFill>
                  <a:srgbClr val="FFFFFF"/>
                </a:solidFill>
                <a:latin typeface="Comic Sans"/>
              </a:rPr>
              <a:t>людей</a:t>
            </a:r>
            <a:endParaRPr lang="en-US" sz="4545" dirty="0">
              <a:solidFill>
                <a:srgbClr val="FFFFFF"/>
              </a:solidFill>
              <a:latin typeface="Comic Sans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921" y="65053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9014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796" b="-11866"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7263579" y="4519562"/>
            <a:ext cx="7207913" cy="1098529"/>
          </a:xfrm>
          <a:custGeom>
            <a:avLst/>
            <a:gdLst/>
            <a:ahLst/>
            <a:cxnLst/>
            <a:rect l="l" t="t" r="r" b="b"/>
            <a:pathLst>
              <a:path w="10811870" h="1647794">
                <a:moveTo>
                  <a:pt x="0" y="0"/>
                </a:moveTo>
                <a:lnTo>
                  <a:pt x="10811870" y="0"/>
                </a:lnTo>
                <a:lnTo>
                  <a:pt x="10811870" y="1647794"/>
                </a:lnTo>
                <a:lnTo>
                  <a:pt x="0" y="16477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227" r="-22227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424097" y="350039"/>
            <a:ext cx="4939627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18"/>
              </a:lnSpc>
            </a:pPr>
            <a:r>
              <a:rPr lang="en-US" sz="3658">
                <a:solidFill>
                  <a:srgbClr val="FFFFFF"/>
                </a:solidFill>
                <a:latin typeface="Inter"/>
              </a:rPr>
              <a:t>БІОРІЗНОМАНІТТЯ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702548" y="739974"/>
            <a:ext cx="3803653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12"/>
              </a:lnSpc>
            </a:pPr>
            <a:r>
              <a:rPr lang="en-US" sz="2509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зазвичай</a:t>
            </a:r>
            <a:r>
              <a:rPr lang="en-US" sz="2509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509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досліджують</a:t>
            </a:r>
            <a:r>
              <a:rPr lang="en-US" sz="2509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509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на</a:t>
            </a:r>
            <a:r>
              <a:rPr lang="en-US" sz="2509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509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трьох</a:t>
            </a:r>
            <a:r>
              <a:rPr lang="en-US" sz="2509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509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рівнях</a:t>
            </a:r>
            <a:r>
              <a:rPr lang="en-US" sz="2509" dirty="0">
                <a:solidFill>
                  <a:srgbClr val="FFFFFF"/>
                </a:solidFill>
                <a:latin typeface="Comic Sans MS" panose="030F0702030302020204" pitchFamily="66" charset="0"/>
              </a:rPr>
              <a:t>:</a:t>
            </a:r>
          </a:p>
        </p:txBody>
      </p:sp>
      <p:sp>
        <p:nvSpPr>
          <p:cNvPr id="6" name="Freeform 6"/>
          <p:cNvSpPr/>
          <p:nvPr/>
        </p:nvSpPr>
        <p:spPr>
          <a:xfrm rot="-10800000">
            <a:off x="7263579" y="3214074"/>
            <a:ext cx="7207913" cy="1098529"/>
          </a:xfrm>
          <a:custGeom>
            <a:avLst/>
            <a:gdLst/>
            <a:ahLst/>
            <a:cxnLst/>
            <a:rect l="l" t="t" r="r" b="b"/>
            <a:pathLst>
              <a:path w="10811870" h="1647794">
                <a:moveTo>
                  <a:pt x="0" y="0"/>
                </a:moveTo>
                <a:lnTo>
                  <a:pt x="10811870" y="0"/>
                </a:lnTo>
                <a:lnTo>
                  <a:pt x="10811870" y="1647794"/>
                </a:lnTo>
                <a:lnTo>
                  <a:pt x="0" y="16477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227" r="-22227"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7263579" y="1908586"/>
            <a:ext cx="7207913" cy="1098529"/>
          </a:xfrm>
          <a:custGeom>
            <a:avLst/>
            <a:gdLst/>
            <a:ahLst/>
            <a:cxnLst/>
            <a:rect l="l" t="t" r="r" b="b"/>
            <a:pathLst>
              <a:path w="10811870" h="1647794">
                <a:moveTo>
                  <a:pt x="0" y="0"/>
                </a:moveTo>
                <a:lnTo>
                  <a:pt x="10811870" y="0"/>
                </a:lnTo>
                <a:lnTo>
                  <a:pt x="10811870" y="1647794"/>
                </a:lnTo>
                <a:lnTo>
                  <a:pt x="0" y="16477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227" r="-22227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7929641" y="2105364"/>
            <a:ext cx="1674733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43"/>
              </a:lnSpc>
              <a:spcBef>
                <a:spcPct val="0"/>
              </a:spcBef>
            </a:pPr>
            <a:r>
              <a:rPr lang="en-US" sz="3745">
                <a:solidFill>
                  <a:srgbClr val="21493D"/>
                </a:solidFill>
                <a:latin typeface="Inter"/>
              </a:rPr>
              <a:t>видове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702548" y="3424072"/>
            <a:ext cx="2789159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43"/>
              </a:lnSpc>
              <a:spcBef>
                <a:spcPct val="0"/>
              </a:spcBef>
            </a:pPr>
            <a:r>
              <a:rPr lang="en-US" sz="3745" dirty="0" err="1">
                <a:solidFill>
                  <a:srgbClr val="21493D"/>
                </a:solidFill>
                <a:latin typeface="Inter"/>
              </a:rPr>
              <a:t>генетичне</a:t>
            </a:r>
            <a:endParaRPr lang="en-US" sz="3745" dirty="0">
              <a:solidFill>
                <a:srgbClr val="21493D"/>
              </a:solidFill>
              <a:latin typeface="Inte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569201" y="4731128"/>
            <a:ext cx="3652759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43"/>
              </a:lnSpc>
              <a:spcBef>
                <a:spcPct val="0"/>
              </a:spcBef>
            </a:pPr>
            <a:r>
              <a:rPr lang="en-US" sz="3745" dirty="0" err="1">
                <a:solidFill>
                  <a:srgbClr val="21493D"/>
                </a:solidFill>
                <a:latin typeface="Inter"/>
              </a:rPr>
              <a:t>екосистемне</a:t>
            </a:r>
            <a:endParaRPr lang="en-US" sz="3745" dirty="0">
              <a:solidFill>
                <a:srgbClr val="21493D"/>
              </a:solidFill>
              <a:latin typeface="Inter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921" y="65053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5936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8077739"/>
          </a:xfrm>
          <a:custGeom>
            <a:avLst/>
            <a:gdLst/>
            <a:ahLst/>
            <a:cxnLst/>
            <a:rect l="l" t="t" r="r" b="b"/>
            <a:pathLst>
              <a:path w="18288000" h="12116608">
                <a:moveTo>
                  <a:pt x="0" y="0"/>
                </a:moveTo>
                <a:lnTo>
                  <a:pt x="18288000" y="0"/>
                </a:lnTo>
                <a:lnTo>
                  <a:pt x="18288000" y="12116608"/>
                </a:lnTo>
                <a:lnTo>
                  <a:pt x="0" y="121166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747108" y="163971"/>
            <a:ext cx="8444893" cy="3485853"/>
            <a:chOff x="0" y="0"/>
            <a:chExt cx="3632330" cy="14993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32330" cy="1499341"/>
            </a:xfrm>
            <a:custGeom>
              <a:avLst/>
              <a:gdLst/>
              <a:ahLst/>
              <a:cxnLst/>
              <a:rect l="l" t="t" r="r" b="b"/>
              <a:pathLst>
                <a:path w="3632330" h="1499341">
                  <a:moveTo>
                    <a:pt x="10390" y="0"/>
                  </a:moveTo>
                  <a:lnTo>
                    <a:pt x="3621940" y="0"/>
                  </a:lnTo>
                  <a:cubicBezTo>
                    <a:pt x="3627678" y="0"/>
                    <a:pt x="3632330" y="4652"/>
                    <a:pt x="3632330" y="10390"/>
                  </a:cubicBezTo>
                  <a:lnTo>
                    <a:pt x="3632330" y="1488951"/>
                  </a:lnTo>
                  <a:cubicBezTo>
                    <a:pt x="3632330" y="1494689"/>
                    <a:pt x="3627678" y="1499341"/>
                    <a:pt x="3621940" y="1499341"/>
                  </a:cubicBezTo>
                  <a:lnTo>
                    <a:pt x="10390" y="1499341"/>
                  </a:lnTo>
                  <a:cubicBezTo>
                    <a:pt x="4652" y="1499341"/>
                    <a:pt x="0" y="1494689"/>
                    <a:pt x="0" y="1488951"/>
                  </a:cubicBezTo>
                  <a:lnTo>
                    <a:pt x="0" y="10390"/>
                  </a:lnTo>
                  <a:cubicBezTo>
                    <a:pt x="0" y="4652"/>
                    <a:pt x="4652" y="0"/>
                    <a:pt x="10390" y="0"/>
                  </a:cubicBezTo>
                  <a:close/>
                </a:path>
              </a:pathLst>
            </a:custGeom>
            <a:solidFill>
              <a:srgbClr val="13897D">
                <a:alpha val="48627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632330" cy="154696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593627" y="408297"/>
            <a:ext cx="7091519" cy="151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00"/>
              </a:lnSpc>
            </a:pPr>
            <a:r>
              <a:rPr lang="en-US" sz="5000">
                <a:solidFill>
                  <a:srgbClr val="FFFFFF"/>
                </a:solidFill>
                <a:latin typeface="Inter"/>
              </a:rPr>
              <a:t>ВИДОВЕ РІЗНОМАНІІТТЯ -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939948" y="2191896"/>
            <a:ext cx="8059212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3"/>
              </a:lnSpc>
              <a:spcBef>
                <a:spcPct val="0"/>
              </a:spcBef>
            </a:pPr>
            <a:r>
              <a:rPr lang="en-US" sz="35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різноманітність</a:t>
            </a:r>
            <a:r>
              <a:rPr lang="en-US" sz="3545" dirty="0">
                <a:solidFill>
                  <a:srgbClr val="FFFFFF"/>
                </a:solidFill>
                <a:latin typeface="Comic Sans MS" panose="030F0702030302020204" pitchFamily="66" charset="0"/>
              </a:rPr>
              <a:t> і </a:t>
            </a:r>
            <a:r>
              <a:rPr lang="en-US" sz="35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кількість</a:t>
            </a:r>
            <a:r>
              <a:rPr lang="en-US" sz="35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5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видів</a:t>
            </a:r>
            <a:r>
              <a:rPr lang="en-US" sz="3545" dirty="0">
                <a:solidFill>
                  <a:srgbClr val="FFFFFF"/>
                </a:solidFill>
                <a:latin typeface="Comic Sans MS" panose="030F0702030302020204" pitchFamily="66" charset="0"/>
              </a:rPr>
              <a:t>, </a:t>
            </a:r>
          </a:p>
          <a:p>
            <a:pPr algn="ctr">
              <a:lnSpc>
                <a:spcPts val="4963"/>
              </a:lnSpc>
              <a:spcBef>
                <a:spcPct val="0"/>
              </a:spcBef>
            </a:pPr>
            <a:r>
              <a:rPr lang="en-US" sz="35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що</a:t>
            </a:r>
            <a:r>
              <a:rPr lang="en-US" sz="35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5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зустрічаються</a:t>
            </a:r>
            <a:r>
              <a:rPr lang="en-US" sz="35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5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на</a:t>
            </a:r>
            <a:r>
              <a:rPr lang="en-US" sz="35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5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даній</a:t>
            </a:r>
            <a:r>
              <a:rPr lang="en-US" sz="35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35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території</a:t>
            </a:r>
            <a:endParaRPr lang="en-US" sz="3545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321" y="66577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3936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CC9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42722"/>
            <a:ext cx="14096973" cy="4779669"/>
          </a:xfrm>
          <a:custGeom>
            <a:avLst/>
            <a:gdLst/>
            <a:ahLst/>
            <a:cxnLst/>
            <a:rect l="l" t="t" r="r" b="b"/>
            <a:pathLst>
              <a:path w="21145460" h="7169503">
                <a:moveTo>
                  <a:pt x="0" y="0"/>
                </a:moveTo>
                <a:lnTo>
                  <a:pt x="21145460" y="0"/>
                </a:lnTo>
                <a:lnTo>
                  <a:pt x="21145460" y="7169503"/>
                </a:lnTo>
                <a:lnTo>
                  <a:pt x="0" y="71695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65" t="-1620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842722"/>
            <a:ext cx="12229028" cy="4779669"/>
            <a:chOff x="0" y="0"/>
            <a:chExt cx="5259968" cy="20558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259968" cy="2055838"/>
            </a:xfrm>
            <a:custGeom>
              <a:avLst/>
              <a:gdLst/>
              <a:ahLst/>
              <a:cxnLst/>
              <a:rect l="l" t="t" r="r" b="b"/>
              <a:pathLst>
                <a:path w="5259968" h="2055838">
                  <a:moveTo>
                    <a:pt x="7175" y="0"/>
                  </a:moveTo>
                  <a:lnTo>
                    <a:pt x="5252793" y="0"/>
                  </a:lnTo>
                  <a:cubicBezTo>
                    <a:pt x="5256755" y="0"/>
                    <a:pt x="5259968" y="3212"/>
                    <a:pt x="5259968" y="7175"/>
                  </a:cubicBezTo>
                  <a:lnTo>
                    <a:pt x="5259968" y="2048663"/>
                  </a:lnTo>
                  <a:cubicBezTo>
                    <a:pt x="5259968" y="2052626"/>
                    <a:pt x="5256755" y="2055838"/>
                    <a:pt x="5252793" y="2055838"/>
                  </a:cubicBezTo>
                  <a:lnTo>
                    <a:pt x="7175" y="2055838"/>
                  </a:lnTo>
                  <a:cubicBezTo>
                    <a:pt x="3212" y="2055838"/>
                    <a:pt x="0" y="2052626"/>
                    <a:pt x="0" y="2048663"/>
                  </a:cubicBezTo>
                  <a:lnTo>
                    <a:pt x="0" y="7175"/>
                  </a:lnTo>
                  <a:cubicBezTo>
                    <a:pt x="0" y="3212"/>
                    <a:pt x="3212" y="0"/>
                    <a:pt x="7175" y="0"/>
                  </a:cubicBezTo>
                  <a:close/>
                </a:path>
              </a:pathLst>
            </a:custGeom>
            <a:solidFill>
              <a:srgbClr val="7BC67A">
                <a:alpha val="48627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5259968" cy="210346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04314" y="5035875"/>
            <a:ext cx="10820400" cy="1660359"/>
            <a:chOff x="0" y="0"/>
            <a:chExt cx="5031547" cy="77207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031547" cy="772076"/>
            </a:xfrm>
            <a:custGeom>
              <a:avLst/>
              <a:gdLst/>
              <a:ahLst/>
              <a:cxnLst/>
              <a:rect l="l" t="t" r="r" b="b"/>
              <a:pathLst>
                <a:path w="5031547" h="772076">
                  <a:moveTo>
                    <a:pt x="24327" y="0"/>
                  </a:moveTo>
                  <a:lnTo>
                    <a:pt x="5007220" y="0"/>
                  </a:lnTo>
                  <a:cubicBezTo>
                    <a:pt x="5013672" y="0"/>
                    <a:pt x="5019859" y="2563"/>
                    <a:pt x="5024422" y="7125"/>
                  </a:cubicBezTo>
                  <a:cubicBezTo>
                    <a:pt x="5028984" y="11687"/>
                    <a:pt x="5031547" y="17875"/>
                    <a:pt x="5031547" y="24327"/>
                  </a:cubicBezTo>
                  <a:lnTo>
                    <a:pt x="5031547" y="747750"/>
                  </a:lnTo>
                  <a:cubicBezTo>
                    <a:pt x="5031547" y="761185"/>
                    <a:pt x="5020655" y="772076"/>
                    <a:pt x="5007220" y="772076"/>
                  </a:cubicBezTo>
                  <a:lnTo>
                    <a:pt x="24327" y="772076"/>
                  </a:lnTo>
                  <a:cubicBezTo>
                    <a:pt x="10891" y="772076"/>
                    <a:pt x="0" y="761185"/>
                    <a:pt x="0" y="74775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21493D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5031547" cy="81970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349"/>
                </a:lnSpc>
              </a:pPr>
              <a:endParaRPr sz="1200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54955" y="5132567"/>
            <a:ext cx="10519119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3"/>
              </a:lnSpc>
            </a:pPr>
            <a:r>
              <a:rPr lang="en-US" sz="2745" dirty="0">
                <a:solidFill>
                  <a:srgbClr val="FFFFFF"/>
                </a:solidFill>
                <a:latin typeface="Comic Sans"/>
              </a:rPr>
              <a:t> </a:t>
            </a:r>
            <a:r>
              <a:rPr lang="en-US" sz="27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сукупність</a:t>
            </a:r>
            <a:r>
              <a:rPr lang="en-US" sz="27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7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особин</a:t>
            </a:r>
            <a:r>
              <a:rPr lang="en-US" sz="2745" dirty="0">
                <a:solidFill>
                  <a:srgbClr val="FFFFFF"/>
                </a:solidFill>
                <a:latin typeface="Comic Sans MS" panose="030F0702030302020204" pitchFamily="66" charset="0"/>
              </a:rPr>
              <a:t>, </a:t>
            </a:r>
            <a:r>
              <a:rPr lang="en-US" sz="27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що</a:t>
            </a:r>
            <a:r>
              <a:rPr lang="en-US" sz="27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7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населяють</a:t>
            </a:r>
            <a:r>
              <a:rPr lang="en-US" sz="27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7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чітко</a:t>
            </a:r>
            <a:r>
              <a:rPr lang="en-US" sz="27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7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визначений</a:t>
            </a:r>
            <a:r>
              <a:rPr lang="en-US" sz="27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7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ареал</a:t>
            </a:r>
            <a:r>
              <a:rPr lang="en-US" sz="2745" dirty="0">
                <a:solidFill>
                  <a:srgbClr val="FFFFFF"/>
                </a:solidFill>
                <a:latin typeface="Comic Sans MS" panose="030F0702030302020204" pitchFamily="66" charset="0"/>
              </a:rPr>
              <a:t>, </a:t>
            </a:r>
            <a:r>
              <a:rPr lang="en-US" sz="27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подібних</a:t>
            </a:r>
            <a:r>
              <a:rPr lang="en-US" sz="27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7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за</a:t>
            </a:r>
            <a:r>
              <a:rPr lang="en-US" sz="27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7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певними</a:t>
            </a:r>
            <a:r>
              <a:rPr lang="en-US" sz="27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7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ознаками</a:t>
            </a:r>
            <a:r>
              <a:rPr lang="en-US" sz="27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</a:p>
          <a:p>
            <a:pPr algn="ctr">
              <a:lnSpc>
                <a:spcPts val="3843"/>
              </a:lnSpc>
            </a:pPr>
            <a:r>
              <a:rPr lang="en-US" sz="2745" dirty="0">
                <a:solidFill>
                  <a:srgbClr val="FFFFFF"/>
                </a:solidFill>
                <a:latin typeface="Comic Sans MS" panose="030F0702030302020204" pitchFamily="66" charset="0"/>
              </a:rPr>
              <a:t>і </a:t>
            </a:r>
            <a:r>
              <a:rPr lang="en-US" sz="27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здатних</a:t>
            </a:r>
            <a:r>
              <a:rPr lang="en-US" sz="27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7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до</a:t>
            </a:r>
            <a:r>
              <a:rPr lang="en-US" sz="27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7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схрещування</a:t>
            </a:r>
            <a:r>
              <a:rPr lang="en-US" sz="2745" dirty="0">
                <a:solidFill>
                  <a:srgbClr val="FFFFFF"/>
                </a:solidFill>
                <a:latin typeface="Comic Sans MS" panose="030F0702030302020204" pitchFamily="66" charset="0"/>
              </a:rPr>
              <a:t> з </a:t>
            </a:r>
            <a:r>
              <a:rPr lang="en-US" sz="27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утворенням</a:t>
            </a:r>
            <a:r>
              <a:rPr lang="en-US" sz="27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7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плідного</a:t>
            </a:r>
            <a:r>
              <a:rPr lang="en-US" sz="2745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  <a:r>
              <a:rPr lang="en-US" sz="2745" dirty="0" err="1">
                <a:solidFill>
                  <a:srgbClr val="FFFFFF"/>
                </a:solidFill>
                <a:latin typeface="Comic Sans MS" panose="030F0702030302020204" pitchFamily="66" charset="0"/>
              </a:rPr>
              <a:t>потомства</a:t>
            </a:r>
            <a:endParaRPr lang="en-US" sz="2745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033300" y="297888"/>
            <a:ext cx="2162429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0"/>
              </a:lnSpc>
            </a:pPr>
            <a:r>
              <a:rPr lang="en-US" sz="4500">
                <a:solidFill>
                  <a:srgbClr val="282921"/>
                </a:solidFill>
                <a:latin typeface="Inter"/>
              </a:rPr>
              <a:t>ВИД -</a:t>
            </a:r>
          </a:p>
        </p:txBody>
      </p:sp>
      <p:sp>
        <p:nvSpPr>
          <p:cNvPr id="11" name="Freeform 11"/>
          <p:cNvSpPr/>
          <p:nvPr/>
        </p:nvSpPr>
        <p:spPr>
          <a:xfrm>
            <a:off x="375616" y="1039166"/>
            <a:ext cx="11447329" cy="3694169"/>
          </a:xfrm>
          <a:custGeom>
            <a:avLst/>
            <a:gdLst/>
            <a:ahLst/>
            <a:cxnLst/>
            <a:rect l="l" t="t" r="r" b="b"/>
            <a:pathLst>
              <a:path w="17170993" h="5541253">
                <a:moveTo>
                  <a:pt x="0" y="0"/>
                </a:moveTo>
                <a:lnTo>
                  <a:pt x="17170993" y="0"/>
                </a:lnTo>
                <a:lnTo>
                  <a:pt x="17170993" y="5541253"/>
                </a:lnTo>
                <a:lnTo>
                  <a:pt x="0" y="55412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203"/>
            </a:stretch>
          </a:blipFill>
        </p:spPr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921" y="6505303"/>
            <a:ext cx="1391575" cy="28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810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716</Words>
  <Application>Microsoft Office PowerPoint</Application>
  <PresentationFormat>Широкоэкранный</PresentationFormat>
  <Paragraphs>156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5" baseType="lpstr">
      <vt:lpstr>Arial</vt:lpstr>
      <vt:lpstr>Calibri</vt:lpstr>
      <vt:lpstr>Calibri Light</vt:lpstr>
      <vt:lpstr>Caveat Bold</vt:lpstr>
      <vt:lpstr>Comic Sans</vt:lpstr>
      <vt:lpstr>Comic Sans MS</vt:lpstr>
      <vt:lpstr>Inter</vt:lpstr>
      <vt:lpstr>Inter Bold</vt:lpstr>
      <vt:lpstr>Inter Italics</vt:lpstr>
      <vt:lpstr>Inter Medium</vt:lpstr>
      <vt:lpstr>Тема Office</vt:lpstr>
      <vt:lpstr>Презентация PowerPoint</vt:lpstr>
      <vt:lpstr>Презентация PowerPoint</vt:lpstr>
      <vt:lpstr>Презентация PowerPoint</vt:lpstr>
      <vt:lpstr>Найдавніші свідчення життя на Землі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Chychkovska Tetiana</dc:creator>
  <cp:lastModifiedBy>Chychkovska Tetiana</cp:lastModifiedBy>
  <cp:revision>10</cp:revision>
  <dcterms:created xsi:type="dcterms:W3CDTF">2024-06-10T06:11:59Z</dcterms:created>
  <dcterms:modified xsi:type="dcterms:W3CDTF">2024-06-10T17:35:18Z</dcterms:modified>
</cp:coreProperties>
</file>