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263" r:id="rId3"/>
    <p:sldId id="258" r:id="rId4"/>
    <p:sldId id="259" r:id="rId5"/>
    <p:sldId id="260" r:id="rId6"/>
    <p:sldId id="267" r:id="rId7"/>
    <p:sldId id="268" r:id="rId8"/>
    <p:sldId id="257" r:id="rId9"/>
    <p:sldId id="270" r:id="rId10"/>
    <p:sldId id="265" r:id="rId11"/>
    <p:sldId id="269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8C191-01D6-4B7A-876A-9CBF0FF844E1}" type="datetimeFigureOut">
              <a:rPr lang="uk-UA" smtClean="0"/>
              <a:t>01.05.2019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DF54F-6384-4C7D-B0EB-A60C76C812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5389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C9C302C-485B-4E28-98C8-EAC196DEF8E8}" type="slidenum">
              <a:rPr lang="ru-RU"/>
              <a:pPr/>
              <a:t>12</a:t>
            </a:fld>
            <a:endParaRPr lang="ru-RU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audio" Target="../media/media1.mp3"/><Relationship Id="rId7" Type="http://schemas.openxmlformats.org/officeDocument/2006/relationships/image" Target="../media/image13.gif"/><Relationship Id="rId2" Type="http://schemas.microsoft.com/office/2007/relationships/media" Target="../media/media1.mp3"/><Relationship Id="rId1" Type="http://schemas.openxmlformats.org/officeDocument/2006/relationships/audio" Target="file:///E:\048%20Henley%20Frey%20-%20Desperando.mp3" TargetMode="External"/><Relationship Id="rId6" Type="http://schemas.openxmlformats.org/officeDocument/2006/relationships/image" Target="../media/image12.gif"/><Relationship Id="rId11" Type="http://schemas.openxmlformats.org/officeDocument/2006/relationships/image" Target="../media/image17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16.gi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smtClean="0"/>
              <a:t> «Людина розумна» –  «людина здорова»</a:t>
            </a:r>
            <a:endParaRPr lang="ru-RU" b="1" dirty="0"/>
          </a:p>
        </p:txBody>
      </p:sp>
      <p:pic>
        <p:nvPicPr>
          <p:cNvPr id="4" name="Содержимое 3" descr="foto_943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934" r="12119" b="12241"/>
          <a:stretch>
            <a:fillRect/>
          </a:stretch>
        </p:blipFill>
        <p:spPr>
          <a:xfrm>
            <a:off x="428596" y="1500174"/>
            <a:ext cx="8143932" cy="5357826"/>
          </a:xfrm>
        </p:spPr>
      </p:pic>
    </p:spTree>
    <p:extLst>
      <p:ext uri="{BB962C8B-B14F-4D97-AF65-F5344CB8AC3E}">
        <p14:creationId xmlns:p14="http://schemas.microsoft.com/office/powerpoint/2010/main" val="36470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/>
              <a:t>«Утворіть логічні пари»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mtClean="0"/>
              <a:t>    </a:t>
            </a:r>
            <a:endParaRPr lang="uk-UA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429000"/>
            <a:ext cx="1692275" cy="174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203779"/>
              </p:ext>
            </p:extLst>
          </p:nvPr>
        </p:nvGraphicFramePr>
        <p:xfrm>
          <a:off x="1691680" y="1268760"/>
          <a:ext cx="7143249" cy="52897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2468"/>
                <a:gridCol w="4840781"/>
              </a:tblGrid>
              <a:tr h="544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Наука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Що вивчає?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10881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А ембріологія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1 наука про функції та процеси життєдіяльності організму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544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Б фізіологія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2 наука, що вивчає будову та функції клітин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10881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В біохімія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3 наука про закономірності та особливості перебігу хімічних явищ у живих організмах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10881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Г цитологія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4 наука, що вивчає закономірності розвитку клітини, тканини та органів зародка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544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5 наука, що вивчає методи здорового способу життя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/>
              <a:t> «Фізкультхвилинка»</a:t>
            </a:r>
            <a:r>
              <a:rPr lang="uk-UA"/>
              <a:t/>
            </a:r>
            <a:br>
              <a:rPr lang="uk-UA"/>
            </a:br>
            <a:endParaRPr lang="uk-UA"/>
          </a:p>
        </p:txBody>
      </p:sp>
      <p:pic>
        <p:nvPicPr>
          <p:cNvPr id="4" name="Picture 3" descr="C:\Documents and Settings\Tanya\Рабочий стол\презентации для портфолио\Новая папка\56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506492"/>
            <a:ext cx="3619500" cy="117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Tanya\Рабочий стол\презентации для портфолио\Новая папка\5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506492"/>
            <a:ext cx="3619500" cy="11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720840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/>
              <a:t>Виберіть чинники, які покращують ваше здоров’я. Якщо чинник призводить до погіршення здоров’я – присядьте, якщо до покращення – стрибніть вгору та плескайте в долоні:</a:t>
            </a:r>
            <a:endParaRPr lang="uk-UA" sz="2400"/>
          </a:p>
          <a:p>
            <a:r>
              <a:rPr lang="uk-UA" sz="2400"/>
              <a:t>1. тривале перебування біля телевізора;</a:t>
            </a:r>
          </a:p>
          <a:p>
            <a:r>
              <a:rPr lang="uk-UA" sz="2400"/>
              <a:t>2. постійне психічне напруження;</a:t>
            </a:r>
          </a:p>
          <a:p>
            <a:r>
              <a:rPr lang="uk-UA" sz="2400"/>
              <a:t>3. раціональне харчування;</a:t>
            </a:r>
          </a:p>
          <a:p>
            <a:r>
              <a:rPr lang="uk-UA" sz="2400"/>
              <a:t>4. регулярна фізична активність;</a:t>
            </a:r>
          </a:p>
          <a:p>
            <a:r>
              <a:rPr lang="uk-UA" sz="2400"/>
              <a:t>5. куріння;</a:t>
            </a:r>
          </a:p>
          <a:p>
            <a:r>
              <a:rPr lang="uk-UA" sz="2400"/>
              <a:t>6. загартовування;</a:t>
            </a:r>
          </a:p>
          <a:p>
            <a:r>
              <a:rPr lang="uk-UA" sz="2400"/>
              <a:t>7. чергування періодів праці та відпочинку.</a:t>
            </a:r>
            <a:endParaRPr lang="uk-UA" sz="24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7228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rass_blowing_in_wind_hc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80975" y="3141663"/>
            <a:ext cx="9144000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268413"/>
          </a:xfrm>
          <a:solidFill>
            <a:srgbClr val="00FFFF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sz="4000" dirty="0" smtClean="0">
                <a:solidFill>
                  <a:schemeClr val="tx1"/>
                </a:solidFill>
              </a:rPr>
              <a:t>Ми вам бажаємо</a:t>
            </a:r>
            <a:endParaRPr lang="ru-RU" sz="4000" dirty="0" smtClean="0">
              <a:solidFill>
                <a:schemeClr val="tx1"/>
              </a:solidFill>
            </a:endParaRPr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1835150" y="3141663"/>
            <a:ext cx="1296988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 rot="323600">
            <a:off x="2410452" y="1240347"/>
            <a:ext cx="719137" cy="18716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uk-UA" sz="2400" b="1" dirty="0" smtClean="0"/>
              <a:t>щастя</a:t>
            </a:r>
            <a:endParaRPr lang="uk-UA" sz="2400" b="1" dirty="0"/>
          </a:p>
        </p:txBody>
      </p:sp>
      <p:sp>
        <p:nvSpPr>
          <p:cNvPr id="31750" name="Oval 6"/>
          <p:cNvSpPr>
            <a:spLocks noChangeArrowheads="1"/>
          </p:cNvSpPr>
          <p:nvPr/>
        </p:nvSpPr>
        <p:spPr bwMode="auto">
          <a:xfrm rot="19335097">
            <a:off x="2842251" y="2442514"/>
            <a:ext cx="2092661" cy="6477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000" b="1" dirty="0" smtClean="0"/>
              <a:t>Гарних оцінок</a:t>
            </a:r>
            <a:endParaRPr lang="ru-RU" sz="2000" b="1" dirty="0"/>
          </a:p>
        </p:txBody>
      </p:sp>
      <p:sp>
        <p:nvSpPr>
          <p:cNvPr id="31751" name="Oval 7"/>
          <p:cNvSpPr>
            <a:spLocks noChangeArrowheads="1"/>
          </p:cNvSpPr>
          <p:nvPr/>
        </p:nvSpPr>
        <p:spPr bwMode="auto">
          <a:xfrm rot="-2704983">
            <a:off x="934244" y="1593056"/>
            <a:ext cx="649288" cy="2016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uk-UA" sz="2400" b="1" dirty="0" smtClean="0"/>
              <a:t>посмішок</a:t>
            </a:r>
            <a:r>
              <a:rPr lang="uk-UA" dirty="0" smtClean="0">
                <a:solidFill>
                  <a:srgbClr val="FF33CC"/>
                </a:solidFill>
              </a:rPr>
              <a:t> </a:t>
            </a:r>
            <a:endParaRPr lang="ru-RU" dirty="0">
              <a:solidFill>
                <a:srgbClr val="FF33CC"/>
              </a:solidFill>
            </a:endParaRPr>
          </a:p>
        </p:txBody>
      </p:sp>
      <p:sp>
        <p:nvSpPr>
          <p:cNvPr id="31752" name="Oval 8"/>
          <p:cNvSpPr>
            <a:spLocks noChangeArrowheads="1"/>
          </p:cNvSpPr>
          <p:nvPr/>
        </p:nvSpPr>
        <p:spPr bwMode="auto">
          <a:xfrm rot="-951562">
            <a:off x="0" y="3716338"/>
            <a:ext cx="1835150" cy="5762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 dirty="0" smtClean="0"/>
              <a:t>краси</a:t>
            </a:r>
            <a:endParaRPr lang="ru-RU" sz="2400" b="1" dirty="0"/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 rot="-10025813">
            <a:off x="1619250" y="4076700"/>
            <a:ext cx="792163" cy="20875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uk-UA" sz="2400" b="1" dirty="0" smtClean="0"/>
              <a:t>сонця</a:t>
            </a:r>
            <a:endParaRPr lang="ru-RU" sz="2400" b="1" dirty="0"/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 rot="2215141">
            <a:off x="2700338" y="4365625"/>
            <a:ext cx="2376487" cy="7921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000" b="1" dirty="0" smtClean="0"/>
              <a:t>Справжніх</a:t>
            </a:r>
          </a:p>
          <a:p>
            <a:pPr algn="ctr"/>
            <a:r>
              <a:rPr lang="uk-UA" sz="2000" b="1" dirty="0" smtClean="0"/>
              <a:t> друзів</a:t>
            </a:r>
            <a:endParaRPr lang="ru-RU" sz="2000" b="1" dirty="0"/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6223100" y="3284538"/>
            <a:ext cx="1079500" cy="9366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31756" name="Oval 12"/>
          <p:cNvSpPr>
            <a:spLocks noChangeArrowheads="1"/>
          </p:cNvSpPr>
          <p:nvPr/>
        </p:nvSpPr>
        <p:spPr bwMode="auto">
          <a:xfrm rot="2815901">
            <a:off x="4600581" y="2323557"/>
            <a:ext cx="2031439" cy="668434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b="1" dirty="0" smtClean="0"/>
              <a:t>Безхмарного</a:t>
            </a:r>
          </a:p>
          <a:p>
            <a:pPr algn="ctr"/>
            <a:r>
              <a:rPr lang="uk-UA" b="1" dirty="0" smtClean="0"/>
              <a:t> неба</a:t>
            </a:r>
            <a:endParaRPr lang="uk-UA" b="1" dirty="0"/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 rot="3221695">
            <a:off x="6682828" y="4611633"/>
            <a:ext cx="1835150" cy="719138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 dirty="0" smtClean="0"/>
              <a:t>квітів</a:t>
            </a:r>
            <a:endParaRPr lang="uk-UA" sz="2400" b="1" dirty="0"/>
          </a:p>
        </p:txBody>
      </p:sp>
      <p:sp>
        <p:nvSpPr>
          <p:cNvPr id="31759" name="Oval 15"/>
          <p:cNvSpPr>
            <a:spLocks noChangeArrowheads="1"/>
          </p:cNvSpPr>
          <p:nvPr/>
        </p:nvSpPr>
        <p:spPr bwMode="auto">
          <a:xfrm rot="-3899824">
            <a:off x="5148263" y="4724400"/>
            <a:ext cx="2016125" cy="720725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 dirty="0" smtClean="0"/>
              <a:t>везіння</a:t>
            </a:r>
            <a:endParaRPr lang="uk-UA" sz="2400" b="1" dirty="0"/>
          </a:p>
        </p:txBody>
      </p:sp>
      <p:pic>
        <p:nvPicPr>
          <p:cNvPr id="8208" name="Picture 16" descr="brown_mushrooms_dance_hc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7050" y="5154613"/>
            <a:ext cx="2266950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9" name="Picture 17" descr="dandilion_butterfly_hc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022850"/>
            <a:ext cx="183515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048 Henley Frey - Desperando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388" y="31416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1" name="Picture 19" descr="mallard_flock_hc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874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4" name="Oval 20"/>
          <p:cNvSpPr>
            <a:spLocks noChangeArrowheads="1"/>
          </p:cNvSpPr>
          <p:nvPr/>
        </p:nvSpPr>
        <p:spPr bwMode="auto">
          <a:xfrm rot="5958951">
            <a:off x="7964540" y="3011476"/>
            <a:ext cx="576262" cy="1831005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r>
              <a:rPr lang="uk-UA" sz="2400" b="1" dirty="0" smtClean="0"/>
              <a:t>щастя</a:t>
            </a:r>
            <a:endParaRPr lang="uk-UA" sz="2400" b="1" dirty="0"/>
          </a:p>
        </p:txBody>
      </p:sp>
      <p:sp>
        <p:nvSpPr>
          <p:cNvPr id="31765" name="Oval 21"/>
          <p:cNvSpPr>
            <a:spLocks noChangeArrowheads="1"/>
          </p:cNvSpPr>
          <p:nvPr/>
        </p:nvSpPr>
        <p:spPr bwMode="auto">
          <a:xfrm rot="-550655">
            <a:off x="4500563" y="3860800"/>
            <a:ext cx="1800225" cy="576263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000" b="1" dirty="0" smtClean="0"/>
              <a:t>Здоров</a:t>
            </a:r>
            <a:r>
              <a:rPr lang="en-US" sz="2000" b="1" dirty="0" smtClean="0"/>
              <a:t>’</a:t>
            </a:r>
            <a:r>
              <a:rPr lang="uk-UA" sz="2000" b="1" dirty="0" smtClean="0"/>
              <a:t>я </a:t>
            </a:r>
            <a:endParaRPr lang="uk-UA" sz="2000" b="1" dirty="0"/>
          </a:p>
        </p:txBody>
      </p:sp>
      <p:sp>
        <p:nvSpPr>
          <p:cNvPr id="31767" name="Oval 23"/>
          <p:cNvSpPr>
            <a:spLocks noChangeArrowheads="1"/>
          </p:cNvSpPr>
          <p:nvPr/>
        </p:nvSpPr>
        <p:spPr bwMode="auto">
          <a:xfrm rot="12423379">
            <a:off x="7084576" y="1359531"/>
            <a:ext cx="720725" cy="2089150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r>
              <a:rPr lang="uk-UA" sz="2400" b="1" dirty="0" smtClean="0"/>
              <a:t>тепла</a:t>
            </a:r>
            <a:endParaRPr lang="uk-UA" sz="2400" b="1" dirty="0"/>
          </a:p>
        </p:txBody>
      </p:sp>
      <p:pic>
        <p:nvPicPr>
          <p:cNvPr id="2" name="Natalya_Maj_-_A_csho_take_cshastya_(iPlayer.fm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53425" y="61506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0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7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8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0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0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17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 nodeType="clickPar">
                      <p:stCondLst>
                        <p:cond delay="0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310933" fill="hold"/>
                                        <p:tgtEl>
                                          <p:spTgt spid="317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62"/>
                  </p:tgtEl>
                </p:cond>
              </p:nextCondLst>
            </p:seq>
            <p:audio>
              <p:cMediaNode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62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817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1747" grpId="0" animBg="1"/>
      <p:bldP spid="31748" grpId="0" animBg="1"/>
      <p:bldP spid="31749" grpId="0" animBg="1"/>
      <p:bldP spid="31750" grpId="0" animBg="1"/>
      <p:bldP spid="31751" grpId="0" animBg="1"/>
      <p:bldP spid="31752" grpId="0" animBg="1"/>
      <p:bldP spid="31753" grpId="0" animBg="1"/>
      <p:bldP spid="31754" grpId="0" animBg="1"/>
      <p:bldP spid="31755" grpId="0" animBg="1"/>
      <p:bldP spid="31756" grpId="0" animBg="1"/>
      <p:bldP spid="31758" grpId="0" animBg="1"/>
      <p:bldP spid="31759" grpId="0" animBg="1"/>
      <p:bldP spid="31764" grpId="0" animBg="1"/>
      <p:bldP spid="31765" grpId="0" animBg="1"/>
      <p:bldP spid="317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800199"/>
          </a:xfrm>
        </p:spPr>
        <p:txBody>
          <a:bodyPr>
            <a:normAutofit fontScale="90000"/>
          </a:bodyPr>
          <a:lstStyle/>
          <a:p>
            <a:r>
              <a:rPr lang="uk-UA" b="1"/>
              <a:t>Науки, що вивчають людину.  Методи дослідження організму людини. Значення знань про людину для збереження її здоров’я.</a:t>
            </a:r>
            <a:endParaRPr lang="uk-UA"/>
          </a:p>
        </p:txBody>
      </p:sp>
      <p:pic>
        <p:nvPicPr>
          <p:cNvPr id="4" name="Рисунок 3" descr="bbede0006c530d485ca772fc67e59d7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3672412"/>
            <a:ext cx="2123729" cy="318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9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/>
              <a:t>«Так – ні»</a:t>
            </a:r>
            <a:r>
              <a:rPr lang="uk-UA"/>
              <a:t/>
            </a:r>
            <a:br>
              <a:rPr lang="uk-UA"/>
            </a:b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8326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uk-UA" smtClean="0"/>
          </a:p>
          <a:p>
            <a:pPr marL="0" indent="0">
              <a:buNone/>
            </a:pPr>
            <a:r>
              <a:rPr lang="uk-UA" smtClean="0"/>
              <a:t>1</a:t>
            </a:r>
            <a:r>
              <a:rPr lang="uk-UA"/>
              <a:t>. Антропогенез – це процес виникнення і формування людини у процесі еволюції.</a:t>
            </a:r>
          </a:p>
          <a:p>
            <a:pPr marL="0" indent="0">
              <a:buNone/>
            </a:pPr>
            <a:r>
              <a:rPr lang="ru-RU"/>
              <a:t>2</a:t>
            </a:r>
            <a:r>
              <a:rPr lang="uk-UA"/>
              <a:t>. Біологічні рушійні фактори антропогенезу – це праця та мова.</a:t>
            </a:r>
          </a:p>
          <a:p>
            <a:pPr marL="0" indent="0">
              <a:buNone/>
            </a:pPr>
            <a:r>
              <a:rPr lang="uk-UA"/>
              <a:t>3. Посилення дії соціальних факторів збільшувало залежність людини від довкілля.</a:t>
            </a:r>
          </a:p>
          <a:p>
            <a:pPr marL="0" indent="0">
              <a:buNone/>
            </a:pPr>
            <a:r>
              <a:rPr lang="uk-UA"/>
              <a:t>4. Вид Людина розумна належить до роду Гомініди.</a:t>
            </a:r>
          </a:p>
          <a:p>
            <a:pPr marL="0" indent="0">
              <a:buNone/>
            </a:pPr>
            <a:r>
              <a:rPr lang="uk-UA"/>
              <a:t>5. Здатність до прямоходіння сприяли тому, що хребет має </a:t>
            </a:r>
            <a:r>
              <a:rPr lang="en-US"/>
              <a:t>S</a:t>
            </a:r>
            <a:r>
              <a:rPr lang="uk-UA"/>
              <a:t>-подібну форму і чотири вигини.</a:t>
            </a:r>
          </a:p>
          <a:p>
            <a:pPr marL="0" indent="0">
              <a:buNone/>
            </a:pPr>
            <a:r>
              <a:rPr lang="uk-UA"/>
              <a:t>6. Стопа людини утворює склепіння.</a:t>
            </a:r>
          </a:p>
          <a:p>
            <a:pPr marL="0" indent="0">
              <a:buNone/>
            </a:pPr>
            <a:r>
              <a:rPr lang="uk-UA"/>
              <a:t>7. Мозковий відділ черепа людини розвинутий менше ніж лицьовий.</a:t>
            </a:r>
          </a:p>
          <a:p>
            <a:pPr marL="0" indent="0">
              <a:buNone/>
            </a:pPr>
            <a:r>
              <a:rPr lang="uk-UA"/>
              <a:t>8. Соціальні рушійні фактори антропогенезу – це спадкова мінливість, боротьба за існування та природний добір.</a:t>
            </a:r>
          </a:p>
          <a:p>
            <a:pPr marL="0" indent="0">
              <a:buNone/>
            </a:pPr>
            <a:r>
              <a:rPr lang="uk-UA"/>
              <a:t>9. Особливості будови скелета людини, зумовлені здатністю до прямоходіння і трудовою діяльністю.</a:t>
            </a:r>
          </a:p>
          <a:p>
            <a:pPr marL="0" indent="0">
              <a:buNone/>
            </a:pPr>
            <a:r>
              <a:rPr lang="uk-UA"/>
              <a:t>10. Людина розумна належить до типу Хордові</a:t>
            </a:r>
            <a:r>
              <a:rPr lang="uk-UA" smtClean="0"/>
              <a:t>. </a:t>
            </a:r>
            <a:endParaRPr lang="uk-UA"/>
          </a:p>
        </p:txBody>
      </p:sp>
      <p:pic>
        <p:nvPicPr>
          <p:cNvPr id="4" name="Picture 4" descr="C:\Documents and Settings\Tanya\Рабочий стол\презентации для портфолио\Новая папка\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831978"/>
            <a:ext cx="1944216" cy="202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8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smtClean="0"/>
              <a:t>       Науки, що вивчають людину</a:t>
            </a:r>
            <a:endParaRPr lang="uk-UA" b="1" i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95914"/>
            <a:ext cx="8229600" cy="433024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smtClean="0"/>
              <a:t> </a:t>
            </a:r>
            <a:r>
              <a:rPr lang="uk-UA" i="1"/>
              <a:t>Цитологія — </a:t>
            </a:r>
            <a:r>
              <a:rPr lang="uk-UA"/>
              <a:t>наука, що вивчає будову та функції клітин.</a:t>
            </a:r>
          </a:p>
          <a:p>
            <a:pPr marL="0" indent="0">
              <a:buNone/>
            </a:pPr>
            <a:r>
              <a:rPr lang="uk-UA" i="1"/>
              <a:t>Гістологія —</a:t>
            </a:r>
            <a:r>
              <a:rPr lang="uk-UA"/>
              <a:t> наука, що вивчає будову та функції тканин.</a:t>
            </a:r>
          </a:p>
          <a:p>
            <a:pPr marL="0" indent="0">
              <a:buNone/>
            </a:pPr>
            <a:r>
              <a:rPr lang="uk-UA" i="1"/>
              <a:t>Анатомія — </a:t>
            </a:r>
            <a:r>
              <a:rPr lang="uk-UA"/>
              <a:t>наука про будову організму.</a:t>
            </a:r>
          </a:p>
          <a:p>
            <a:pPr marL="0" indent="0">
              <a:buNone/>
            </a:pPr>
            <a:r>
              <a:rPr lang="uk-UA" i="1"/>
              <a:t>Фізіологія — </a:t>
            </a:r>
            <a:r>
              <a:rPr lang="uk-UA"/>
              <a:t>наука про функції та процеси життєдіяльності організму.</a:t>
            </a:r>
          </a:p>
          <a:p>
            <a:pPr marL="0" indent="0">
              <a:buNone/>
            </a:pPr>
            <a:r>
              <a:rPr lang="uk-UA" i="1"/>
              <a:t>Генетика — </a:t>
            </a:r>
            <a:r>
              <a:rPr lang="uk-UA"/>
              <a:t>наука про спадковість і мінливість організмів.</a:t>
            </a:r>
          </a:p>
          <a:p>
            <a:pPr marL="0" indent="0">
              <a:buNone/>
            </a:pPr>
            <a:r>
              <a:rPr lang="uk-UA" i="1"/>
              <a:t>Біохімія — </a:t>
            </a:r>
            <a:r>
              <a:rPr lang="uk-UA"/>
              <a:t>наука про закономірності та особливості перебігу хімічних явищ у живих організмах.</a:t>
            </a:r>
          </a:p>
          <a:p>
            <a:endParaRPr lang="uk-UA"/>
          </a:p>
        </p:txBody>
      </p:sp>
      <p:pic>
        <p:nvPicPr>
          <p:cNvPr id="5" name="Picture 7" descr="C:\Documents and Settings\Tanya\Рабочий стол\презентации для портфолио\Новая папка\1632382o89xvn0h8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16">
            <a:off x="383515" y="-342541"/>
            <a:ext cx="1255092" cy="21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12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uk-UA" b="1" i="1"/>
              <a:t>Науки, що вивчають людину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64046"/>
            <a:ext cx="8507288" cy="486129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mtClean="0"/>
              <a:t> </a:t>
            </a:r>
            <a:r>
              <a:rPr lang="uk-UA" i="1"/>
              <a:t>Біофізика — </a:t>
            </a:r>
            <a:r>
              <a:rPr lang="uk-UA"/>
              <a:t>наука, що вивчає закономірності та особливості перебігу фізичних процесів у живих організмах.</a:t>
            </a:r>
          </a:p>
          <a:p>
            <a:pPr marL="0" indent="0">
              <a:buNone/>
            </a:pPr>
            <a:r>
              <a:rPr lang="uk-UA" i="1"/>
              <a:t>Ембріологія — </a:t>
            </a:r>
            <a:r>
              <a:rPr lang="uk-UA"/>
              <a:t>наука, що вивчає закономірності розвитку клітини, тканини та органів зародка.</a:t>
            </a:r>
          </a:p>
          <a:p>
            <a:pPr marL="0" indent="0">
              <a:buNone/>
            </a:pPr>
            <a:r>
              <a:rPr lang="uk-UA" i="1"/>
              <a:t>Гігієна — </a:t>
            </a:r>
            <a:r>
              <a:rPr lang="uk-UA"/>
              <a:t>наука, що вивчає вплив різних факторів на організм та його здоров’я.</a:t>
            </a:r>
          </a:p>
          <a:p>
            <a:pPr marL="0" indent="0">
              <a:buNone/>
            </a:pPr>
            <a:r>
              <a:rPr lang="uk-UA" i="1"/>
              <a:t>Екологія людини — </a:t>
            </a:r>
            <a:r>
              <a:rPr lang="uk-UA"/>
              <a:t>наука, що досліджує вплив на людину природних і соціальних факторів навколишнього середовища.</a:t>
            </a:r>
          </a:p>
          <a:p>
            <a:pPr marL="0" indent="0">
              <a:buNone/>
            </a:pPr>
            <a:r>
              <a:rPr lang="uk-UA" i="1"/>
              <a:t>Медицина</a:t>
            </a:r>
            <a:r>
              <a:rPr lang="uk-UA"/>
              <a:t> — наука, спрямована на зміцнення та охорону здоров’я людини, продовження її життя, запобігання хворобам.</a:t>
            </a:r>
          </a:p>
          <a:p>
            <a:pPr marL="0" indent="0">
              <a:buNone/>
            </a:pPr>
            <a:r>
              <a:rPr lang="uk-UA" i="1"/>
              <a:t>Валеологія</a:t>
            </a:r>
            <a:r>
              <a:rPr lang="uk-UA"/>
              <a:t> — наука, що вивчає методи здорового способу життя.</a:t>
            </a:r>
          </a:p>
          <a:p>
            <a:endParaRPr lang="uk-UA"/>
          </a:p>
        </p:txBody>
      </p:sp>
      <p:pic>
        <p:nvPicPr>
          <p:cNvPr id="6" name="Picture 7" descr="C:\Documents and Settings\Tanya\Рабочий стол\презентации для портфолио\Новая папка\1632382o89xvn0h8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0986">
            <a:off x="321912" y="-485602"/>
            <a:ext cx="1255092" cy="21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18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600200"/>
            <a:ext cx="4978896" cy="4525963"/>
          </a:xfrm>
        </p:spPr>
        <p:txBody>
          <a:bodyPr/>
          <a:lstStyle/>
          <a:p>
            <a:pPr marL="0" indent="0">
              <a:buNone/>
            </a:pPr>
            <a:r>
              <a:rPr lang="uk-UA" i="1"/>
              <a:t>Біологія людини</a:t>
            </a:r>
            <a:r>
              <a:rPr lang="uk-UA"/>
              <a:t> — </a:t>
            </a:r>
            <a:endParaRPr lang="uk-UA" smtClean="0"/>
          </a:p>
          <a:p>
            <a:pPr marL="0" indent="0">
              <a:buNone/>
            </a:pPr>
            <a:r>
              <a:rPr lang="uk-UA" smtClean="0"/>
              <a:t>наука </a:t>
            </a:r>
            <a:r>
              <a:rPr lang="uk-UA"/>
              <a:t>про будову, процеси життєдіяльності, розвиток, походження, еволюцію та географічне розселення людей.</a:t>
            </a:r>
          </a:p>
          <a:p>
            <a:endParaRPr lang="uk-UA"/>
          </a:p>
        </p:txBody>
      </p:sp>
      <p:pic>
        <p:nvPicPr>
          <p:cNvPr id="4" name="Picture 8" descr="http://www.verhovenstvo.com/public/pictures/2012/12/26/2597492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336622"/>
            <a:ext cx="2631236" cy="1972245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71119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uk-UA" sz="3600" b="1"/>
              <a:t>Методи дослідження організму людини</a:t>
            </a:r>
            <a:endParaRPr lang="uk-UA" sz="360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uk-UA" smtClean="0"/>
              <a:t>  </a:t>
            </a:r>
            <a:endParaRPr lang="uk-UA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836294"/>
              </p:ext>
            </p:extLst>
          </p:nvPr>
        </p:nvGraphicFramePr>
        <p:xfrm>
          <a:off x="467544" y="908720"/>
          <a:ext cx="8208912" cy="576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2429"/>
                <a:gridCol w="5886483"/>
              </a:tblGrid>
              <a:tr h="3119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Методи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Характеристика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6396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Мікроскопія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Вивчення зразків тканин чи клітин за допомогою мікроскопа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9692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Ультразвукова діагностика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Одержання на екрані зображення внутрішніх органів у результаті відбиття ультразвукових хвиль від їхніх меж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119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Рентгенографія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Одержання рентгенівських знімків різних органів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9692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Ендоскопія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Введення ендоскопа (зонд з освітлювальним приладом) в порожнини тіла і внутрішніх органів з метою їх огляду та фотографування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6396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Термографія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Одержання інформації про тепловіддачу різних частин тіла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6396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Електроенцефалографія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Реєстрація біострумів мозку при різних станах організму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6396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Сканувальна томографія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Одержання на екрані комп’ютера зображення окремих шарів досліджуваного органа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6396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Електрокардіографія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Реєстрація біострумів серця для визначення стану його працездатності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54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/>
              <a:t>«Утворіть логічні пари»</a:t>
            </a:r>
            <a:r>
              <a:rPr lang="uk-UA"/>
              <a:t/>
            </a:r>
            <a:br>
              <a:rPr lang="uk-UA"/>
            </a:b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688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uk-UA" smtClean="0"/>
              <a:t>    </a:t>
            </a:r>
            <a:endParaRPr lang="uk-UA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137012"/>
              </p:ext>
            </p:extLst>
          </p:nvPr>
        </p:nvGraphicFramePr>
        <p:xfrm>
          <a:off x="1547664" y="1429725"/>
          <a:ext cx="6912768" cy="41027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6023"/>
                <a:gridCol w="3456745"/>
              </a:tblGrid>
              <a:tr h="6360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Функції організму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Апарати для їх вимірювання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6360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А робота серця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1 тонометр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6360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Б рівень артеріального тиску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2 глюкометр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6360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В рівень глюкози в крові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3 електрокардіограф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6360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Г знімки внутрішніх органів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tx1"/>
                          </a:solidFill>
                          <a:effectLst/>
                        </a:rPr>
                        <a:t>4 рентгенівський апарат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6360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18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5 електроенцефалограф</a:t>
                      </a:r>
                      <a:endParaRPr lang="uk-UA" sz="18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2" descr="C:\Documents and Settings\Tanya\Рабочий стол\презентации для портфолио\Новая папка\003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3401699"/>
            <a:ext cx="14287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25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i="1" smtClean="0"/>
              <a:t>Які дослідження можна провести запропонованим приладом?</a:t>
            </a:r>
            <a:endParaRPr lang="uk-UA" sz="3200" i="1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364491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Asus_Pc\Desktop\depositphotos_157266522-stock-illustration-phonendoscope-and-tonometer-set-medic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" t="181" r="-3301" b="5626"/>
          <a:stretch/>
        </p:blipFill>
        <p:spPr bwMode="auto">
          <a:xfrm>
            <a:off x="5364088" y="1916832"/>
            <a:ext cx="309634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8150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92712194SlideId26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503</Words>
  <Application>Microsoft Office PowerPoint</Application>
  <PresentationFormat>Экран (4:3)</PresentationFormat>
  <Paragraphs>104</Paragraphs>
  <Slides>12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«Людина розумна» –  «людина здорова»</vt:lpstr>
      <vt:lpstr>Науки, що вивчають людину.  Методи дослідження організму людини. Значення знань про людину для збереження її здоров’я.</vt:lpstr>
      <vt:lpstr>«Так – ні» </vt:lpstr>
      <vt:lpstr>       Науки, що вивчають людину</vt:lpstr>
      <vt:lpstr>Науки, що вивчають людину</vt:lpstr>
      <vt:lpstr>Презентация PowerPoint</vt:lpstr>
      <vt:lpstr>Методи дослідження організму людини</vt:lpstr>
      <vt:lpstr>«Утворіть логічні пари» </vt:lpstr>
      <vt:lpstr>Які дослідження можна провести запропонованим приладом?</vt:lpstr>
      <vt:lpstr>«Утворіть логічні пари»</vt:lpstr>
      <vt:lpstr> «Фізкультхвилинка» </vt:lpstr>
      <vt:lpstr>Ми вам бажаємо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Науки, що вивчають людину.  Методи дослідження організму людини. Значення знань про людину для збереження її здоров’я.</dc:title>
  <dc:creator>Asus_Pc</dc:creator>
  <cp:lastModifiedBy>Asus_Pc</cp:lastModifiedBy>
  <cp:revision>6</cp:revision>
  <dcterms:created xsi:type="dcterms:W3CDTF">2019-04-29T19:00:27Z</dcterms:created>
  <dcterms:modified xsi:type="dcterms:W3CDTF">2019-05-01T07:14:31Z</dcterms:modified>
</cp:coreProperties>
</file>