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7" r:id="rId2"/>
    <p:sldId id="279" r:id="rId3"/>
    <p:sldId id="260" r:id="rId4"/>
    <p:sldId id="280" r:id="rId5"/>
    <p:sldId id="258" r:id="rId6"/>
    <p:sldId id="281" r:id="rId7"/>
    <p:sldId id="264" r:id="rId8"/>
    <p:sldId id="278" r:id="rId9"/>
    <p:sldId id="282" r:id="rId10"/>
    <p:sldId id="283" r:id="rId11"/>
    <p:sldId id="284" r:id="rId12"/>
    <p:sldId id="285" r:id="rId13"/>
    <p:sldId id="286" r:id="rId14"/>
    <p:sldId id="269" r:id="rId15"/>
    <p:sldId id="287" r:id="rId16"/>
    <p:sldId id="289" r:id="rId17"/>
    <p:sldId id="288" r:id="rId18"/>
    <p:sldId id="290" r:id="rId19"/>
    <p:sldId id="291" r:id="rId20"/>
    <p:sldId id="275" r:id="rId21"/>
    <p:sldId id="292" r:id="rId22"/>
    <p:sldId id="294" r:id="rId23"/>
    <p:sldId id="295" r:id="rId24"/>
    <p:sldId id="293" r:id="rId25"/>
    <p:sldId id="296" r:id="rId26"/>
    <p:sldId id="297" r:id="rId27"/>
    <p:sldId id="259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FDFF"/>
    <a:srgbClr val="E5F9FF"/>
    <a:srgbClr val="DEF8FE"/>
    <a:srgbClr val="E0F9FC"/>
    <a:srgbClr val="C6F1FE"/>
    <a:srgbClr val="E8525D"/>
    <a:srgbClr val="F8B7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0" d="100"/>
          <a:sy n="70" d="100"/>
        </p:scale>
        <p:origin x="6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00F053-BBCA-4AB7-BBCB-ECD5F49B440A}" type="datetimeFigureOut">
              <a:rPr lang="ru-RU" smtClean="0"/>
              <a:t>29.06.2025</a:t>
            </a:fld>
            <a:endParaRPr lang="ru-RU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CF57B0-1723-4483-B082-A4D56384588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500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114CC-B029-45F8-9DE2-BD07457801D1}" type="datetimeFigureOut">
              <a:rPr lang="ru-RU" smtClean="0"/>
              <a:t>29.06.2025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8D0D398C-2E31-4300-998F-6C7216C0DA69}" type="slidenum">
              <a:rPr lang="ru-RU" smtClean="0"/>
              <a:t>‹№›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909" y="1449304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Прямоугольник 9"/>
          <p:cNvSpPr/>
          <p:nvPr/>
        </p:nvSpPr>
        <p:spPr>
          <a:xfrm>
            <a:off x="83909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Прямоугольник 10"/>
          <p:cNvSpPr/>
          <p:nvPr/>
        </p:nvSpPr>
        <p:spPr>
          <a:xfrm>
            <a:off x="83909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74466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114CC-B029-45F8-9DE2-BD07457801D1}" type="datetimeFigureOut">
              <a:rPr lang="ru-RU" smtClean="0"/>
              <a:t>29.06.2025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D398C-2E31-4300-998F-6C7216C0DA6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532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114CC-B029-45F8-9DE2-BD07457801D1}" type="datetimeFigureOut">
              <a:rPr lang="ru-RU" smtClean="0"/>
              <a:t>29.06.2025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D398C-2E31-4300-998F-6C7216C0DA6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32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114CC-B029-45F8-9DE2-BD07457801D1}" type="datetimeFigureOut">
              <a:rPr lang="ru-RU" smtClean="0"/>
              <a:t>29.06.2025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D398C-2E31-4300-998F-6C7216C0DA69}" type="slidenum">
              <a:rPr lang="ru-RU" smtClean="0"/>
              <a:t>‹№›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47495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114CC-B029-45F8-9DE2-BD07457801D1}" type="datetimeFigureOut">
              <a:rPr lang="ru-RU" smtClean="0"/>
              <a:t>29.06.2025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92550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Прямоугольник 7"/>
          <p:cNvSpPr/>
          <p:nvPr/>
        </p:nvSpPr>
        <p:spPr>
          <a:xfrm>
            <a:off x="92195" y="2341476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Прямоугольник 8"/>
          <p:cNvSpPr/>
          <p:nvPr/>
        </p:nvSpPr>
        <p:spPr>
          <a:xfrm>
            <a:off x="91075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8D0D398C-2E31-4300-998F-6C7216C0DA6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7214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114CC-B029-45F8-9DE2-BD07457801D1}" type="datetimeFigureOut">
              <a:rPr lang="ru-RU" smtClean="0"/>
              <a:t>29.06.2025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D398C-2E31-4300-998F-6C7216C0DA69}" type="slidenum">
              <a:rPr lang="ru-RU" smtClean="0"/>
              <a:t>‹№›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26217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114CC-B029-45F8-9DE2-BD07457801D1}" type="datetimeFigureOut">
              <a:rPr lang="ru-RU" smtClean="0"/>
              <a:t>29.06.2025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D398C-2E31-4300-998F-6C7216C0DA69}" type="slidenum">
              <a:rPr lang="ru-RU" smtClean="0"/>
              <a:t>‹№›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07809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114CC-B029-45F8-9DE2-BD07457801D1}" type="datetimeFigureOut">
              <a:rPr lang="ru-RU" smtClean="0"/>
              <a:t>29.06.2025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D398C-2E31-4300-998F-6C7216C0DA6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521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114CC-B029-45F8-9DE2-BD07457801D1}" type="datetimeFigureOut">
              <a:rPr lang="ru-RU" smtClean="0"/>
              <a:t>29.06.2025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D398C-2E31-4300-998F-6C7216C0DA6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318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114CC-B029-45F8-9DE2-BD07457801D1}" type="datetimeFigureOut">
              <a:rPr lang="ru-RU" smtClean="0"/>
              <a:t>29.06.2025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D398C-2E31-4300-998F-6C7216C0DA69}" type="slidenum">
              <a:rPr lang="ru-RU" smtClean="0"/>
              <a:t>‹№›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40416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114CC-B029-45F8-9DE2-BD07457801D1}" type="datetimeFigureOut">
              <a:rPr lang="ru-RU" smtClean="0"/>
              <a:t>29.06.2025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8D0D398C-2E31-4300-998F-6C7216C0DA69}" type="slidenum">
              <a:rPr lang="ru-RU" smtClean="0"/>
              <a:t>‹№›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Прямоугольник 11"/>
          <p:cNvSpPr/>
          <p:nvPr/>
        </p:nvSpPr>
        <p:spPr>
          <a:xfrm>
            <a:off x="91345" y="4650475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Прямоугольник 12"/>
          <p:cNvSpPr/>
          <p:nvPr/>
        </p:nvSpPr>
        <p:spPr>
          <a:xfrm>
            <a:off x="91348" y="4773225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370019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17114CC-B029-45F8-9DE2-BD07457801D1}" type="datetimeFigureOut">
              <a:rPr lang="ru-RU" smtClean="0"/>
              <a:t>29.06.2025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8D0D398C-2E31-4300-998F-6C7216C0DA6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013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7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wmf"/><Relationship Id="rId5" Type="http://schemas.microsoft.com/office/2007/relationships/hdphoto" Target="../media/hdphoto3.wdp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rrc.dgu.ru/res/www.karelia.ru/psu/Chairs/KOF/abitur/images/pictures/teacher.gif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3.wmf"/><Relationship Id="rId2" Type="http://schemas.openxmlformats.org/officeDocument/2006/relationships/hyperlink" Target="http://rrc.dgu.ru/res/www.karelia.ru/psu/Chairs/KOF/abitur/images/pictures/teacher.gif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047584" y="4639341"/>
            <a:ext cx="15309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Урок № 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8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клас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(НУШ)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pic>
        <p:nvPicPr>
          <p:cNvPr id="4" name="Picture 4" descr="Складання формул бінарних сполук за валентністю хімічних елементів  (розв'язування завдань) - YouTub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345" t="21763"/>
          <a:stretch/>
        </p:blipFill>
        <p:spPr bwMode="auto">
          <a:xfrm>
            <a:off x="10215382" y="308247"/>
            <a:ext cx="1524555" cy="1832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4">
            <a:clrChange>
              <a:clrFrom>
                <a:srgbClr val="ECECEC"/>
              </a:clrFrom>
              <a:clrTo>
                <a:srgbClr val="ECECEC">
                  <a:alpha val="0"/>
                </a:srgbClr>
              </a:clrTo>
            </a:clrChange>
          </a:blip>
          <a:srcRect r="9642"/>
          <a:stretch/>
        </p:blipFill>
        <p:spPr>
          <a:xfrm>
            <a:off x="347199" y="3288647"/>
            <a:ext cx="3753133" cy="3357349"/>
          </a:xfrm>
          <a:prstGeom prst="rect">
            <a:avLst/>
          </a:prstGeom>
        </p:spPr>
      </p:pic>
      <p:sp>
        <p:nvSpPr>
          <p:cNvPr id="6" name="Прямоугольник 6"/>
          <p:cNvSpPr/>
          <p:nvPr/>
        </p:nvSpPr>
        <p:spPr>
          <a:xfrm>
            <a:off x="3046011" y="501275"/>
            <a:ext cx="7232339" cy="378565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60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Формули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60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та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6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н</a:t>
            </a:r>
            <a:r>
              <a:rPr kumimoji="0" lang="uk-UA" sz="6000" b="1" i="0" u="none" strike="noStrike" kern="1200" cap="none" spc="0" normalizeH="0" baseline="0" noProof="0" dirty="0" err="1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азви</a:t>
            </a:r>
            <a:endParaRPr kumimoji="0" lang="uk-UA" sz="6000" b="1" i="0" u="none" strike="noStrike" kern="1200" cap="none" spc="0" normalizeH="0" baseline="0" noProof="0" dirty="0" smtClean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60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uk-UA" sz="60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бінарних </a:t>
            </a:r>
            <a:r>
              <a:rPr kumimoji="0" lang="uk-UA" sz="6000" b="1" i="0" u="none" strike="noStrike" kern="1200" cap="none" spc="0" normalizeH="0" baseline="0" noProof="0" dirty="0" err="1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сполук</a:t>
            </a:r>
            <a:r>
              <a:rPr kumimoji="0" lang="uk-UA" sz="60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 </a:t>
            </a:r>
            <a:endParaRPr kumimoji="0" lang="ru-RU" sz="6000" b="1" i="0" u="none" strike="noStrike" kern="1200" cap="none" spc="0" normalizeH="0" baseline="0" noProof="0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819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2640046" y="351233"/>
            <a:ext cx="61125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>
                <a:latin typeface="+mj-lt"/>
                <a:ea typeface="Calibri" panose="020F0502020204030204" pitchFamily="34" charset="0"/>
              </a:rPr>
              <a:t>Як взаємодіють між собою </a:t>
            </a:r>
            <a:r>
              <a:rPr lang="uk-UA" sz="3200" dirty="0" err="1">
                <a:latin typeface="+mj-lt"/>
                <a:ea typeface="Calibri" panose="020F0502020204030204" pitchFamily="34" charset="0"/>
              </a:rPr>
              <a:t>йони</a:t>
            </a:r>
            <a:r>
              <a:rPr lang="uk-UA" sz="3200" dirty="0">
                <a:latin typeface="+mj-lt"/>
                <a:ea typeface="Calibri" panose="020F0502020204030204" pitchFamily="34" charset="0"/>
              </a:rPr>
              <a:t>?</a:t>
            </a:r>
            <a:r>
              <a:rPr lang="uk-UA" sz="3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+mj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651" y="3048702"/>
            <a:ext cx="3455593" cy="146333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6460" y="3218436"/>
            <a:ext cx="5329864" cy="11238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415" y="4992044"/>
            <a:ext cx="2946067" cy="9753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3777" y="1204698"/>
            <a:ext cx="637549" cy="7214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1942" y="1215530"/>
            <a:ext cx="650667" cy="7362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8442" y="1193867"/>
            <a:ext cx="764106" cy="7322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1096" y="1171310"/>
            <a:ext cx="787644" cy="7548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96460" y="4856813"/>
            <a:ext cx="4931580" cy="961833"/>
          </a:xfrm>
          <a:prstGeom prst="rect">
            <a:avLst/>
          </a:prstGeom>
        </p:spPr>
      </p:pic>
      <p:pic>
        <p:nvPicPr>
          <p:cNvPr id="11" name="Picture 9" descr="AMDOUBT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683520" y="154439"/>
            <a:ext cx="1156973" cy="221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49772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359764" y="497546"/>
            <a:ext cx="115124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Атоми 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Натрію утворюють катіони із зарядом 1+, а атоми Хлору — аніони із зарядом 1−</a:t>
            </a:r>
            <a:r>
              <a:rPr lang="uk-UA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uk-UA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Як ці </a:t>
            </a:r>
            <a:r>
              <a:rPr lang="uk-UA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йони</a:t>
            </a:r>
            <a:r>
              <a:rPr lang="uk-UA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будуть взаємодіяти один з одним? 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45576" t="4604" r="24807"/>
          <a:stretch/>
        </p:blipFill>
        <p:spPr>
          <a:xfrm>
            <a:off x="7360170" y="1810061"/>
            <a:ext cx="1648919" cy="874232"/>
          </a:xfrm>
          <a:prstGeom prst="rect">
            <a:avLst/>
          </a:prstGeom>
        </p:spPr>
      </p:pic>
      <p:sp>
        <p:nvSpPr>
          <p:cNvPr id="4" name="Округлений прямокутник 3"/>
          <p:cNvSpPr/>
          <p:nvPr/>
        </p:nvSpPr>
        <p:spPr>
          <a:xfrm>
            <a:off x="3357797" y="1588957"/>
            <a:ext cx="809469" cy="4047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круглений прямокутник 4"/>
          <p:cNvSpPr/>
          <p:nvPr/>
        </p:nvSpPr>
        <p:spPr>
          <a:xfrm>
            <a:off x="5040880" y="1386589"/>
            <a:ext cx="809469" cy="4047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79342"/>
          <a:stretch/>
        </p:blipFill>
        <p:spPr>
          <a:xfrm>
            <a:off x="4604013" y="2812334"/>
            <a:ext cx="1246336" cy="122388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r="65616"/>
          <a:stretch/>
        </p:blipFill>
        <p:spPr>
          <a:xfrm>
            <a:off x="1743195" y="1588956"/>
            <a:ext cx="1824466" cy="1076404"/>
          </a:xfrm>
          <a:prstGeom prst="rect">
            <a:avLst/>
          </a:prstGeom>
        </p:spPr>
      </p:pic>
      <p:sp>
        <p:nvSpPr>
          <p:cNvPr id="8" name="Прямокутник 7"/>
          <p:cNvSpPr/>
          <p:nvPr/>
        </p:nvSpPr>
        <p:spPr>
          <a:xfrm>
            <a:off x="359764" y="4226232"/>
            <a:ext cx="105738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Ці </a:t>
            </a:r>
            <a:r>
              <a:rPr lang="uk-UA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йони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притягуються один до одного, утворюючи сполуку з формулою </a:t>
            </a:r>
            <a:r>
              <a:rPr lang="uk-UA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NaCl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— кухонну сіль.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42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7037E-6 L -0.15612 -0.003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3" y="-20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1481E-6 L 0.15234 0.0002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644577" y="394095"/>
            <a:ext cx="10972800" cy="1565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uk-UA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Принцип електронейтральності</a:t>
            </a:r>
            <a:r>
              <a:rPr lang="uk-UA" sz="28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uk-UA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uk-UA" sz="28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uk-UA" sz="2800" b="1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будь-яка </a:t>
            </a:r>
            <a:r>
              <a:rPr lang="uk-UA" sz="28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речовина є електронейтральною, а для цього кількість позитивних і негативних зарядів у речовині має бути однаковою.</a:t>
            </a:r>
            <a:r>
              <a:rPr lang="uk-UA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12001" r="45645" b="20254"/>
          <a:stretch/>
        </p:blipFill>
        <p:spPr>
          <a:xfrm>
            <a:off x="1895214" y="2970976"/>
            <a:ext cx="3456276" cy="1675975"/>
          </a:xfrm>
          <a:prstGeom prst="rect">
            <a:avLst/>
          </a:prstGeom>
        </p:spPr>
      </p:pic>
      <p:sp>
        <p:nvSpPr>
          <p:cNvPr id="4" name="Прямокутник 3"/>
          <p:cNvSpPr/>
          <p:nvPr/>
        </p:nvSpPr>
        <p:spPr>
          <a:xfrm>
            <a:off x="314792" y="5449392"/>
            <a:ext cx="10802911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принципом електронейтральності можна складати формули бінарних </a:t>
            </a:r>
            <a:r>
              <a:rPr lang="uk-UA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сполук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</a:t>
            </a:r>
            <a:r>
              <a:rPr lang="uk-UA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сполук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що складаються з атомів двох хімічних елементів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209861" y="1959203"/>
            <a:ext cx="117822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Атоми </a:t>
            </a:r>
            <a:r>
              <a:rPr lang="uk-UA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Кальцію 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утворюють катіони із зарядом </a:t>
            </a:r>
            <a:r>
              <a:rPr lang="uk-UA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2+, 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 атоми Хлору — аніони із зарядом 1−.</a:t>
            </a:r>
          </a:p>
          <a:p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Як ці </a:t>
            </a:r>
            <a:r>
              <a:rPr lang="uk-UA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йони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будуть взаємодіяти один з одним? 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4792" y="4660539"/>
            <a:ext cx="11054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Для нейтралізації заряду одного катіона Кальцію необхідно два аніони хлору.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700603" y="2717279"/>
            <a:ext cx="488280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Отже, у формулі сполуки ми записуємо символи одного атома Кальцію та двох атомів  Хлору </a:t>
            </a:r>
          </a:p>
          <a:p>
            <a:r>
              <a:rPr lang="uk-UA" sz="3200" b="1" dirty="0" err="1" smtClean="0"/>
              <a:t>СаС</a:t>
            </a:r>
            <a:r>
              <a:rPr lang="en-US" sz="3200" b="1" dirty="0" smtClean="0"/>
              <a:t>l</a:t>
            </a:r>
            <a:r>
              <a:rPr lang="uk-UA" sz="3200" b="1" baseline="-25000" dirty="0" smtClean="0"/>
              <a:t>2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57191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ідзаголовок 1"/>
          <p:cNvSpPr>
            <a:spLocks noGrp="1"/>
          </p:cNvSpPr>
          <p:nvPr>
            <p:ph type="subTitle" idx="1"/>
          </p:nvPr>
        </p:nvSpPr>
        <p:spPr>
          <a:xfrm>
            <a:off x="324787" y="3395271"/>
            <a:ext cx="11542426" cy="2765685"/>
          </a:xfrm>
        </p:spPr>
        <p:txBody>
          <a:bodyPr>
            <a:noAutofit/>
          </a:bodyPr>
          <a:lstStyle/>
          <a:p>
            <a:pPr marL="360363" lvl="0" indent="-360363" algn="l"/>
            <a:r>
              <a:rPr lang="uk-UA" sz="2400" dirty="0" smtClean="0">
                <a:solidFill>
                  <a:schemeClr val="tx1"/>
                </a:solidFill>
                <a:latin typeface="+mj-lt"/>
              </a:rPr>
              <a:t>1. Атоми </a:t>
            </a:r>
            <a:r>
              <a:rPr lang="uk-UA" sz="2400" u="sng" dirty="0">
                <a:solidFill>
                  <a:schemeClr val="tx1"/>
                </a:solidFill>
                <a:latin typeface="+mj-lt"/>
              </a:rPr>
              <a:t>металічних </a:t>
            </a:r>
            <a:r>
              <a:rPr lang="uk-UA" sz="2400" dirty="0">
                <a:solidFill>
                  <a:schemeClr val="tx1"/>
                </a:solidFill>
                <a:latin typeface="+mj-lt"/>
              </a:rPr>
              <a:t>елементів можуть лише віддавати електрони, тож для йонів </a:t>
            </a:r>
            <a:r>
              <a:rPr lang="uk-UA" sz="24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металічних елементів характерні лише позитивні заряди.</a:t>
            </a:r>
            <a:endParaRPr lang="ru-RU" sz="2400" dirty="0">
              <a:solidFill>
                <a:schemeClr val="tx1"/>
              </a:solidFill>
              <a:latin typeface="+mj-lt"/>
              <a:cs typeface="Calibri" panose="020F0502020204030204" pitchFamily="34" charset="0"/>
            </a:endParaRPr>
          </a:p>
          <a:p>
            <a:pPr marL="360363" lvl="0" indent="-360363" algn="l"/>
            <a:r>
              <a:rPr lang="uk-UA" sz="2400" dirty="0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2. Атоми </a:t>
            </a:r>
            <a:r>
              <a:rPr lang="uk-UA" sz="2400" u="sng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неметалічних</a:t>
            </a:r>
            <a:r>
              <a:rPr lang="uk-UA" sz="24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 елементів під час хімічних реакцій переважно приєднують електрони та перетворюються на аніони, але неметалічні елементи можуть і віддавати </a:t>
            </a:r>
            <a:r>
              <a:rPr lang="uk-UA" sz="2400" dirty="0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електрони. </a:t>
            </a:r>
            <a:endParaRPr lang="ru-RU" sz="2400" dirty="0">
              <a:solidFill>
                <a:schemeClr val="tx1"/>
              </a:solidFill>
              <a:latin typeface="+mj-lt"/>
              <a:cs typeface="Calibri" panose="020F0502020204030204" pitchFamily="34" charset="0"/>
            </a:endParaRPr>
          </a:p>
          <a:p>
            <a:pPr marL="269875" indent="-269875" algn="l"/>
            <a:r>
              <a:rPr lang="uk-UA" sz="2400" dirty="0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3. Визначити </a:t>
            </a:r>
            <a:r>
              <a:rPr lang="uk-UA" sz="24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заряди йонів, утворених з атомів деяких хімічних елементів можна за схемою: </a:t>
            </a:r>
            <a:endParaRPr lang="ru-RU" sz="2400" dirty="0">
              <a:solidFill>
                <a:schemeClr val="tx1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219200" y="1505931"/>
            <a:ext cx="10972800" cy="1470025"/>
          </a:xfrm>
        </p:spPr>
        <p:txBody>
          <a:bodyPr>
            <a:normAutofit/>
          </a:bodyPr>
          <a:lstStyle/>
          <a:p>
            <a:r>
              <a:rPr lang="uk-UA" sz="3600" b="1" i="1" dirty="0"/>
              <a:t>3. Навчимося визначати заряди йонів на основі Періодичної таблиці елементів</a:t>
            </a:r>
            <a:endParaRPr lang="ru-RU" sz="3600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1189" y="494675"/>
            <a:ext cx="1757552" cy="2481281"/>
          </a:xfrm>
          <a:prstGeom prst="rect">
            <a:avLst/>
          </a:prstGeom>
        </p:spPr>
      </p:pic>
      <p:pic>
        <p:nvPicPr>
          <p:cNvPr id="5" name="Picture 9" descr="AMDOUB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826529" y="90879"/>
            <a:ext cx="900352" cy="1722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9642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828799" y="300250"/>
            <a:ext cx="14040379" cy="510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'є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0717867"/>
              </p:ext>
            </p:extLst>
          </p:nvPr>
        </p:nvGraphicFramePr>
        <p:xfrm>
          <a:off x="1828800" y="757450"/>
          <a:ext cx="7656394" cy="50347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Документ" r:id="rId3" imgW="6662120" imgH="4375835" progId="Word.Document.12">
                  <p:embed/>
                </p:oleObj>
              </mc:Choice>
              <mc:Fallback>
                <p:oleObj name="Документ" r:id="rId3" imgW="6662120" imgH="4375835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757450"/>
                        <a:ext cx="7656394" cy="50347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724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749508" y="104931"/>
            <a:ext cx="10268262" cy="675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6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і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08000" y="1505931"/>
            <a:ext cx="10972800" cy="1470025"/>
          </a:xfrm>
        </p:spPr>
        <p:txBody>
          <a:bodyPr>
            <a:normAutofit/>
          </a:bodyPr>
          <a:lstStyle/>
          <a:p>
            <a:r>
              <a:rPr lang="uk-UA" b="1" dirty="0"/>
              <a:t>4. Сформулюємо алгоритм складання формул бінарних </a:t>
            </a:r>
            <a:r>
              <a:rPr lang="uk-UA" b="1" dirty="0" err="1"/>
              <a:t>сполук</a:t>
            </a:r>
            <a:r>
              <a:rPr lang="uk-UA" b="1" dirty="0" smtClean="0"/>
              <a:t>.</a:t>
            </a:r>
            <a:endParaRPr lang="ru-RU" dirty="0"/>
          </a:p>
        </p:txBody>
      </p:sp>
      <p:sp>
        <p:nvSpPr>
          <p:cNvPr id="4" name="Прямокутник 3"/>
          <p:cNvSpPr/>
          <p:nvPr/>
        </p:nvSpPr>
        <p:spPr>
          <a:xfrm>
            <a:off x="887334" y="3688496"/>
            <a:ext cx="10214131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Знаючи заряди, підбираємо індекси у формулі сполуки так, щоб кількості позитивних і негативних зарядів були однакові. </a:t>
            </a:r>
            <a:endParaRPr lang="uk-UA" sz="28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uk-UA" sz="28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Для </a:t>
            </a:r>
            <a:r>
              <a:rPr lang="uk-UA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цього можна скористатися алгоритмом: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55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441814" y="5130779"/>
            <a:ext cx="11309135" cy="1508105"/>
          </a:xfrm>
          <a:prstGeom prst="rect">
            <a:avLst/>
          </a:prstGeom>
          <a:solidFill>
            <a:srgbClr val="E5F9F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pPr lvl="0" algn="just" fontAlgn="base">
              <a:lnSpc>
                <a:spcPct val="115000"/>
              </a:lnSpc>
              <a:spcAft>
                <a:spcPts val="0"/>
              </a:spcAft>
              <a:buSzPts val="1200"/>
              <a:tabLst>
                <a:tab pos="1600200" algn="l"/>
              </a:tabLst>
            </a:pPr>
            <a:r>
              <a:rPr lang="uk-UA" sz="24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4. Отримані індекси записуємо після відповідних хімічних елементів.</a:t>
            </a:r>
            <a:endParaRPr lang="ru-RU" sz="24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18770">
              <a:lnSpc>
                <a:spcPct val="115000"/>
              </a:lnSpc>
              <a:spcAft>
                <a:spcPts val="0"/>
              </a:spcAft>
            </a:pPr>
            <a:r>
              <a:rPr lang="uk-UA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</a:t>
            </a:r>
          </a:p>
          <a:p>
            <a:pPr marL="318770">
              <a:lnSpc>
                <a:spcPct val="115000"/>
              </a:lnSpc>
              <a:spcAft>
                <a:spcPts val="0"/>
              </a:spcAft>
            </a:pP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430687" y="255308"/>
            <a:ext cx="10733182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sz="2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Складіть формулу  сполуки, утвореної хімічними елементами </a:t>
            </a:r>
            <a:r>
              <a:rPr lang="en-US" sz="2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 </a:t>
            </a:r>
            <a:r>
              <a:rPr lang="uk-UA" sz="2400" b="1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та </a:t>
            </a:r>
            <a:r>
              <a:rPr lang="en-US" sz="2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uk-UA" sz="2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ru-RU" sz="20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342160" y="736918"/>
            <a:ext cx="11047080" cy="1366528"/>
          </a:xfrm>
          <a:prstGeom prst="rect">
            <a:avLst/>
          </a:prstGeom>
          <a:solidFill>
            <a:srgbClr val="E5F9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fontAlgn="base">
              <a:lnSpc>
                <a:spcPct val="115000"/>
              </a:lnSpc>
              <a:spcAft>
                <a:spcPts val="0"/>
              </a:spcAft>
              <a:buSzPts val="1200"/>
            </a:pPr>
            <a:r>
              <a:rPr lang="uk-UA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Записуємо 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символи хімічних елементів : на перше місце записуємо катіон (позитивно заряджений </a:t>
            </a:r>
            <a:r>
              <a:rPr lang="uk-UA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йон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), на друге – аніон (негативно заряджений </a:t>
            </a:r>
            <a:r>
              <a:rPr lang="uk-UA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йон</a:t>
            </a:r>
            <a:r>
              <a:rPr lang="uk-UA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ru-RU" sz="24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fontAlgn="base">
              <a:lnSpc>
                <a:spcPct val="115000"/>
              </a:lnSpc>
              <a:spcAft>
                <a:spcPts val="0"/>
              </a:spcAft>
              <a:buSzPts val="1200"/>
            </a:pPr>
            <a:r>
              <a:rPr lang="uk-UA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Надписуємо 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заряди йонів.    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4180598" y="1641535"/>
            <a:ext cx="5224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868143" y="1641535"/>
            <a:ext cx="426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endParaRPr lang="ru-RU" sz="2800" b="1" dirty="0"/>
          </a:p>
        </p:txBody>
      </p:sp>
      <p:sp>
        <p:nvSpPr>
          <p:cNvPr id="8" name="Прямокутник 7"/>
          <p:cNvSpPr/>
          <p:nvPr/>
        </p:nvSpPr>
        <p:spPr>
          <a:xfrm>
            <a:off x="4471320" y="1561296"/>
            <a:ext cx="4634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3+</a:t>
            </a:r>
            <a:endParaRPr lang="ru-RU" sz="2800" b="1" dirty="0"/>
          </a:p>
        </p:txBody>
      </p:sp>
      <p:sp>
        <p:nvSpPr>
          <p:cNvPr id="10" name="Прямокутник 9"/>
          <p:cNvSpPr/>
          <p:nvPr/>
        </p:nvSpPr>
        <p:spPr>
          <a:xfrm>
            <a:off x="5081503" y="1545389"/>
            <a:ext cx="4634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baseline="30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uk-UA" sz="2800" b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endParaRPr lang="ru-RU" sz="2800" b="1" dirty="0"/>
          </a:p>
        </p:txBody>
      </p:sp>
      <p:sp>
        <p:nvSpPr>
          <p:cNvPr id="11" name="Прямокутник 10"/>
          <p:cNvSpPr/>
          <p:nvPr/>
        </p:nvSpPr>
        <p:spPr>
          <a:xfrm>
            <a:off x="342160" y="2463813"/>
            <a:ext cx="11047080" cy="517065"/>
          </a:xfrm>
          <a:prstGeom prst="rect">
            <a:avLst/>
          </a:prstGeom>
          <a:solidFill>
            <a:srgbClr val="E5F9F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pPr lvl="0" algn="just" fontAlgn="base">
              <a:lnSpc>
                <a:spcPct val="115000"/>
              </a:lnSpc>
              <a:buSzPts val="1200"/>
              <a:tabLst>
                <a:tab pos="1600200" algn="l"/>
              </a:tabLst>
            </a:pPr>
            <a:r>
              <a:rPr lang="uk-UA" sz="24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 Визначаємо </a:t>
            </a:r>
            <a:r>
              <a:rPr lang="uk-UA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найменше спільне кратне </a:t>
            </a:r>
            <a:r>
              <a:rPr lang="uk-UA" sz="24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для </a:t>
            </a:r>
            <a:r>
              <a:rPr lang="uk-UA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зарядів  ( 3 і 2  → 6).</a:t>
            </a:r>
            <a:endParaRPr lang="ru-RU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342160" y="3368393"/>
            <a:ext cx="11408789" cy="1366528"/>
          </a:xfrm>
          <a:prstGeom prst="rect">
            <a:avLst/>
          </a:prstGeom>
          <a:solidFill>
            <a:srgbClr val="E5F9F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pPr marL="450850" lvl="0" indent="-450850" algn="just" fontAlgn="base">
              <a:lnSpc>
                <a:spcPct val="115000"/>
              </a:lnSpc>
              <a:buSzPts val="1200"/>
              <a:tabLst>
                <a:tab pos="1600200" algn="l"/>
              </a:tabLst>
            </a:pPr>
            <a:r>
              <a:rPr lang="uk-UA" sz="24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3. Визначаємо </a:t>
            </a:r>
            <a:r>
              <a:rPr lang="uk-UA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індекс кожного елемента: ділимо найменше спільне кратне на заряд </a:t>
            </a:r>
            <a:r>
              <a:rPr lang="uk-UA" sz="24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</a:t>
            </a:r>
            <a:r>
              <a:rPr lang="uk-UA" sz="2400" dirty="0" err="1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йона</a:t>
            </a:r>
            <a:r>
              <a:rPr lang="uk-UA" sz="24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ru-RU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18770" lvl="0" algn="just">
              <a:lnSpc>
                <a:spcPct val="115000"/>
              </a:lnSpc>
              <a:tabLst>
                <a:tab pos="1600200" algn="l"/>
              </a:tabLst>
            </a:pPr>
            <a:r>
              <a:rPr lang="uk-UA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</a:t>
            </a:r>
            <a:r>
              <a:rPr lang="uk-UA" sz="24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6</a:t>
            </a:r>
            <a:r>
              <a:rPr lang="uk-UA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3 = 2 (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</a:t>
            </a:r>
            <a:r>
              <a:rPr lang="uk-UA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uk-UA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;  6 :2 = 3 (О )</a:t>
            </a:r>
            <a:endParaRPr lang="ru-RU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4111" y="5775654"/>
            <a:ext cx="1190332" cy="59516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 flipH="1">
            <a:off x="2828801" y="6043855"/>
            <a:ext cx="313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2</a:t>
            </a:r>
            <a:endParaRPr lang="ru-RU" b="1" dirty="0"/>
          </a:p>
        </p:txBody>
      </p:sp>
      <p:sp>
        <p:nvSpPr>
          <p:cNvPr id="19" name="TextBox 18"/>
          <p:cNvSpPr txBox="1"/>
          <p:nvPr/>
        </p:nvSpPr>
        <p:spPr>
          <a:xfrm flipH="1">
            <a:off x="3201911" y="6054642"/>
            <a:ext cx="236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/>
              <a:t>3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1941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  <p:bldP spid="7" grpId="0"/>
      <p:bldP spid="8" grpId="0"/>
      <p:bldP spid="10" grpId="0"/>
      <p:bldP spid="11" grpId="0" animBg="1"/>
      <p:bldP spid="12" grpId="0" animBg="1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514663" y="381046"/>
            <a:ext cx="10338216" cy="490199"/>
          </a:xfrm>
          <a:prstGeom prst="rect">
            <a:avLst/>
          </a:prstGeom>
          <a:solidFill>
            <a:srgbClr val="EBFDFF"/>
          </a:solidFill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Складіть формулу  сполуки, утвореної хімічними елементами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 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564631" y="1691209"/>
            <a:ext cx="11187658" cy="490199"/>
          </a:xfrm>
          <a:prstGeom prst="rect">
            <a:avLst/>
          </a:prstGeom>
          <a:solidFill>
            <a:srgbClr val="EBFDFF"/>
          </a:solidFill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Складіть формулу  сполуки, утвореної хімічними елементами </a:t>
            </a:r>
            <a:r>
              <a:rPr lang="uk-UA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514663" y="3207344"/>
            <a:ext cx="9933481" cy="517065"/>
          </a:xfrm>
          <a:prstGeom prst="rect">
            <a:avLst/>
          </a:prstGeom>
          <a:solidFill>
            <a:srgbClr val="EBFDFF"/>
          </a:solidFill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Складіть формулу  сполуки, утвореної хімічними елементами </a:t>
            </a:r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Mg 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514662" y="5020169"/>
            <a:ext cx="9933481" cy="517065"/>
          </a:xfrm>
          <a:prstGeom prst="rect">
            <a:avLst/>
          </a:prstGeom>
          <a:solidFill>
            <a:srgbClr val="EBFDFF"/>
          </a:solidFill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Складіть формулу  сполуки, утвореної хімічними елементами </a:t>
            </a:r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 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9" descr="AMDOUB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30529" y="4559603"/>
            <a:ext cx="1021760" cy="1955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41251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ідзаголовок 1"/>
          <p:cNvSpPr>
            <a:spLocks noGrp="1"/>
          </p:cNvSpPr>
          <p:nvPr>
            <p:ph type="subTitle" idx="1"/>
          </p:nvPr>
        </p:nvSpPr>
        <p:spPr>
          <a:xfrm>
            <a:off x="1187554" y="3732551"/>
            <a:ext cx="10204970" cy="1828800"/>
          </a:xfrm>
        </p:spPr>
        <p:txBody>
          <a:bodyPr>
            <a:normAutofit/>
          </a:bodyPr>
          <a:lstStyle/>
          <a:p>
            <a:pPr lvl="0" algn="l"/>
            <a:r>
              <a:rPr lang="uk-UA" dirty="0">
                <a:solidFill>
                  <a:schemeClr val="tx1"/>
                </a:solidFill>
                <a:latin typeface="+mj-lt"/>
              </a:rPr>
              <a:t>В</a:t>
            </a:r>
            <a:r>
              <a:rPr lang="uk-UA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uk-UA" dirty="0">
                <a:solidFill>
                  <a:schemeClr val="tx1"/>
                </a:solidFill>
                <a:latin typeface="+mj-lt"/>
              </a:rPr>
              <a:t>хімії існують певні правила складання назв речовин — хімічна номенклатура. Ці правила рекомендує міжнародна спілка IUPAC. Назви речовин, складені за правилами хімічної номенклатури, називають систематичними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64892" y="1514007"/>
            <a:ext cx="12027108" cy="1551482"/>
          </a:xfrm>
        </p:spPr>
        <p:txBody>
          <a:bodyPr>
            <a:normAutofit/>
          </a:bodyPr>
          <a:lstStyle/>
          <a:p>
            <a:r>
              <a:rPr lang="uk-UA" sz="3600" b="1" i="1" dirty="0"/>
              <a:t>5. </a:t>
            </a:r>
            <a:r>
              <a:rPr lang="uk-UA" sz="3600" b="1" i="1" dirty="0"/>
              <a:t>Складаємо назви хімічних речовин за сучасною номенклатурою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674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r="1891"/>
          <a:stretch/>
        </p:blipFill>
        <p:spPr>
          <a:xfrm>
            <a:off x="805219" y="1053103"/>
            <a:ext cx="10563368" cy="46530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0560666">
            <a:off x="341194" y="423081"/>
            <a:ext cx="692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СО</a:t>
            </a:r>
            <a:r>
              <a:rPr lang="uk-UA" sz="2400" b="1" baseline="-25000" dirty="0" smtClean="0"/>
              <a:t>2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 rot="20042308">
            <a:off x="1737893" y="396440"/>
            <a:ext cx="10375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273050" algn="l"/>
              </a:tabLst>
            </a:pPr>
            <a:r>
              <a:rPr lang="uk-UA" sz="2400" b="1" dirty="0" smtClean="0"/>
              <a:t>Н</a:t>
            </a:r>
            <a:r>
              <a:rPr lang="uk-UA" sz="2400" b="1" baseline="-25000" dirty="0" smtClean="0"/>
              <a:t>2</a:t>
            </a:r>
            <a:r>
              <a:rPr lang="uk-UA" sz="2400" b="1" dirty="0" smtClean="0"/>
              <a:t>СО</a:t>
            </a:r>
            <a:r>
              <a:rPr lang="uk-UA" sz="2400" b="1" baseline="-25000" dirty="0"/>
              <a:t>3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 rot="1226638">
            <a:off x="7947547" y="350533"/>
            <a:ext cx="904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/>
              <a:t>Н</a:t>
            </a:r>
            <a:r>
              <a:rPr lang="uk-UA" sz="2400" b="1" baseline="-25000" dirty="0" smtClean="0"/>
              <a:t>2</a:t>
            </a:r>
            <a:r>
              <a:rPr lang="en-US" sz="2400" b="1" dirty="0"/>
              <a:t>S</a:t>
            </a:r>
            <a:r>
              <a:rPr lang="uk-UA" sz="2000" b="1" dirty="0" smtClean="0"/>
              <a:t>О</a:t>
            </a:r>
            <a:r>
              <a:rPr lang="en-US" sz="2400" b="1" baseline="-25000" dirty="0"/>
              <a:t>4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 rot="2679789">
            <a:off x="3210836" y="724779"/>
            <a:ext cx="748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С</a:t>
            </a:r>
            <a:r>
              <a:rPr lang="en-US" sz="2400" b="1" dirty="0" smtClean="0"/>
              <a:t>u</a:t>
            </a:r>
            <a:r>
              <a:rPr lang="uk-UA" sz="2400" b="1" dirty="0" smtClean="0"/>
              <a:t>О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 rot="20560666">
            <a:off x="427552" y="5938713"/>
            <a:ext cx="755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</a:t>
            </a:r>
            <a:r>
              <a:rPr lang="en-US" sz="2400" b="1" baseline="-25000" dirty="0" smtClean="0"/>
              <a:t>2</a:t>
            </a:r>
            <a:r>
              <a:rPr lang="uk-UA" sz="2400" b="1" dirty="0" smtClean="0"/>
              <a:t>О</a:t>
            </a:r>
            <a:r>
              <a:rPr lang="en-US" sz="2400" b="1" baseline="-25000" dirty="0"/>
              <a:t>5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 rot="20560666">
            <a:off x="9223193" y="5959300"/>
            <a:ext cx="992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H</a:t>
            </a:r>
            <a:r>
              <a:rPr lang="en-US" sz="2400" b="1" baseline="-25000" dirty="0" smtClean="0"/>
              <a:t>3</a:t>
            </a:r>
            <a:r>
              <a:rPr lang="en-US" sz="2400" b="1" dirty="0" smtClean="0"/>
              <a:t>P</a:t>
            </a:r>
            <a:r>
              <a:rPr lang="uk-UA" sz="2400" b="1" dirty="0" smtClean="0"/>
              <a:t>О</a:t>
            </a:r>
            <a:r>
              <a:rPr lang="en-US" sz="2400" b="1" baseline="-25000" dirty="0" smtClean="0"/>
              <a:t>4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 rot="20042308">
            <a:off x="4135164" y="297375"/>
            <a:ext cx="12586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273050" algn="l"/>
              </a:tabLst>
            </a:pPr>
            <a:r>
              <a:rPr lang="en-US" sz="2400" b="1" dirty="0" smtClean="0"/>
              <a:t>C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H</a:t>
            </a:r>
            <a:r>
              <a:rPr lang="en-US" sz="2400" b="1" baseline="-25000" dirty="0" smtClean="0"/>
              <a:t>5</a:t>
            </a:r>
            <a:r>
              <a:rPr lang="en-US" sz="2400" b="1" dirty="0" smtClean="0"/>
              <a:t>OH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734879" y="297374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273050" algn="l"/>
              </a:tabLst>
            </a:pPr>
            <a:r>
              <a:rPr lang="en-US" sz="2400" b="1" dirty="0" smtClean="0"/>
              <a:t>C</a:t>
            </a:r>
            <a:r>
              <a:rPr lang="en-US" sz="2400" b="1" baseline="-25000" dirty="0" smtClean="0"/>
              <a:t>6</a:t>
            </a:r>
            <a:r>
              <a:rPr lang="en-US" sz="2400" b="1" dirty="0" smtClean="0"/>
              <a:t>H</a:t>
            </a:r>
            <a:r>
              <a:rPr lang="en-US" sz="2400" b="1" baseline="-25000" dirty="0" smtClean="0"/>
              <a:t>12</a:t>
            </a:r>
            <a:r>
              <a:rPr lang="en-US" sz="2400" b="1" dirty="0" smtClean="0"/>
              <a:t>O</a:t>
            </a:r>
            <a:r>
              <a:rPr lang="en-US" sz="2400" b="1" baseline="-25000" dirty="0" smtClean="0"/>
              <a:t>6</a:t>
            </a:r>
            <a:endParaRPr lang="ru-RU" sz="2400" b="1" dirty="0"/>
          </a:p>
        </p:txBody>
      </p:sp>
      <p:sp>
        <p:nvSpPr>
          <p:cNvPr id="12" name="TextBox 11"/>
          <p:cNvSpPr txBox="1"/>
          <p:nvPr/>
        </p:nvSpPr>
        <p:spPr>
          <a:xfrm rot="20560666">
            <a:off x="9227700" y="380042"/>
            <a:ext cx="7938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N</a:t>
            </a:r>
            <a:r>
              <a:rPr lang="en-US" sz="2400" b="1" baseline="-25000" dirty="0" smtClean="0"/>
              <a:t>2</a:t>
            </a:r>
            <a:r>
              <a:rPr lang="uk-UA" sz="2400" b="1" dirty="0" smtClean="0"/>
              <a:t>О</a:t>
            </a:r>
            <a:r>
              <a:rPr lang="en-US" sz="2400" b="1" baseline="-25000" dirty="0"/>
              <a:t>5</a:t>
            </a:r>
            <a:endParaRPr lang="ru-RU" sz="2400" b="1" dirty="0"/>
          </a:p>
        </p:txBody>
      </p:sp>
      <p:sp>
        <p:nvSpPr>
          <p:cNvPr id="13" name="TextBox 12"/>
          <p:cNvSpPr txBox="1"/>
          <p:nvPr/>
        </p:nvSpPr>
        <p:spPr>
          <a:xfrm rot="20560666">
            <a:off x="11133106" y="3981410"/>
            <a:ext cx="936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HN</a:t>
            </a:r>
            <a:r>
              <a:rPr lang="uk-UA" sz="2400" b="1" dirty="0" smtClean="0"/>
              <a:t>О</a:t>
            </a:r>
            <a:r>
              <a:rPr lang="en-US" sz="2400" b="1" baseline="-25000" dirty="0" smtClean="0"/>
              <a:t>3</a:t>
            </a:r>
            <a:endParaRPr lang="ru-RU" sz="2400" b="1" dirty="0"/>
          </a:p>
        </p:txBody>
      </p:sp>
      <p:sp>
        <p:nvSpPr>
          <p:cNvPr id="14" name="TextBox 13"/>
          <p:cNvSpPr txBox="1"/>
          <p:nvPr/>
        </p:nvSpPr>
        <p:spPr>
          <a:xfrm rot="1854585">
            <a:off x="221268" y="2751263"/>
            <a:ext cx="883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Al</a:t>
            </a:r>
            <a:r>
              <a:rPr lang="en-US" sz="2400" b="1" baseline="-25000" dirty="0" smtClean="0"/>
              <a:t>2</a:t>
            </a:r>
            <a:r>
              <a:rPr lang="uk-UA" sz="2400" b="1" dirty="0" smtClean="0"/>
              <a:t>О</a:t>
            </a:r>
            <a:r>
              <a:rPr lang="en-US" sz="2400" b="1" baseline="-25000" dirty="0" smtClean="0"/>
              <a:t>3</a:t>
            </a:r>
            <a:endParaRPr lang="ru-RU" sz="2400" b="1" dirty="0"/>
          </a:p>
        </p:txBody>
      </p:sp>
      <p:sp>
        <p:nvSpPr>
          <p:cNvPr id="15" name="TextBox 14"/>
          <p:cNvSpPr txBox="1"/>
          <p:nvPr/>
        </p:nvSpPr>
        <p:spPr>
          <a:xfrm rot="20560666">
            <a:off x="10338089" y="401282"/>
            <a:ext cx="1045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NaN</a:t>
            </a:r>
            <a:r>
              <a:rPr lang="uk-UA" sz="2400" b="1" dirty="0" smtClean="0"/>
              <a:t>О</a:t>
            </a:r>
            <a:r>
              <a:rPr lang="en-US" sz="2400" b="1" baseline="-25000" dirty="0" smtClean="0"/>
              <a:t>3</a:t>
            </a:r>
            <a:endParaRPr lang="ru-RU" sz="2400" b="1" dirty="0"/>
          </a:p>
        </p:txBody>
      </p:sp>
      <p:sp>
        <p:nvSpPr>
          <p:cNvPr id="16" name="TextBox 15"/>
          <p:cNvSpPr txBox="1"/>
          <p:nvPr/>
        </p:nvSpPr>
        <p:spPr>
          <a:xfrm rot="3580317">
            <a:off x="11160617" y="1790918"/>
            <a:ext cx="979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K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C</a:t>
            </a:r>
            <a:r>
              <a:rPr lang="uk-UA" sz="2400" b="1" dirty="0" smtClean="0"/>
              <a:t>О</a:t>
            </a:r>
            <a:r>
              <a:rPr lang="en-US" sz="2400" b="1" baseline="-25000" dirty="0" smtClean="0"/>
              <a:t>3</a:t>
            </a:r>
            <a:endParaRPr lang="ru-RU" sz="2400" b="1" dirty="0"/>
          </a:p>
        </p:txBody>
      </p:sp>
      <p:sp>
        <p:nvSpPr>
          <p:cNvPr id="17" name="TextBox 16"/>
          <p:cNvSpPr txBox="1"/>
          <p:nvPr/>
        </p:nvSpPr>
        <p:spPr>
          <a:xfrm rot="20560666">
            <a:off x="11029988" y="5956013"/>
            <a:ext cx="692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С</a:t>
            </a:r>
            <a:r>
              <a:rPr lang="en-US" sz="2400" b="1" dirty="0" smtClean="0"/>
              <a:t>H</a:t>
            </a:r>
            <a:r>
              <a:rPr lang="en-US" sz="2400" b="1" baseline="-25000" dirty="0"/>
              <a:t>4</a:t>
            </a:r>
            <a:endParaRPr lang="ru-RU" sz="2400" b="1" dirty="0"/>
          </a:p>
        </p:txBody>
      </p:sp>
      <p:sp>
        <p:nvSpPr>
          <p:cNvPr id="18" name="TextBox 17"/>
          <p:cNvSpPr txBox="1"/>
          <p:nvPr/>
        </p:nvSpPr>
        <p:spPr>
          <a:xfrm rot="2302474">
            <a:off x="1607364" y="5956012"/>
            <a:ext cx="744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273050" algn="l"/>
              </a:tabLst>
            </a:pPr>
            <a:r>
              <a:rPr lang="uk-UA" sz="2400" b="1" dirty="0" smtClean="0"/>
              <a:t>Н</a:t>
            </a:r>
            <a:r>
              <a:rPr lang="uk-UA" sz="2400" b="1" baseline="-25000" dirty="0" smtClean="0"/>
              <a:t>2</a:t>
            </a:r>
            <a:r>
              <a:rPr lang="uk-UA" sz="2400" b="1" dirty="0" smtClean="0"/>
              <a:t>О</a:t>
            </a:r>
            <a:endParaRPr lang="ru-RU" sz="2400" b="1" dirty="0"/>
          </a:p>
        </p:txBody>
      </p:sp>
      <p:sp>
        <p:nvSpPr>
          <p:cNvPr id="19" name="TextBox 18"/>
          <p:cNvSpPr txBox="1"/>
          <p:nvPr/>
        </p:nvSpPr>
        <p:spPr>
          <a:xfrm rot="1508578">
            <a:off x="7785014" y="5930554"/>
            <a:ext cx="982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Na</a:t>
            </a:r>
            <a:r>
              <a:rPr lang="uk-UA" sz="2400" b="1" dirty="0" smtClean="0"/>
              <a:t>О</a:t>
            </a:r>
            <a:r>
              <a:rPr lang="en-US" sz="2400" b="1" dirty="0" smtClean="0"/>
              <a:t>H</a:t>
            </a:r>
            <a:endParaRPr lang="ru-RU" sz="2400" b="1" dirty="0"/>
          </a:p>
        </p:txBody>
      </p:sp>
      <p:sp>
        <p:nvSpPr>
          <p:cNvPr id="20" name="TextBox 19"/>
          <p:cNvSpPr txBox="1"/>
          <p:nvPr/>
        </p:nvSpPr>
        <p:spPr>
          <a:xfrm rot="19738900">
            <a:off x="44359" y="4309257"/>
            <a:ext cx="1317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Cu(</a:t>
            </a:r>
            <a:r>
              <a:rPr lang="uk-UA" sz="2400" b="1" dirty="0" smtClean="0"/>
              <a:t>О</a:t>
            </a:r>
            <a:r>
              <a:rPr lang="en-US" sz="2400" b="1" dirty="0" smtClean="0"/>
              <a:t>H)</a:t>
            </a:r>
            <a:r>
              <a:rPr lang="en-US" sz="2400" b="1" baseline="-25000" dirty="0" smtClean="0"/>
              <a:t>2</a:t>
            </a:r>
            <a:endParaRPr lang="ru-RU" sz="2400" b="1" dirty="0"/>
          </a:p>
        </p:txBody>
      </p:sp>
      <p:sp>
        <p:nvSpPr>
          <p:cNvPr id="21" name="TextBox 20"/>
          <p:cNvSpPr txBox="1"/>
          <p:nvPr/>
        </p:nvSpPr>
        <p:spPr>
          <a:xfrm rot="20560666">
            <a:off x="3059594" y="5973434"/>
            <a:ext cx="809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NaCl</a:t>
            </a:r>
            <a:endParaRPr lang="ru-RU" sz="2400" b="1" dirty="0"/>
          </a:p>
        </p:txBody>
      </p:sp>
      <p:sp>
        <p:nvSpPr>
          <p:cNvPr id="22" name="TextBox 21"/>
          <p:cNvSpPr txBox="1"/>
          <p:nvPr/>
        </p:nvSpPr>
        <p:spPr>
          <a:xfrm rot="499476">
            <a:off x="4505023" y="5924614"/>
            <a:ext cx="1075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Na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S</a:t>
            </a:r>
            <a:r>
              <a:rPr lang="uk-UA" sz="2400" b="1" dirty="0" smtClean="0"/>
              <a:t>О</a:t>
            </a:r>
            <a:r>
              <a:rPr lang="en-US" sz="2400" b="1" baseline="-25000" dirty="0" smtClean="0"/>
              <a:t>3</a:t>
            </a:r>
            <a:endParaRPr lang="ru-RU" sz="2400" b="1" dirty="0"/>
          </a:p>
        </p:txBody>
      </p:sp>
      <p:sp>
        <p:nvSpPr>
          <p:cNvPr id="23" name="TextBox 22"/>
          <p:cNvSpPr txBox="1"/>
          <p:nvPr/>
        </p:nvSpPr>
        <p:spPr>
          <a:xfrm rot="20560666">
            <a:off x="6142033" y="5860509"/>
            <a:ext cx="1348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Ca(N</a:t>
            </a:r>
            <a:r>
              <a:rPr lang="uk-UA" sz="2400" b="1" dirty="0" smtClean="0"/>
              <a:t>О</a:t>
            </a:r>
            <a:r>
              <a:rPr lang="en-US" sz="2400" b="1" baseline="-25000" dirty="0" smtClean="0"/>
              <a:t>3</a:t>
            </a:r>
            <a:r>
              <a:rPr lang="en-US" sz="2400" b="1" dirty="0" smtClean="0"/>
              <a:t>)</a:t>
            </a:r>
            <a:r>
              <a:rPr lang="en-US" sz="2400" b="1" baseline="-25000" dirty="0" smtClean="0"/>
              <a:t>2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43410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78309" y="374754"/>
            <a:ext cx="73695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Назва бінарної сполуки складається з двох слів</a:t>
            </a:r>
            <a:endParaRPr lang="ru-R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20181" y="1276663"/>
            <a:ext cx="12891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3200" b="1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Cl</a:t>
            </a:r>
            <a:r>
              <a:rPr lang="en-US" sz="3200" b="1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endParaRPr lang="ru-RU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33405" y="2088631"/>
            <a:ext cx="27624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Натрій хлорид</a:t>
            </a:r>
            <a:endParaRPr lang="ru-RU" sz="32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3682" y="3459544"/>
            <a:ext cx="401206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uk-UA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Перше 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слово – назва катіона </a:t>
            </a:r>
            <a:endParaRPr lang="uk-UA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uk-UA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назва хімічного елемента)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4649" y="3090212"/>
            <a:ext cx="5563574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uk-UA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Друге 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слово – назва </a:t>
            </a:r>
            <a:r>
              <a:rPr lang="uk-UA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аніона </a:t>
            </a:r>
          </a:p>
          <a:p>
            <a:pPr lvl="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Назви одноатомних аніонів </a:t>
            </a:r>
            <a:r>
              <a:rPr lang="uk-UA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утворюються</a:t>
            </a:r>
          </a:p>
          <a:p>
            <a:pPr lvl="0"/>
            <a:r>
              <a:rPr lang="uk-UA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від назв відповідних хімічних елементів </a:t>
            </a:r>
            <a:endParaRPr lang="uk-UA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uk-UA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і 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суфікса </a:t>
            </a:r>
            <a:r>
              <a:rPr lang="uk-UA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400" i="1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uk-UA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ид</a:t>
            </a:r>
            <a:r>
              <a:rPr lang="uk-UA" sz="2400" i="1" dirty="0">
                <a:latin typeface="Calibri" panose="020F0502020204030204" pitchFamily="34" charset="0"/>
                <a:cs typeface="Calibri" panose="020F0502020204030204" pitchFamily="34" charset="0"/>
              </a:rPr>
              <a:t> або - ід.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Пряма зі стрілкою 8"/>
          <p:cNvCxnSpPr/>
          <p:nvPr/>
        </p:nvCxnSpPr>
        <p:spPr>
          <a:xfrm flipV="1">
            <a:off x="2578309" y="2673406"/>
            <a:ext cx="2397101" cy="78613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 зі стрілкою 9"/>
          <p:cNvCxnSpPr/>
          <p:nvPr/>
        </p:nvCxnSpPr>
        <p:spPr>
          <a:xfrm flipH="1" flipV="1">
            <a:off x="6716817" y="2648582"/>
            <a:ext cx="943157" cy="41789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874" y="5258713"/>
            <a:ext cx="8888137" cy="117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23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43987" y="1236790"/>
            <a:ext cx="9995859" cy="53364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07895" y="494675"/>
            <a:ext cx="4602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latin typeface="+mj-lt"/>
              </a:rPr>
              <a:t>Назви одноатомних аніонів:</a:t>
            </a:r>
            <a:endParaRPr lang="ru-RU" sz="2800" b="1" dirty="0">
              <a:latin typeface="+mj-lt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1884" r="18594" b="8987"/>
          <a:stretch/>
        </p:blipFill>
        <p:spPr>
          <a:xfrm>
            <a:off x="164893" y="210067"/>
            <a:ext cx="1379094" cy="2323271"/>
          </a:xfrm>
          <a:prstGeom prst="rect">
            <a:avLst/>
          </a:prstGeom>
        </p:spPr>
      </p:pic>
      <p:pic>
        <p:nvPicPr>
          <p:cNvPr id="6" name="Picture 9" descr="AMDOUB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205547" y="116564"/>
            <a:ext cx="668598" cy="1279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009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дпись 2"/>
          <p:cNvSpPr txBox="1">
            <a:spLocks noChangeArrowheads="1"/>
          </p:cNvSpPr>
          <p:nvPr/>
        </p:nvSpPr>
        <p:spPr bwMode="auto">
          <a:xfrm>
            <a:off x="1753849" y="966604"/>
            <a:ext cx="5846164" cy="467442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6000"/>
              </a:lnSpc>
              <a:spcAft>
                <a:spcPts val="1800"/>
              </a:spcAft>
            </a:pP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NaCl</a:t>
            </a:r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</a:t>
            </a:r>
          </a:p>
          <a:p>
            <a:pPr>
              <a:lnSpc>
                <a:spcPct val="106000"/>
              </a:lnSpc>
              <a:spcAft>
                <a:spcPts val="1800"/>
              </a:spcAft>
            </a:pPr>
            <a:r>
              <a:rPr lang="en-US" sz="2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CaO</a:t>
            </a:r>
            <a:r>
              <a:rPr lang="ru-RU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</a:t>
            </a:r>
          </a:p>
          <a:p>
            <a:pPr>
              <a:lnSpc>
                <a:spcPct val="106000"/>
              </a:lnSpc>
              <a:spcAft>
                <a:spcPts val="180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uk-UA" sz="2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uk-UA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6000"/>
              </a:lnSpc>
              <a:spcAft>
                <a:spcPts val="180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Mg</a:t>
            </a:r>
            <a:r>
              <a:rPr lang="uk-UA" sz="2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uk-UA" sz="2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uk-UA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</a:t>
            </a:r>
          </a:p>
          <a:p>
            <a:pPr>
              <a:lnSpc>
                <a:spcPct val="106000"/>
              </a:lnSpc>
              <a:spcAft>
                <a:spcPts val="1800"/>
              </a:spcAft>
            </a:pPr>
            <a:r>
              <a:rPr lang="en-US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</a:t>
            </a:r>
            <a:r>
              <a:rPr lang="uk-UA" sz="2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uk-UA" sz="2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uk-UA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</a:t>
            </a:r>
          </a:p>
          <a:p>
            <a:pPr>
              <a:lnSpc>
                <a:spcPct val="106000"/>
              </a:lnSpc>
              <a:spcAft>
                <a:spcPts val="1800"/>
              </a:spcAft>
            </a:pPr>
            <a:r>
              <a:rPr lang="en-US" sz="2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LiBr</a:t>
            </a:r>
            <a:r>
              <a:rPr lang="uk-UA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</a:t>
            </a:r>
          </a:p>
          <a:p>
            <a:pPr>
              <a:lnSpc>
                <a:spcPct val="106000"/>
              </a:lnSpc>
              <a:spcAft>
                <a:spcPts val="1800"/>
              </a:spcAft>
            </a:pPr>
            <a:r>
              <a:rPr lang="en-US" sz="2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AlI</a:t>
            </a:r>
            <a:r>
              <a:rPr lang="uk-UA" sz="2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uk-UA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2840123" y="966604"/>
            <a:ext cx="2344488" cy="5490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6000"/>
              </a:lnSpc>
              <a:spcAft>
                <a:spcPts val="1800"/>
              </a:spcAft>
            </a:pPr>
            <a:r>
              <a:rPr lang="uk-UA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натрій хлорид</a:t>
            </a:r>
            <a:endParaRPr lang="ru-RU" sz="2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2840123" y="1607009"/>
            <a:ext cx="23187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кальцій оксид</a:t>
            </a:r>
            <a:endParaRPr lang="ru-RU" dirty="0"/>
          </a:p>
        </p:txBody>
      </p:sp>
      <p:sp>
        <p:nvSpPr>
          <p:cNvPr id="5" name="Прямокутник 4"/>
          <p:cNvSpPr/>
          <p:nvPr/>
        </p:nvSpPr>
        <p:spPr>
          <a:xfrm>
            <a:off x="2780162" y="2341495"/>
            <a:ext cx="22998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калій сульфід </a:t>
            </a:r>
            <a:endParaRPr lang="ru-RU" dirty="0"/>
          </a:p>
        </p:txBody>
      </p:sp>
      <p:sp>
        <p:nvSpPr>
          <p:cNvPr id="6" name="Прямокутник 5"/>
          <p:cNvSpPr/>
          <p:nvPr/>
        </p:nvSpPr>
        <p:spPr>
          <a:xfrm>
            <a:off x="3087944" y="3029283"/>
            <a:ext cx="2268570" cy="5490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6000"/>
              </a:lnSpc>
              <a:spcAft>
                <a:spcPts val="1800"/>
              </a:spcAft>
            </a:pPr>
            <a:r>
              <a:rPr lang="uk-UA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магній нітрид</a:t>
            </a:r>
            <a:endParaRPr lang="ru-RU" sz="2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3087944" y="3690545"/>
            <a:ext cx="2165978" cy="5490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6000"/>
              </a:lnSpc>
              <a:spcAft>
                <a:spcPts val="1800"/>
              </a:spcAft>
            </a:pPr>
            <a:r>
              <a:rPr lang="uk-UA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барій фосфід</a:t>
            </a:r>
            <a:endParaRPr lang="ru-RU" sz="2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3040681" y="4335154"/>
            <a:ext cx="2039341" cy="5490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6000"/>
              </a:lnSpc>
              <a:spcAft>
                <a:spcPts val="1800"/>
              </a:spcAft>
            </a:pPr>
            <a:r>
              <a:rPr lang="uk-UA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літій бромід</a:t>
            </a:r>
            <a:endParaRPr lang="ru-RU" sz="2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2902188" y="4997718"/>
            <a:ext cx="2640082" cy="5490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6000"/>
              </a:lnSpc>
              <a:spcAft>
                <a:spcPts val="1800"/>
              </a:spcAft>
            </a:pPr>
            <a:r>
              <a:rPr lang="uk-UA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алюміній йодид</a:t>
            </a:r>
            <a:endParaRPr lang="ru-RU" sz="2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985042" y="325938"/>
            <a:ext cx="63510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Складіть </a:t>
            </a:r>
            <a:r>
              <a:rPr lang="uk-UA" sz="2800" b="1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8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систематичні назви </a:t>
            </a:r>
            <a:r>
              <a:rPr lang="uk-UA" sz="2800" b="1" i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сполук</a:t>
            </a:r>
            <a:r>
              <a:rPr lang="uk-UA" b="1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9" descr="AMDOUB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24070" y="2652516"/>
            <a:ext cx="1512454" cy="2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8873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ідзаголовок 1"/>
          <p:cNvSpPr>
            <a:spLocks noGrp="1"/>
          </p:cNvSpPr>
          <p:nvPr>
            <p:ph type="subTitle" idx="1"/>
          </p:nvPr>
        </p:nvSpPr>
        <p:spPr>
          <a:xfrm>
            <a:off x="1828800" y="3440243"/>
            <a:ext cx="5531370" cy="1600200"/>
          </a:xfrm>
        </p:spPr>
        <p:txBody>
          <a:bodyPr/>
          <a:lstStyle/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uk-UA" dirty="0" smtClean="0">
                <a:solidFill>
                  <a:schemeClr val="tx1"/>
                </a:solidFill>
                <a:latin typeface="+mj-lt"/>
              </a:rPr>
              <a:t>Що ви дізналися на </a:t>
            </a:r>
            <a:r>
              <a:rPr lang="uk-UA" dirty="0" err="1" smtClean="0">
                <a:solidFill>
                  <a:schemeClr val="tx1"/>
                </a:solidFill>
                <a:latin typeface="+mj-lt"/>
              </a:rPr>
              <a:t>уроці</a:t>
            </a:r>
            <a:r>
              <a:rPr lang="uk-UA" dirty="0" smtClean="0">
                <a:solidFill>
                  <a:schemeClr val="tx1"/>
                </a:solidFill>
                <a:latin typeface="+mj-lt"/>
              </a:rPr>
              <a:t>?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uk-UA" dirty="0" smtClean="0">
                <a:solidFill>
                  <a:schemeClr val="tx1"/>
                </a:solidFill>
                <a:latin typeface="+mj-lt"/>
              </a:rPr>
              <a:t>Чи все було зрозумілим?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uk-UA" dirty="0" smtClean="0">
                <a:solidFill>
                  <a:schemeClr val="tx1"/>
                </a:solidFill>
                <a:latin typeface="+mj-lt"/>
              </a:rPr>
              <a:t>Що виявилося найскладнішим?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4800" b="1" dirty="0" smtClean="0"/>
              <a:t>Перевіряємо свої знання</a:t>
            </a:r>
            <a:endParaRPr lang="ru-RU" sz="4800" b="1" dirty="0"/>
          </a:p>
        </p:txBody>
      </p:sp>
      <p:pic>
        <p:nvPicPr>
          <p:cNvPr id="4" name="Picture 9" descr="AMDOUB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99217" y="3247588"/>
            <a:ext cx="1512454" cy="2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3726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914400" y="871185"/>
            <a:ext cx="10493115" cy="3780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uk-UA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 З поміж наведених формул речовин позначте бінарні сполуки: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19138">
              <a:lnSpc>
                <a:spcPct val="150000"/>
              </a:lnSpc>
              <a:spcAft>
                <a:spcPts val="0"/>
              </a:spcAft>
            </a:pPr>
            <a:r>
              <a:rPr lang="uk-UA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А. СО</a:t>
            </a:r>
            <a:r>
              <a:rPr lang="uk-UA" sz="2800" baseline="-25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19138">
              <a:lnSpc>
                <a:spcPct val="150000"/>
              </a:lnSpc>
              <a:spcAft>
                <a:spcPts val="0"/>
              </a:spcAft>
            </a:pPr>
            <a:r>
              <a:rPr lang="uk-UA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Б.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NaOH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19138">
              <a:lnSpc>
                <a:spcPct val="150000"/>
              </a:lnSpc>
              <a:spcAft>
                <a:spcPts val="0"/>
              </a:spcAft>
            </a:pPr>
            <a:r>
              <a:rPr lang="uk-UA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В.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HCl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19138">
              <a:lnSpc>
                <a:spcPct val="150000"/>
              </a:lnSpc>
              <a:spcAft>
                <a:spcPts val="0"/>
              </a:spcAft>
            </a:pPr>
            <a:r>
              <a:rPr lang="uk-UA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Г. </a:t>
            </a:r>
            <a:r>
              <a:rPr lang="uk-UA" sz="28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CuSO</a:t>
            </a:r>
            <a:r>
              <a:rPr lang="ru-RU" sz="2800" baseline="-25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uk-UA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Д.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</a:t>
            </a:r>
            <a:r>
              <a:rPr lang="ru-RU" sz="2800" baseline="-25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ru-RU" sz="2800" baseline="-25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9" descr="AMDOUB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63134" y="4242216"/>
            <a:ext cx="1409076" cy="2294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1965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554636" y="391500"/>
            <a:ext cx="11182662" cy="4906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uk-UA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Установіть відповідність між формулами та назвами бінарних </a:t>
            </a:r>
            <a:r>
              <a:rPr lang="uk-UA" sz="3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сполук</a:t>
            </a:r>
            <a:r>
              <a:rPr lang="uk-UA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6000"/>
              </a:lnSpc>
              <a:spcAft>
                <a:spcPts val="0"/>
              </a:spcAft>
            </a:pPr>
            <a:endParaRPr lang="uk-UA" sz="3200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438275">
              <a:lnSpc>
                <a:spcPct val="150000"/>
              </a:lnSpc>
              <a:spcAft>
                <a:spcPts val="0"/>
              </a:spcAft>
            </a:pPr>
            <a:r>
              <a:rPr lang="uk-UA" sz="32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</a:t>
            </a:r>
            <a:r>
              <a:rPr lang="uk-UA" sz="32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HCl</a:t>
            </a:r>
            <a:r>
              <a:rPr lang="uk-UA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</a:t>
            </a:r>
            <a:r>
              <a:rPr lang="uk-UA" sz="32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</a:t>
            </a:r>
            <a:r>
              <a:rPr lang="uk-UA" sz="32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uk-UA" sz="32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калій сульфід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438275">
              <a:lnSpc>
                <a:spcPct val="150000"/>
              </a:lnSpc>
              <a:spcAft>
                <a:spcPts val="0"/>
              </a:spcAft>
            </a:pPr>
            <a:r>
              <a:rPr lang="uk-UA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</a:t>
            </a:r>
            <a:r>
              <a:rPr lang="uk-UA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MgO</a:t>
            </a:r>
            <a:r>
              <a:rPr lang="uk-UA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uk-UA" sz="32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</a:t>
            </a:r>
            <a:r>
              <a:rPr lang="uk-UA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uk-UA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кальцій фосфід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438275">
              <a:lnSpc>
                <a:spcPct val="150000"/>
              </a:lnSpc>
              <a:spcAft>
                <a:spcPts val="0"/>
              </a:spcAft>
            </a:pPr>
            <a:r>
              <a:rPr lang="uk-UA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</a:t>
            </a:r>
            <a:r>
              <a:rPr lang="ru-RU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</a:t>
            </a:r>
            <a:r>
              <a:rPr lang="ru-RU" sz="3200" baseline="-25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ru-RU" sz="3200" baseline="-25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 </a:t>
            </a:r>
            <a:r>
              <a:rPr lang="uk-UA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32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</a:t>
            </a:r>
            <a:r>
              <a:rPr lang="uk-UA" sz="32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uk-UA" sz="32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гідроген хлорид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438275">
              <a:lnSpc>
                <a:spcPct val="150000"/>
              </a:lnSpc>
              <a:spcAft>
                <a:spcPts val="0"/>
              </a:spcAft>
            </a:pPr>
            <a:r>
              <a:rPr lang="uk-UA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</a:t>
            </a:r>
            <a:r>
              <a:rPr lang="uk-UA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ru-RU" sz="3200" baseline="-25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ru-RU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</a:t>
            </a:r>
            <a:r>
              <a:rPr lang="ru-RU" sz="32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</a:t>
            </a:r>
            <a:r>
              <a:rPr lang="uk-UA" sz="32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uk-UA" sz="32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магній оксид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9" descr="AMDOUB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08686" y="3712282"/>
            <a:ext cx="1512454" cy="2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8574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779488" y="911899"/>
            <a:ext cx="10628026" cy="3996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uk-UA" sz="2800" b="1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3. Складіть формули бінарних </a:t>
            </a:r>
            <a:r>
              <a:rPr lang="uk-UA" sz="2800" b="1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сполук</a:t>
            </a:r>
            <a:r>
              <a:rPr lang="uk-UA" sz="2800" b="1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з пар йонів і назвіть їх.</a:t>
            </a:r>
            <a:endParaRPr lang="ru-RU" sz="2800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89280" algn="just">
              <a:lnSpc>
                <a:spcPct val="200000"/>
              </a:lnSpc>
              <a:spcAft>
                <a:spcPts val="0"/>
              </a:spcAft>
            </a:pPr>
            <a:r>
              <a:rPr lang="uk-UA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а) 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</a:t>
            </a:r>
            <a:r>
              <a:rPr lang="ru-RU" sz="2800" baseline="30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+ </a:t>
            </a: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</a:t>
            </a:r>
            <a:r>
              <a:rPr lang="uk-UA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та 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ru-RU" sz="2800" baseline="30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2-   </a:t>
            </a:r>
            <a:endParaRPr lang="uk-UA" sz="2800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589280" algn="just">
              <a:lnSpc>
                <a:spcPct val="200000"/>
              </a:lnSpc>
              <a:spcAft>
                <a:spcPts val="0"/>
              </a:spcAft>
            </a:pPr>
            <a:r>
              <a:rPr lang="uk-UA" sz="28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б</a:t>
            </a:r>
            <a:r>
              <a:rPr lang="uk-UA" sz="28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 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Mg</a:t>
            </a:r>
            <a:r>
              <a:rPr lang="uk-UA" sz="2800" baseline="30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2+</a:t>
            </a:r>
            <a:r>
              <a:rPr lang="uk-UA" sz="28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та</a:t>
            </a:r>
            <a:r>
              <a:rPr lang="uk-UA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О</a:t>
            </a:r>
            <a:r>
              <a:rPr lang="uk-UA" sz="2800" baseline="30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2-</a:t>
            </a:r>
            <a:r>
              <a:rPr lang="uk-UA" sz="28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</a:t>
            </a:r>
            <a:endParaRPr lang="uk-UA" sz="2800" i="1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589280" algn="just">
              <a:lnSpc>
                <a:spcPct val="200000"/>
              </a:lnSpc>
              <a:spcAft>
                <a:spcPts val="0"/>
              </a:spcAft>
            </a:pPr>
            <a:r>
              <a:rPr lang="uk-UA" sz="28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в)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</a:t>
            </a:r>
            <a:r>
              <a:rPr lang="ru-RU" sz="2800" i="1" baseline="30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+</a:t>
            </a:r>
            <a:r>
              <a:rPr lang="uk-UA" sz="28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та  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ru-RU" sz="2800" baseline="30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3-</a:t>
            </a:r>
            <a:r>
              <a:rPr lang="ru-RU" sz="28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</a:t>
            </a:r>
            <a:r>
              <a:rPr lang="ru-RU" sz="2800" i="1" baseline="30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</a:t>
            </a:r>
            <a:endParaRPr lang="ru-RU" sz="2800" i="1" baseline="30000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589280" algn="just">
              <a:lnSpc>
                <a:spcPct val="200000"/>
              </a:lnSpc>
              <a:spcAft>
                <a:spcPts val="0"/>
              </a:spcAft>
            </a:pPr>
            <a:r>
              <a:rPr lang="ru-RU" sz="2800" i="1" baseline="300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uk-UA" sz="28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г)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</a:t>
            </a:r>
            <a:r>
              <a:rPr lang="ru-RU" sz="2800" baseline="30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3+</a:t>
            </a:r>
            <a:r>
              <a:rPr lang="uk-UA" sz="28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та  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lang="ru-RU" sz="2800" baseline="30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4-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9" descr="AMDOUB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63715" y="3817213"/>
            <a:ext cx="1512454" cy="2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648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56860" y="1540407"/>
            <a:ext cx="2932387" cy="3452648"/>
          </a:xfrm>
          <a:prstGeom prst="rect">
            <a:avLst/>
          </a:prstGeom>
        </p:spPr>
      </p:pic>
      <p:sp>
        <p:nvSpPr>
          <p:cNvPr id="5" name="Вертикальный свиток 2"/>
          <p:cNvSpPr/>
          <p:nvPr/>
        </p:nvSpPr>
        <p:spPr>
          <a:xfrm>
            <a:off x="1054912" y="775908"/>
            <a:ext cx="5180995" cy="5609902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273050" eaLnBrk="1" hangingPunct="1">
              <a:defRPr/>
            </a:pPr>
            <a:r>
              <a:rPr lang="uk-UA" sz="3600" b="1" dirty="0" smtClean="0">
                <a:ln/>
                <a:solidFill>
                  <a:schemeClr val="tx1"/>
                </a:solidFill>
              </a:rPr>
              <a:t>Домашнє завдання:</a:t>
            </a:r>
          </a:p>
          <a:p>
            <a:pPr marL="273050" eaLnBrk="1" hangingPunct="1">
              <a:defRPr/>
            </a:pPr>
            <a:endParaRPr lang="uk-UA" sz="3600" b="1" dirty="0">
              <a:ln/>
              <a:solidFill>
                <a:schemeClr val="tx1"/>
              </a:solidFill>
            </a:endParaRPr>
          </a:p>
          <a:p>
            <a:pPr eaLnBrk="1" hangingPunct="1">
              <a:defRPr/>
            </a:pPr>
            <a:endParaRPr lang="uk-UA" sz="3200" b="1" dirty="0">
              <a:ln/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uk-UA" sz="3200" b="1" i="1" dirty="0" smtClean="0">
                <a:ln/>
                <a:solidFill>
                  <a:schemeClr val="tx1"/>
                </a:solidFill>
              </a:rPr>
              <a:t>Прочитати </a:t>
            </a:r>
            <a:r>
              <a:rPr lang="en-US" sz="3200" b="1" i="1" dirty="0" smtClean="0">
                <a:ln/>
                <a:solidFill>
                  <a:schemeClr val="tx1"/>
                </a:solidFill>
              </a:rPr>
              <a:t>§</a:t>
            </a:r>
            <a:r>
              <a:rPr lang="uk-UA" sz="3200" b="1" i="1" dirty="0" smtClean="0">
                <a:ln/>
                <a:solidFill>
                  <a:schemeClr val="tx1"/>
                </a:solidFill>
              </a:rPr>
              <a:t> </a:t>
            </a:r>
            <a:r>
              <a:rPr lang="uk-UA" sz="3200" b="1" i="1" dirty="0" smtClean="0">
                <a:ln/>
                <a:solidFill>
                  <a:schemeClr val="tx1"/>
                </a:solidFill>
              </a:rPr>
              <a:t>   , </a:t>
            </a:r>
            <a:endParaRPr lang="uk-UA" sz="3200" b="1" i="1" dirty="0" smtClean="0">
              <a:ln/>
              <a:solidFill>
                <a:schemeClr val="tx1"/>
              </a:solidFill>
            </a:endParaRPr>
          </a:p>
          <a:p>
            <a:r>
              <a:rPr lang="ru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Виконати </a:t>
            </a:r>
            <a:r>
              <a:rPr lang="ru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вправу </a:t>
            </a:r>
            <a:endParaRPr lang="uk-UA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ст.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70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6867" y="1898081"/>
            <a:ext cx="5139533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5454C6"/>
              </a:buClr>
              <a:buSzPct val="65000"/>
              <a:buFont typeface="Wingdings" panose="05000000000000000000" pitchFamily="2" charset="2"/>
              <a:buChar char="n"/>
            </a:pPr>
            <a:r>
              <a:rPr lang="uk-UA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 потрібно це робити</a:t>
            </a:r>
            <a:r>
              <a:rPr lang="uk-UA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uk-UA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4" descr="Пергамент"/>
          <p:cNvSpPr>
            <a:spLocks noChangeArrowheads="1"/>
          </p:cNvSpPr>
          <p:nvPr/>
        </p:nvSpPr>
        <p:spPr bwMode="auto">
          <a:xfrm>
            <a:off x="729006" y="3227449"/>
            <a:ext cx="9322074" cy="2728857"/>
          </a:xfrm>
          <a:prstGeom prst="rect">
            <a:avLst/>
          </a:prstGeom>
          <a:solidFill>
            <a:srgbClr val="E5F9FF"/>
          </a:solidFill>
          <a:ln w="38100">
            <a:solidFill>
              <a:srgbClr val="0070C0"/>
            </a:solidFill>
            <a:miter lim="800000"/>
            <a:headEnd/>
            <a:tailEnd/>
          </a:ln>
          <a:effectLst/>
          <a:extLst/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uk-UA" altLang="en-US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 </a:t>
            </a:r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uk-UA" altLang="en-US" sz="4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вивчити закономірності, за якими без проблем можна записувати безліч хімічних формул.</a:t>
            </a:r>
          </a:p>
        </p:txBody>
      </p:sp>
      <p:sp>
        <p:nvSpPr>
          <p:cNvPr id="4" name="Прямокутник 3"/>
          <p:cNvSpPr/>
          <p:nvPr/>
        </p:nvSpPr>
        <p:spPr>
          <a:xfrm>
            <a:off x="346867" y="551878"/>
            <a:ext cx="1149939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5454C6"/>
              </a:buClr>
              <a:buSzPct val="65000"/>
              <a:buFont typeface="Wingdings" panose="05000000000000000000" pitchFamily="2" charset="2"/>
              <a:buChar char="n"/>
            </a:pPr>
            <a:r>
              <a:rPr lang="uk-UA" alt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 можна </a:t>
            </a:r>
            <a:r>
              <a:rPr lang="uk-UA" alt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запам</a:t>
            </a:r>
            <a:r>
              <a:rPr lang="en-US" alt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uk-UA" alt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ятати</a:t>
            </a:r>
            <a:r>
              <a:rPr lang="uk-UA" alt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склад і формули всіх речовин?</a:t>
            </a:r>
          </a:p>
        </p:txBody>
      </p:sp>
      <p:pic>
        <p:nvPicPr>
          <p:cNvPr id="5" name="Google Shape;574;p40"/>
          <p:cNvPicPr/>
          <p:nvPr/>
        </p:nvPicPr>
        <p:blipFill rotWithShape="1">
          <a:blip r:embed="rId2">
            <a:alphaModFix/>
          </a:blip>
          <a:srcRect t="25533" b="22553"/>
          <a:stretch/>
        </p:blipFill>
        <p:spPr>
          <a:xfrm>
            <a:off x="10106357" y="3914332"/>
            <a:ext cx="1739900" cy="1355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575;p40"/>
          <p:cNvPicPr/>
          <p:nvPr/>
        </p:nvPicPr>
        <p:blipFill rotWithShape="1">
          <a:blip r:embed="rId3">
            <a:alphaModFix/>
          </a:blip>
          <a:srcRect l="13077" t="25562" r="14513" b="25573"/>
          <a:stretch/>
        </p:blipFill>
        <p:spPr>
          <a:xfrm>
            <a:off x="6096562" y="1004696"/>
            <a:ext cx="1150056" cy="1001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575;p40"/>
          <p:cNvPicPr/>
          <p:nvPr/>
        </p:nvPicPr>
        <p:blipFill rotWithShape="1">
          <a:blip r:embed="rId3">
            <a:alphaModFix/>
          </a:blip>
          <a:srcRect l="13077" t="25562" r="14513" b="25573"/>
          <a:stretch/>
        </p:blipFill>
        <p:spPr>
          <a:xfrm>
            <a:off x="5989991" y="2006222"/>
            <a:ext cx="1366151" cy="10459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919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ідзаголовок 1"/>
          <p:cNvSpPr>
            <a:spLocks noGrp="1"/>
          </p:cNvSpPr>
          <p:nvPr>
            <p:ph type="subTitle" idx="1"/>
          </p:nvPr>
        </p:nvSpPr>
        <p:spPr>
          <a:xfrm>
            <a:off x="436728" y="3200399"/>
            <a:ext cx="11600597" cy="3391470"/>
          </a:xfrm>
        </p:spPr>
        <p:txBody>
          <a:bodyPr>
            <a:normAutofit fontScale="92500" lnSpcReduction="10000"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800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З’ясуємо</a:t>
            </a:r>
            <a:r>
              <a:rPr lang="uk-UA" sz="28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які сполуки називаються бінарними.</a:t>
            </a:r>
            <a:endParaRPr lang="ru-RU" sz="28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8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Розглянемо, як атоми можуть взаємодіяти один з одним.</a:t>
            </a:r>
            <a:endParaRPr lang="ru-RU" sz="28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8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Навчимося визначати заряди йонів на основі Періодичної таблиці елементів.</a:t>
            </a:r>
            <a:endParaRPr lang="ru-RU" sz="28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8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Сформулюємо алгоритм складання формул бінарних </a:t>
            </a:r>
            <a:r>
              <a:rPr lang="uk-UA" sz="2800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сполук</a:t>
            </a:r>
            <a:r>
              <a:rPr lang="uk-UA" sz="28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1600200" algn="l"/>
              </a:tabLst>
            </a:pPr>
            <a:r>
              <a:rPr lang="uk-UA" sz="28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Почнемо формувати вміння давати назви хімічним речовинам за сучасною </a:t>
            </a:r>
            <a:r>
              <a:rPr lang="uk-UA" sz="2800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номенклатурою  </a:t>
            </a:r>
            <a:r>
              <a:rPr lang="uk-UA" sz="28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(на прикладі бінарних </a:t>
            </a:r>
            <a:r>
              <a:rPr lang="uk-UA" sz="2800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сполук</a:t>
            </a:r>
            <a:r>
              <a:rPr lang="uk-UA" sz="28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8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6600" b="1" dirty="0" smtClean="0"/>
              <a:t>План уроку</a:t>
            </a:r>
            <a:endParaRPr lang="ru-RU" sz="6600" b="1" dirty="0"/>
          </a:p>
        </p:txBody>
      </p:sp>
      <p:pic>
        <p:nvPicPr>
          <p:cNvPr id="4" name="Picture 5" descr="Картинка 3 из 4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09"/>
          <a:stretch/>
        </p:blipFill>
        <p:spPr bwMode="auto">
          <a:xfrm rot="851033">
            <a:off x="514065" y="166340"/>
            <a:ext cx="2674129" cy="2894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94906" y="128516"/>
            <a:ext cx="1104900" cy="3352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04509" y="223766"/>
            <a:ext cx="1114425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23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4739" y="1333594"/>
            <a:ext cx="116685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            </a:t>
            </a:r>
            <a:r>
              <a:rPr kumimoji="0" lang="uk-UA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1. Які </a:t>
            </a:r>
            <a:r>
              <a:rPr kumimoji="0" lang="uk-UA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сполуки називаються бінарними</a:t>
            </a:r>
            <a:r>
              <a:rPr kumimoji="0" lang="uk-UA" sz="8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?</a:t>
            </a:r>
            <a:endParaRPr kumimoji="0" lang="uk-UA" sz="8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9" name="Picture 5" descr="Картинка 3 из 4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09"/>
          <a:stretch/>
        </p:blipFill>
        <p:spPr bwMode="auto">
          <a:xfrm>
            <a:off x="641064" y="2471621"/>
            <a:ext cx="3782408" cy="4094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кутник 2"/>
          <p:cNvSpPr/>
          <p:nvPr/>
        </p:nvSpPr>
        <p:spPr>
          <a:xfrm>
            <a:off x="4428902" y="3127175"/>
            <a:ext cx="5301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/>
              <a:t>СО</a:t>
            </a:r>
            <a:r>
              <a:rPr lang="uk-UA" sz="3600" b="1" baseline="-25000" dirty="0"/>
              <a:t>2</a:t>
            </a:r>
            <a:r>
              <a:rPr lang="uk-UA" sz="3600" b="1" baseline="-25000" dirty="0" smtClean="0"/>
              <a:t>,   </a:t>
            </a:r>
            <a:r>
              <a:rPr lang="uk-UA" sz="3600" b="1" dirty="0"/>
              <a:t>Н</a:t>
            </a:r>
            <a:r>
              <a:rPr lang="uk-UA" sz="3600" b="1" baseline="-25000" dirty="0"/>
              <a:t>2</a:t>
            </a:r>
            <a:r>
              <a:rPr lang="uk-UA" sz="3600" b="1" dirty="0"/>
              <a:t>О, </a:t>
            </a:r>
            <a:r>
              <a:rPr lang="uk-UA" sz="3600" b="1" dirty="0" smtClean="0"/>
              <a:t>    </a:t>
            </a:r>
            <a:r>
              <a:rPr lang="en-US" sz="3600" b="1" dirty="0" err="1" smtClean="0"/>
              <a:t>FeS</a:t>
            </a:r>
            <a:r>
              <a:rPr lang="en-US" sz="3600" b="1" dirty="0"/>
              <a:t>, </a:t>
            </a:r>
            <a:r>
              <a:rPr lang="uk-UA" sz="3600" b="1" dirty="0" smtClean="0"/>
              <a:t>    </a:t>
            </a:r>
            <a:r>
              <a:rPr lang="en-US" sz="3600" b="1" dirty="0" smtClean="0"/>
              <a:t>MgCl</a:t>
            </a:r>
            <a:r>
              <a:rPr lang="en-US" sz="3600" b="1" baseline="-25000" dirty="0" smtClean="0"/>
              <a:t>2</a:t>
            </a:r>
            <a:endParaRPr lang="ru-RU" sz="3600" b="1" dirty="0"/>
          </a:p>
        </p:txBody>
      </p:sp>
      <p:sp>
        <p:nvSpPr>
          <p:cNvPr id="5" name="Прямокутник 4"/>
          <p:cNvSpPr/>
          <p:nvPr/>
        </p:nvSpPr>
        <p:spPr>
          <a:xfrm>
            <a:off x="3840720" y="4214112"/>
            <a:ext cx="6395101" cy="1384995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uk-UA" sz="2800" b="1" dirty="0"/>
              <a:t>Бінарні сполуки </a:t>
            </a:r>
            <a:r>
              <a:rPr lang="uk-UA" sz="2800" b="1" dirty="0" smtClean="0"/>
              <a:t>–</a:t>
            </a:r>
          </a:p>
          <a:p>
            <a:r>
              <a:rPr lang="uk-UA" sz="2800" b="1" dirty="0" smtClean="0"/>
              <a:t> </a:t>
            </a:r>
            <a:r>
              <a:rPr lang="uk-UA" sz="2800" b="1" dirty="0"/>
              <a:t>хімічні сполуки, які складаються </a:t>
            </a:r>
            <a:endParaRPr lang="uk-UA" sz="2800" b="1" dirty="0" smtClean="0"/>
          </a:p>
          <a:p>
            <a:r>
              <a:rPr lang="uk-UA" sz="2800" b="1" dirty="0" smtClean="0"/>
              <a:t>з </a:t>
            </a:r>
            <a:r>
              <a:rPr lang="uk-UA" sz="2800" b="1" dirty="0"/>
              <a:t>атомів двох різних елементів</a:t>
            </a:r>
            <a:r>
              <a:rPr lang="uk-UA" b="1" dirty="0"/>
              <a:t>.</a:t>
            </a:r>
            <a:endParaRPr lang="ru-RU" dirty="0"/>
          </a:p>
        </p:txBody>
      </p:sp>
      <p:pic>
        <p:nvPicPr>
          <p:cNvPr id="10" name="Picture 6" descr="images (2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39" y="157312"/>
            <a:ext cx="1179261" cy="117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472" y="235634"/>
            <a:ext cx="891760" cy="96668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2594" y="194730"/>
            <a:ext cx="1818260" cy="1104425"/>
          </a:xfrm>
          <a:prstGeom prst="rect">
            <a:avLst/>
          </a:prstGeom>
        </p:spPr>
      </p:pic>
      <p:pic>
        <p:nvPicPr>
          <p:cNvPr id="11" name="Picture 9" descr="AMDOUBT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784477" y="4514990"/>
            <a:ext cx="1071685" cy="2050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8481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ідзаголовок 1"/>
          <p:cNvSpPr>
            <a:spLocks noGrp="1"/>
          </p:cNvSpPr>
          <p:nvPr>
            <p:ph type="subTitle" idx="1"/>
          </p:nvPr>
        </p:nvSpPr>
        <p:spPr>
          <a:xfrm>
            <a:off x="273154" y="3178132"/>
            <a:ext cx="11686048" cy="1588740"/>
          </a:xfrm>
        </p:spPr>
        <p:txBody>
          <a:bodyPr>
            <a:noAutofit/>
          </a:bodyPr>
          <a:lstStyle/>
          <a:p>
            <a:pPr algn="l"/>
            <a:r>
              <a:rPr lang="uk-UA" sz="2400" dirty="0">
                <a:solidFill>
                  <a:schemeClr val="tx1"/>
                </a:solidFill>
                <a:latin typeface="+mj-lt"/>
              </a:rPr>
              <a:t>Атоми хімічних елементів сполучаються  в певних відношеннях. Щоб дізнатися, які речовини можуть утворитися з певної комбінації атомів, треба розуміти, як атоми можуть взаємодіяти один з одним. Ви вже знаєте, що атоми можуть перетворюватися на </a:t>
            </a:r>
            <a:r>
              <a:rPr lang="uk-UA" sz="2400" dirty="0" err="1">
                <a:solidFill>
                  <a:schemeClr val="tx1"/>
                </a:solidFill>
                <a:latin typeface="+mj-lt"/>
              </a:rPr>
              <a:t>йони</a:t>
            </a:r>
            <a:r>
              <a:rPr lang="uk-UA" sz="2400" dirty="0">
                <a:solidFill>
                  <a:schemeClr val="tx1"/>
                </a:solidFill>
                <a:latin typeface="+mj-lt"/>
              </a:rPr>
              <a:t>: катіони (позитивно заряджені) й аніони (негативно заряджені).</a:t>
            </a:r>
            <a:endParaRPr lang="ru-RU" sz="2400" dirty="0">
              <a:solidFill>
                <a:schemeClr val="tx1"/>
              </a:solidFill>
              <a:latin typeface="+mj-lt"/>
            </a:endParaRPr>
          </a:p>
          <a:p>
            <a:pPr algn="l"/>
            <a:endParaRPr lang="ru-RU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b="1" dirty="0"/>
              <a:t>2. </a:t>
            </a:r>
            <a:r>
              <a:rPr lang="uk-UA" b="1" dirty="0"/>
              <a:t>Розглянемо, як атоми можуть взаємодіяти один з одним</a:t>
            </a:r>
            <a:r>
              <a:rPr lang="uk-UA" b="1" dirty="0" smtClean="0"/>
              <a:t>.</a:t>
            </a:r>
            <a:endParaRPr lang="ru-RU" dirty="0"/>
          </a:p>
        </p:txBody>
      </p:sp>
      <p:pic>
        <p:nvPicPr>
          <p:cNvPr id="2050" name="Picture 2" descr="img_3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007" y="4752505"/>
            <a:ext cx="2868118" cy="1845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Атом. Розвиток теорії атома. Моделі атомів. Будова атома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505" y="4752505"/>
            <a:ext cx="2713220" cy="1759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41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916287" y="2007167"/>
            <a:ext cx="1725769" cy="809021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tx1"/>
                </a:solidFill>
              </a:rPr>
              <a:t>Йони 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623739" y="2747606"/>
            <a:ext cx="2347138" cy="809021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tx1"/>
                </a:solidFill>
              </a:rPr>
              <a:t>Аніони 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66999" y="2894961"/>
            <a:ext cx="2976802" cy="809021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tx1"/>
                </a:solidFill>
              </a:rPr>
              <a:t>Катіони 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3132" y="427974"/>
            <a:ext cx="101529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Йони – заряджені частинки, в які перетворюються атоми, коли втрачають або приєднують електрони</a:t>
            </a:r>
            <a:endParaRPr lang="ru-RU" sz="32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03132" y="3858014"/>
            <a:ext cx="4664611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позитивно заряджені </a:t>
            </a:r>
            <a:r>
              <a:rPr lang="uk-UA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йони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66998" y="5815582"/>
            <a:ext cx="29320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Н</a:t>
            </a:r>
            <a:r>
              <a:rPr lang="uk-UA" sz="3200" b="1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ru-RU" sz="3200" b="1" baseline="30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Cu</a:t>
            </a:r>
            <a:r>
              <a:rPr lang="ru-RU" sz="3200" b="1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2+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Al</a:t>
            </a:r>
            <a:r>
              <a:rPr lang="en-US" sz="3200" b="1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3+</a:t>
            </a:r>
            <a:endParaRPr lang="ru-RU" sz="32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084517" y="3787051"/>
            <a:ext cx="4664611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негативно заряджені </a:t>
            </a:r>
            <a:r>
              <a:rPr lang="uk-UA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йони</a:t>
            </a:r>
            <a:endParaRPr lang="ru-RU" sz="2800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/>
          </p:nvPr>
        </p:nvGraphicFramePr>
        <p:xfrm>
          <a:off x="1403132" y="4736899"/>
          <a:ext cx="4239666" cy="213360"/>
        </p:xfrm>
        <a:graphic>
          <a:graphicData uri="http://schemas.openxmlformats.org/drawingml/2006/table">
            <a:tbl>
              <a:tblPr firstRow="1" firstCol="1" bandRow="1"/>
              <a:tblGrid>
                <a:gridCol w="4239666">
                  <a:extLst>
                    <a:ext uri="{9D8B030D-6E8A-4147-A177-3AD203B41FA5}">
                      <a16:colId xmlns:a16="http://schemas.microsoft.com/office/drawing/2014/main" val="92046388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268288" indent="-268288" algn="l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7225990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403132" y="4552515"/>
            <a:ext cx="4664611" cy="116955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57200" lvl="0" indent="-457200">
              <a:buFontTx/>
              <a:buChar char="-"/>
            </a:pPr>
            <a:r>
              <a:rPr lang="uk-UA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утворюються </a:t>
            </a:r>
          </a:p>
          <a:p>
            <a:pPr lvl="0"/>
            <a:r>
              <a:rPr lang="uk-UA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внаслідок </a:t>
            </a:r>
            <a:r>
              <a:rPr lang="uk-UA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втрати  е¯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68288" lvl="0" indent="-268288"/>
            <a:r>
              <a:rPr lang="uk-UA" sz="1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084517" y="4552514"/>
            <a:ext cx="4664611" cy="116955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57200" lvl="0" indent="-457200">
              <a:buFontTx/>
              <a:buChar char="-"/>
            </a:pPr>
            <a:r>
              <a:rPr lang="uk-UA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утворюються </a:t>
            </a:r>
          </a:p>
          <a:p>
            <a:pPr lvl="0"/>
            <a:r>
              <a:rPr lang="uk-UA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внаслідок приєднання  </a:t>
            </a:r>
            <a:r>
              <a:rPr lang="uk-UA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е¯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68288" lvl="0" indent="-268288"/>
            <a:r>
              <a:rPr lang="uk-UA" sz="1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450635" y="5902753"/>
            <a:ext cx="23150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Cl</a:t>
            </a:r>
            <a:r>
              <a:rPr lang="ru-RU" sz="3200" b="1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¯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ru-RU" sz="3200" b="1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ru-RU" sz="3200" b="1" baseline="30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¯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I¯</a:t>
            </a:r>
            <a:endParaRPr lang="ru-RU" sz="3200" b="1" dirty="0"/>
          </a:p>
        </p:txBody>
      </p:sp>
      <p:cxnSp>
        <p:nvCxnSpPr>
          <p:cNvPr id="20" name="Прямая со стрелкой 19"/>
          <p:cNvCxnSpPr/>
          <p:nvPr/>
        </p:nvCxnSpPr>
        <p:spPr>
          <a:xfrm flipH="1">
            <a:off x="4852989" y="2825722"/>
            <a:ext cx="1626639" cy="57925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6779172" y="2859480"/>
            <a:ext cx="1671463" cy="41113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09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9" grpId="0"/>
      <p:bldP spid="10" grpId="0" animBg="1"/>
      <p:bldP spid="12" grpId="0" animBg="1"/>
      <p:bldP spid="17" grpId="0" animBg="1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/>
          <p:cNvSpPr/>
          <p:nvPr/>
        </p:nvSpPr>
        <p:spPr>
          <a:xfrm>
            <a:off x="434715" y="501998"/>
            <a:ext cx="11437495" cy="2460289"/>
          </a:xfrm>
          <a:prstGeom prst="rect">
            <a:avLst/>
          </a:prstGeom>
          <a:solidFill>
            <a:srgbClr val="E5F9FF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uk-UA" sz="2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Втрачаючи електрони, атом перетворюється на катіон. </a:t>
            </a:r>
            <a:endParaRPr lang="uk-UA" sz="2400" b="1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uk-UA" sz="24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  Таку </a:t>
            </a:r>
            <a:r>
              <a:rPr lang="uk-UA" sz="2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здатність переважно мають атоми Гідроґену й металічних елементів. </a:t>
            </a:r>
            <a:endParaRPr lang="uk-UA" sz="2400" b="1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uk-UA" sz="2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4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ru-RU" sz="24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Заряд </a:t>
            </a:r>
            <a:r>
              <a:rPr lang="ru-RU" sz="2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позитивного </a:t>
            </a:r>
            <a:r>
              <a:rPr lang="uk-UA" sz="24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йона</a:t>
            </a:r>
            <a:r>
              <a:rPr lang="uk-UA" sz="2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дорівнює числу електронів, які атом втратив</a:t>
            </a:r>
            <a:r>
              <a:rPr lang="uk-UA" sz="24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uk-UA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ru-RU" sz="2400" b="1" baseline="30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ru-RU" sz="2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– 1</a:t>
            </a:r>
            <a:r>
              <a:rPr lang="en-US" sz="2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ru-RU" sz="2400" b="1" baseline="30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en-US" sz="2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ru-RU" sz="2400" b="1" baseline="30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ru-RU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630555">
              <a:lnSpc>
                <a:spcPct val="106000"/>
              </a:lnSpc>
              <a:spcAft>
                <a:spcPts val="800"/>
              </a:spcAft>
            </a:pPr>
            <a:r>
              <a:rPr lang="uk-UA" sz="24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Mg </a:t>
            </a:r>
            <a:r>
              <a:rPr lang="ru-RU" sz="2400" b="1" baseline="30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ru-RU" sz="2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– 2</a:t>
            </a:r>
            <a:r>
              <a:rPr lang="en-US" sz="2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ru-RU" sz="2400" b="1" baseline="30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en-US" sz="2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Mg</a:t>
            </a:r>
            <a:r>
              <a:rPr lang="ru-RU" sz="2400" b="1" baseline="30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2+</a:t>
            </a:r>
            <a:endParaRPr lang="ru-RU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434716" y="3301931"/>
            <a:ext cx="11437494" cy="2460289"/>
          </a:xfrm>
          <a:prstGeom prst="rect">
            <a:avLst/>
          </a:prstGeom>
          <a:solidFill>
            <a:srgbClr val="E5F9FF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uk-UA" sz="2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Отримуючи електрони, атом перетворюється в аніон. </a:t>
            </a:r>
            <a:endParaRPr lang="uk-UA" sz="2400" b="1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uk-UA" sz="2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4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Таку </a:t>
            </a:r>
            <a:r>
              <a:rPr lang="uk-UA" sz="2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здатність переважно мають атоми неметалічних елементів.</a:t>
            </a:r>
            <a:r>
              <a:rPr lang="uk-UA" sz="24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400" b="1" dirty="0" smtClean="0">
              <a:solidFill>
                <a:srgbClr val="00000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uk-UA" sz="24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400" b="1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Заряд </a:t>
            </a:r>
            <a:r>
              <a:rPr lang="uk-UA" sz="24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негативного </a:t>
            </a:r>
            <a:r>
              <a:rPr lang="uk-UA" sz="2400" b="1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йона</a:t>
            </a:r>
            <a:r>
              <a:rPr lang="uk-UA" sz="24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дорівнює числу електронів, які атом приєднав. </a:t>
            </a:r>
            <a:endParaRPr lang="ru-RU" sz="240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30555">
              <a:lnSpc>
                <a:spcPct val="106000"/>
              </a:lnSpc>
              <a:spcAft>
                <a:spcPts val="800"/>
              </a:spcAft>
            </a:pPr>
            <a:r>
              <a:rPr lang="en-US" sz="2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Cl</a:t>
            </a:r>
            <a:r>
              <a:rPr lang="uk-UA" sz="2400" b="1" baseline="30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uk-UA" sz="2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+ 1</a:t>
            </a:r>
            <a:r>
              <a:rPr lang="en-US" sz="2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uk-UA" sz="2400" b="1" baseline="30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uk-UA" sz="2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→ </a:t>
            </a:r>
            <a:r>
              <a:rPr lang="en-US" sz="2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Cl</a:t>
            </a:r>
            <a:r>
              <a:rPr lang="uk-UA" sz="2400" b="1" baseline="30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─ </a:t>
            </a:r>
            <a:endParaRPr lang="ru-RU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30555">
              <a:lnSpc>
                <a:spcPct val="106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uk-UA" sz="2400" b="1" baseline="30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uk-UA" sz="24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+ 2</a:t>
            </a:r>
            <a:r>
              <a:rPr lang="en-US" sz="24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uk-UA" sz="2400" b="1" baseline="30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uk-UA" sz="24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→ </a:t>
            </a:r>
            <a:r>
              <a:rPr lang="en-US" sz="24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uk-UA" sz="2400" b="1" baseline="30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2─</a:t>
            </a:r>
            <a:endParaRPr lang="ru-RU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32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t="14403"/>
          <a:stretch/>
        </p:blipFill>
        <p:spPr>
          <a:xfrm>
            <a:off x="569627" y="1963711"/>
            <a:ext cx="11062740" cy="38974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282" y="959370"/>
            <a:ext cx="82115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latin typeface="+mj-lt"/>
              </a:rPr>
              <a:t>Серед наведених моделей частинок позначте </a:t>
            </a:r>
            <a:r>
              <a:rPr lang="uk-UA" sz="2800" b="1" dirty="0" err="1" smtClean="0">
                <a:latin typeface="+mj-lt"/>
              </a:rPr>
              <a:t>йони</a:t>
            </a:r>
            <a:endParaRPr lang="ru-RU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8302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</TotalTime>
  <Words>1067</Words>
  <Application>Microsoft Office PowerPoint</Application>
  <PresentationFormat>Широкий екран</PresentationFormat>
  <Paragraphs>162</Paragraphs>
  <Slides>27</Slides>
  <Notes>0</Notes>
  <HiddenSlides>0</HiddenSlides>
  <MMClips>0</MMClips>
  <ScaleCrop>false</ScaleCrop>
  <HeadingPairs>
    <vt:vector size="8" baseType="variant">
      <vt:variant>
        <vt:lpstr>Використані шрифти</vt:lpstr>
      </vt:variant>
      <vt:variant>
        <vt:i4>9</vt:i4>
      </vt:variant>
      <vt:variant>
        <vt:lpstr>Тема</vt:lpstr>
      </vt:variant>
      <vt:variant>
        <vt:i4>1</vt:i4>
      </vt:variant>
      <vt:variant>
        <vt:lpstr>Вбудовані сервери OLE</vt:lpstr>
      </vt:variant>
      <vt:variant>
        <vt:i4>1</vt:i4>
      </vt:variant>
      <vt:variant>
        <vt:lpstr>Заголовки слайдів</vt:lpstr>
      </vt:variant>
      <vt:variant>
        <vt:i4>27</vt:i4>
      </vt:variant>
    </vt:vector>
  </HeadingPairs>
  <TitlesOfParts>
    <vt:vector size="38" baseType="lpstr">
      <vt:lpstr>Arial</vt:lpstr>
      <vt:lpstr>Calibri</vt:lpstr>
      <vt:lpstr>Cambria</vt:lpstr>
      <vt:lpstr>Franklin Gothic Book</vt:lpstr>
      <vt:lpstr>Perpetua</vt:lpstr>
      <vt:lpstr>Symbol</vt:lpstr>
      <vt:lpstr>Times New Roman</vt:lpstr>
      <vt:lpstr>Wingdings</vt:lpstr>
      <vt:lpstr>Wingdings 2</vt:lpstr>
      <vt:lpstr>Справедливость</vt:lpstr>
      <vt:lpstr>Документ</vt:lpstr>
      <vt:lpstr>Презентація PowerPoint</vt:lpstr>
      <vt:lpstr>Презентація PowerPoint</vt:lpstr>
      <vt:lpstr>Презентація PowerPoint</vt:lpstr>
      <vt:lpstr>План уроку</vt:lpstr>
      <vt:lpstr>Презентація PowerPoint</vt:lpstr>
      <vt:lpstr>2. Розглянемо, як атоми можуть взаємодіяти один з одним.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3. Навчимося визначати заряди йонів на основі Періодичної таблиці елементів</vt:lpstr>
      <vt:lpstr>Презентація PowerPoint</vt:lpstr>
      <vt:lpstr>Презентація PowerPoint</vt:lpstr>
      <vt:lpstr>4. Сформулюємо алгоритм складання формул бінарних сполук.</vt:lpstr>
      <vt:lpstr>Презентація PowerPoint</vt:lpstr>
      <vt:lpstr>Презентація PowerPoint</vt:lpstr>
      <vt:lpstr>5. Складаємо назви хімічних речовин за сучасною номенклатурою </vt:lpstr>
      <vt:lpstr>Презентація PowerPoint</vt:lpstr>
      <vt:lpstr>Презентація PowerPoint</vt:lpstr>
      <vt:lpstr>Презентація PowerPoint</vt:lpstr>
      <vt:lpstr>Перевіряємо свої знання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admin</cp:lastModifiedBy>
  <cp:revision>60</cp:revision>
  <dcterms:created xsi:type="dcterms:W3CDTF">2025-06-25T13:14:49Z</dcterms:created>
  <dcterms:modified xsi:type="dcterms:W3CDTF">2025-06-29T13:18:22Z</dcterms:modified>
</cp:coreProperties>
</file>