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5" r:id="rId19"/>
    <p:sldId id="272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8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9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0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712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0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18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9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13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1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6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9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1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8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67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9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881D3-7B77-40FB-9D18-1DB698091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Правила техніки безпеки в кабінеті хімії</a:t>
            </a:r>
            <a:endParaRPr lang="LID4096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01558E-1A3F-40EF-80B2-12C072D5D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Хімія 7 клас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78106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BEB6B-7359-4C73-A91F-5D7D55FB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Використовуйте тільки чистий лабораторний посуд</a:t>
            </a:r>
            <a:endParaRPr lang="LID4096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EA15032-EC74-40A1-BC63-4DA5E58E1F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7293" y="2214694"/>
            <a:ext cx="5699030" cy="40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2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533A45-BFED-4C3E-9725-CB8CDE2B36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806740"/>
            <a:ext cx="4539069" cy="5015220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Надлишок </a:t>
            </a:r>
            <a:r>
              <a:rPr lang="ru-RU" sz="2400" dirty="0" err="1"/>
              <a:t>узятого</a:t>
            </a:r>
            <a:r>
              <a:rPr lang="ru-RU" sz="2400" dirty="0"/>
              <a:t> реактиву </a:t>
            </a:r>
            <a:r>
              <a:rPr lang="ru-RU" sz="2400" dirty="0" err="1"/>
              <a:t>ні</a:t>
            </a:r>
            <a:r>
              <a:rPr lang="ru-RU" sz="2400" dirty="0"/>
              <a:t> в </a:t>
            </a:r>
            <a:r>
              <a:rPr lang="ru-RU" sz="2400" dirty="0" err="1"/>
              <a:t>якому</a:t>
            </a:r>
            <a:r>
              <a:rPr lang="ru-RU" sz="2400" dirty="0"/>
              <a:t> </a:t>
            </a:r>
            <a:r>
              <a:rPr lang="ru-RU" sz="2400" dirty="0" err="1"/>
              <a:t>разі</a:t>
            </a:r>
            <a:r>
              <a:rPr lang="ru-RU" sz="2400" dirty="0"/>
              <a:t> не </a:t>
            </a:r>
            <a:r>
              <a:rPr lang="ru-RU" sz="2400" dirty="0" err="1"/>
              <a:t>зливайте</a:t>
            </a:r>
            <a:r>
              <a:rPr lang="ru-RU" sz="2400" dirty="0"/>
              <a:t> (не </a:t>
            </a:r>
            <a:r>
              <a:rPr lang="ru-RU" sz="2400" dirty="0" err="1"/>
              <a:t>зсипайте</a:t>
            </a:r>
            <a:r>
              <a:rPr lang="ru-RU" sz="2400" dirty="0"/>
              <a:t>) назад у посудину, де </a:t>
            </a:r>
            <a:r>
              <a:rPr lang="ru-RU" sz="2400" dirty="0" err="1"/>
              <a:t>зберігався</a:t>
            </a:r>
            <a:r>
              <a:rPr lang="ru-RU" sz="2400" dirty="0"/>
              <a:t>.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дозволяється</a:t>
            </a:r>
            <a:r>
              <a:rPr lang="ru-RU" sz="2400" dirty="0"/>
              <a:t> </a:t>
            </a:r>
            <a:r>
              <a:rPr lang="ru-RU" sz="2400" dirty="0" err="1"/>
              <a:t>зливати</a:t>
            </a:r>
            <a:r>
              <a:rPr lang="ru-RU" sz="2400" dirty="0"/>
              <a:t> (</a:t>
            </a:r>
            <a:r>
              <a:rPr lang="ru-RU" sz="2400" dirty="0" err="1"/>
              <a:t>зсипати</a:t>
            </a:r>
            <a:r>
              <a:rPr lang="ru-RU" sz="2400" dirty="0"/>
              <a:t>) у </a:t>
            </a:r>
            <a:r>
              <a:rPr lang="ru-RU" sz="2400" dirty="0" err="1"/>
              <a:t>спеціальні</a:t>
            </a:r>
            <a:r>
              <a:rPr lang="ru-RU" sz="2400" dirty="0"/>
              <a:t> склянки.  </a:t>
            </a:r>
          </a:p>
          <a:p>
            <a:r>
              <a:rPr lang="ru-RU" sz="2400" dirty="0" err="1"/>
              <a:t>Відпрацьовані</a:t>
            </a:r>
            <a:r>
              <a:rPr lang="ru-RU" sz="2400" dirty="0"/>
              <a:t> </a:t>
            </a:r>
            <a:r>
              <a:rPr lang="ru-RU" sz="2400" dirty="0" err="1"/>
              <a:t>реактиви</a:t>
            </a:r>
            <a:r>
              <a:rPr lang="ru-RU" sz="2400" dirty="0"/>
              <a:t> не </a:t>
            </a:r>
            <a:r>
              <a:rPr lang="ru-RU" sz="2400" dirty="0" err="1"/>
              <a:t>зливайте</a:t>
            </a:r>
            <a:r>
              <a:rPr lang="ru-RU" sz="2400" dirty="0"/>
              <a:t> у раковину не </a:t>
            </a:r>
            <a:r>
              <a:rPr lang="ru-RU" sz="2400" dirty="0" err="1"/>
              <a:t>нейтралізовавши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endParaRPr lang="ru-RU" sz="2400" dirty="0"/>
          </a:p>
          <a:p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2ACF3-2DCE-4838-A853-C290E86C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58" y="910177"/>
            <a:ext cx="4895512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B95584-7F86-4F7C-B396-3C8F569D91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0611" y="429236"/>
            <a:ext cx="6015532" cy="3424107"/>
          </a:xfrm>
        </p:spPr>
        <p:txBody>
          <a:bodyPr>
            <a:noAutofit/>
          </a:bodyPr>
          <a:lstStyle/>
          <a:p>
            <a:r>
              <a:rPr lang="ru-RU" dirty="0"/>
              <a:t>Під час </a:t>
            </a:r>
            <a:r>
              <a:rPr lang="ru-RU" dirty="0" err="1"/>
              <a:t>нагрівання</a:t>
            </a:r>
            <a:r>
              <a:rPr lang="ru-RU" dirty="0"/>
              <a:t> </a:t>
            </a:r>
            <a:r>
              <a:rPr lang="ru-RU" dirty="0" err="1"/>
              <a:t>розчинів</a:t>
            </a:r>
            <a:r>
              <a:rPr lang="ru-RU" dirty="0"/>
              <a:t> у </a:t>
            </a:r>
            <a:r>
              <a:rPr lang="ru-RU" dirty="0" err="1"/>
              <a:t>пробірці</a:t>
            </a:r>
            <a:r>
              <a:rPr lang="ru-RU" dirty="0"/>
              <a:t> </a:t>
            </a:r>
            <a:r>
              <a:rPr lang="ru-RU" dirty="0" err="1"/>
              <a:t>користуйтеся</a:t>
            </a:r>
            <a:r>
              <a:rPr lang="ru-RU" dirty="0"/>
              <a:t> </a:t>
            </a:r>
            <a:r>
              <a:rPr lang="ru-RU" dirty="0" err="1"/>
              <a:t>дерев’яним</a:t>
            </a:r>
            <a:r>
              <a:rPr lang="ru-RU" dirty="0"/>
              <a:t> </a:t>
            </a:r>
            <a:r>
              <a:rPr lang="ru-RU" dirty="0" err="1"/>
              <a:t>тримачем</a:t>
            </a:r>
            <a:r>
              <a:rPr lang="ru-RU" dirty="0"/>
              <a:t> .</a:t>
            </a:r>
          </a:p>
          <a:p>
            <a:r>
              <a:rPr lang="ru-RU" dirty="0"/>
              <a:t> Потрібно </a:t>
            </a:r>
            <a:r>
              <a:rPr lang="ru-RU" dirty="0" err="1"/>
              <a:t>памятати</a:t>
            </a:r>
            <a:r>
              <a:rPr lang="ru-RU" dirty="0"/>
              <a:t> що </a:t>
            </a:r>
            <a:r>
              <a:rPr lang="ru-RU" dirty="0" err="1"/>
              <a:t>пробірку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заповнити</a:t>
            </a:r>
            <a:r>
              <a:rPr lang="ru-RU" dirty="0"/>
              <a:t> на </a:t>
            </a:r>
            <a:r>
              <a:rPr lang="ru-RU" dirty="0" err="1"/>
              <a:t>третину</a:t>
            </a:r>
            <a:r>
              <a:rPr lang="ru-RU" dirty="0"/>
              <a:t> та </a:t>
            </a:r>
            <a:r>
              <a:rPr lang="ru-RU" dirty="0" err="1"/>
              <a:t>закріпити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в </a:t>
            </a:r>
            <a:r>
              <a:rPr lang="ru-RU" dirty="0" err="1"/>
              <a:t>тримач</a:t>
            </a:r>
            <a:r>
              <a:rPr lang="ru-RU" dirty="0"/>
              <a:t>.</a:t>
            </a:r>
          </a:p>
          <a:p>
            <a:r>
              <a:rPr lang="ru-RU" dirty="0"/>
              <a:t>Тримайте </a:t>
            </a:r>
            <a:r>
              <a:rPr lang="ru-RU" dirty="0" err="1"/>
              <a:t>пробірку</a:t>
            </a:r>
            <a:r>
              <a:rPr lang="ru-RU" dirty="0"/>
              <a:t> в </a:t>
            </a:r>
            <a:r>
              <a:rPr lang="ru-RU" dirty="0" err="1"/>
              <a:t>направлені</a:t>
            </a:r>
            <a:r>
              <a:rPr lang="ru-RU" dirty="0"/>
              <a:t> </a:t>
            </a:r>
            <a:r>
              <a:rPr lang="ru-RU" dirty="0" err="1"/>
              <a:t>виходом</a:t>
            </a:r>
            <a:r>
              <a:rPr lang="ru-RU" dirty="0"/>
              <a:t> від себе та </a:t>
            </a:r>
            <a:r>
              <a:rPr lang="ru-RU" dirty="0" err="1"/>
              <a:t>товаришів</a:t>
            </a:r>
            <a:r>
              <a:rPr lang="ru-RU" dirty="0"/>
              <a:t> що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.</a:t>
            </a:r>
          </a:p>
          <a:p>
            <a:r>
              <a:rPr lang="ru-RU" dirty="0"/>
              <a:t>Щоб </a:t>
            </a:r>
            <a:r>
              <a:rPr lang="ru-RU" dirty="0" err="1"/>
              <a:t>уникнути</a:t>
            </a:r>
            <a:r>
              <a:rPr lang="ru-RU" dirty="0"/>
              <a:t> </a:t>
            </a:r>
            <a:r>
              <a:rPr lang="ru-RU" dirty="0" err="1"/>
              <a:t>перегрівання</a:t>
            </a:r>
            <a:r>
              <a:rPr lang="ru-RU" dirty="0"/>
              <a:t>,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нагрівайте</a:t>
            </a:r>
            <a:r>
              <a:rPr lang="ru-RU" dirty="0"/>
              <a:t> </a:t>
            </a:r>
            <a:r>
              <a:rPr lang="ru-RU" dirty="0" err="1"/>
              <a:t>пробірку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знизу</a:t>
            </a:r>
            <a:r>
              <a:rPr lang="ru-RU" dirty="0"/>
              <a:t>, а </a:t>
            </a:r>
            <a:r>
              <a:rPr lang="ru-RU" dirty="0" err="1"/>
              <a:t>рівномірно</a:t>
            </a:r>
            <a:r>
              <a:rPr lang="ru-RU" dirty="0"/>
              <a:t> </a:t>
            </a:r>
            <a:r>
              <a:rPr lang="ru-RU" dirty="0" err="1"/>
              <a:t>прогрівайте</a:t>
            </a:r>
            <a:r>
              <a:rPr lang="ru-RU" dirty="0"/>
              <a:t> всю </a:t>
            </a:r>
            <a:r>
              <a:rPr lang="ru-RU" dirty="0" err="1"/>
              <a:t>пробірку</a:t>
            </a:r>
            <a:r>
              <a:rPr lang="ru-RU" dirty="0"/>
              <a:t>, весь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.   </a:t>
            </a:r>
          </a:p>
          <a:p>
            <a:r>
              <a:rPr lang="ru-RU" dirty="0"/>
              <a:t>Не </a:t>
            </a:r>
            <a:r>
              <a:rPr lang="ru-RU" dirty="0" err="1"/>
              <a:t>заглядайте</a:t>
            </a:r>
            <a:r>
              <a:rPr lang="ru-RU" dirty="0"/>
              <a:t> в </a:t>
            </a:r>
            <a:r>
              <a:rPr lang="ru-RU" dirty="0" err="1"/>
              <a:t>пробірку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нагрівається</a:t>
            </a:r>
            <a:r>
              <a:rPr lang="ru-RU" dirty="0"/>
              <a:t> </a:t>
            </a:r>
            <a:r>
              <a:rPr lang="ru-RU" dirty="0" err="1"/>
              <a:t>рідина</a:t>
            </a:r>
            <a:r>
              <a:rPr lang="ru-RU" dirty="0"/>
              <a:t>, і не </a:t>
            </a:r>
            <a:r>
              <a:rPr lang="ru-RU" dirty="0" err="1"/>
              <a:t>нахиляйтеся</a:t>
            </a:r>
            <a:r>
              <a:rPr lang="ru-RU" dirty="0"/>
              <a:t> над посудиною, в яку вона </a:t>
            </a:r>
            <a:r>
              <a:rPr lang="ru-RU" dirty="0" err="1"/>
              <a:t>наливається</a:t>
            </a:r>
            <a:r>
              <a:rPr lang="ru-RU" dirty="0"/>
              <a:t> </a:t>
            </a:r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EB9D52-54CD-4CAD-8ABD-E63854D3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995" y="114902"/>
            <a:ext cx="4371211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FC3DE-C26F-4D2A-8C39-DE7258D1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Нюхайте </a:t>
            </a:r>
            <a:r>
              <a:rPr lang="ru-RU" dirty="0" err="1"/>
              <a:t>всі</a:t>
            </a:r>
            <a:r>
              <a:rPr lang="ru-RU" dirty="0"/>
              <a:t> речовини </a:t>
            </a:r>
            <a:r>
              <a:rPr lang="ru-RU" dirty="0" err="1"/>
              <a:t>обережно</a:t>
            </a:r>
            <a:r>
              <a:rPr lang="ru-RU" dirty="0"/>
              <a:t>, </a:t>
            </a:r>
            <a:r>
              <a:rPr lang="ru-RU" dirty="0" err="1"/>
              <a:t>спрямовуйте</a:t>
            </a:r>
            <a:r>
              <a:rPr lang="ru-RU" dirty="0"/>
              <a:t> до себе пару </a:t>
            </a:r>
            <a:r>
              <a:rPr lang="ru-RU" dirty="0" err="1"/>
              <a:t>чи</a:t>
            </a:r>
            <a:r>
              <a:rPr lang="ru-RU" dirty="0"/>
              <a:t> газ рухами руки.</a:t>
            </a:r>
            <a:br>
              <a:rPr lang="ru-RU" dirty="0"/>
            </a:br>
            <a:endParaRPr lang="LID4096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EAD7EA-381A-44AC-B9DC-61E7F65734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8791" y="2214694"/>
            <a:ext cx="3954110" cy="3424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74EEA-8620-4544-A9B4-D3D253D7D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884" y="2214694"/>
            <a:ext cx="4017612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4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C8CE19-5287-451D-A22C-A50D20D1F4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9157" y="907408"/>
            <a:ext cx="4941742" cy="5325612"/>
          </a:xfrm>
        </p:spPr>
        <p:txBody>
          <a:bodyPr/>
          <a:lstStyle/>
          <a:p>
            <a:r>
              <a:rPr lang="uk-UA" sz="2400" dirty="0"/>
              <a:t>Не кладіть свої сніданки на лабораторні столи і ніколи не вживайте їжу в хімічному кабінеті</a:t>
            </a:r>
          </a:p>
          <a:p>
            <a:r>
              <a:rPr lang="ru-RU" sz="2400" dirty="0"/>
              <a:t>Ніколи не пробуйте </a:t>
            </a:r>
            <a:r>
              <a:rPr lang="ru-RU" sz="2400" dirty="0" err="1"/>
              <a:t>хімічні</a:t>
            </a:r>
            <a:r>
              <a:rPr lang="ru-RU" sz="2400" dirty="0"/>
              <a:t> </a:t>
            </a:r>
            <a:r>
              <a:rPr lang="ru-RU" sz="2400" dirty="0" err="1"/>
              <a:t>реактиви</a:t>
            </a:r>
            <a:r>
              <a:rPr lang="ru-RU" sz="2400" dirty="0"/>
              <a:t> на смак</a:t>
            </a:r>
          </a:p>
          <a:p>
            <a:r>
              <a:rPr lang="ru-RU" sz="2400" dirty="0" err="1"/>
              <a:t>Реактиви</a:t>
            </a:r>
            <a:r>
              <a:rPr lang="ru-RU" sz="2400" dirty="0"/>
              <a:t> не </a:t>
            </a:r>
            <a:r>
              <a:rPr lang="ru-RU" sz="2400" dirty="0" err="1"/>
              <a:t>повинні</a:t>
            </a:r>
            <a:r>
              <a:rPr lang="ru-RU" sz="2400" dirty="0"/>
              <a:t> </a:t>
            </a:r>
            <a:r>
              <a:rPr lang="ru-RU" sz="2400" dirty="0" err="1"/>
              <a:t>зберігатися</a:t>
            </a:r>
            <a:r>
              <a:rPr lang="ru-RU" sz="2400" dirty="0"/>
              <a:t> разом з продуктами </a:t>
            </a:r>
            <a:r>
              <a:rPr lang="ru-RU" sz="2400" dirty="0" err="1"/>
              <a:t>харчування</a:t>
            </a:r>
            <a:endParaRPr lang="ru-RU" sz="2400" dirty="0"/>
          </a:p>
          <a:p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B9498-8A25-4945-B5E4-B36F3F14B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76" y="907408"/>
            <a:ext cx="515766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15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DC3549-0E5C-48DF-AFCD-DBC9E961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75169" y="152399"/>
            <a:ext cx="10363826" cy="3424107"/>
          </a:xfrm>
        </p:spPr>
        <p:txBody>
          <a:bodyPr>
            <a:normAutofit/>
          </a:bodyPr>
          <a:lstStyle/>
          <a:p>
            <a:r>
              <a:rPr lang="ru-RU" sz="2400" dirty="0"/>
              <a:t> Будьте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обережні</a:t>
            </a:r>
            <a:r>
              <a:rPr lang="ru-RU" sz="2400" dirty="0"/>
              <a:t> при </a:t>
            </a:r>
            <a:r>
              <a:rPr lang="ru-RU" sz="2400" dirty="0" err="1"/>
              <a:t>роботі</a:t>
            </a:r>
            <a:r>
              <a:rPr lang="ru-RU" sz="2400" dirty="0"/>
              <a:t> з кислотами. </a:t>
            </a:r>
            <a:r>
              <a:rPr lang="ru-RU" sz="2400" dirty="0" err="1"/>
              <a:t>Бережіть</a:t>
            </a:r>
            <a:r>
              <a:rPr lang="ru-RU" sz="2400" dirty="0"/>
              <a:t> </a:t>
            </a:r>
            <a:r>
              <a:rPr lang="ru-RU" sz="2400" dirty="0" err="1"/>
              <a:t>очі</a:t>
            </a:r>
            <a:r>
              <a:rPr lang="ru-RU" sz="2400" dirty="0"/>
              <a:t>! В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потрапляння</a:t>
            </a:r>
            <a:r>
              <a:rPr lang="ru-RU" sz="2400" dirty="0"/>
              <a:t> </a:t>
            </a:r>
            <a:r>
              <a:rPr lang="ru-RU" sz="2400" dirty="0" err="1"/>
              <a:t>розчину</a:t>
            </a:r>
            <a:r>
              <a:rPr lang="ru-RU" sz="2400" dirty="0"/>
              <a:t> </a:t>
            </a:r>
            <a:r>
              <a:rPr lang="ru-RU" sz="2400" dirty="0" err="1"/>
              <a:t>кислоти</a:t>
            </a:r>
            <a:r>
              <a:rPr lang="ru-RU" sz="2400" dirty="0"/>
              <a:t> на руки </a:t>
            </a:r>
            <a:r>
              <a:rPr lang="ru-RU" sz="2400" dirty="0" err="1"/>
              <a:t>негайно</a:t>
            </a:r>
            <a:r>
              <a:rPr lang="ru-RU" sz="2400" dirty="0"/>
              <a:t> </a:t>
            </a:r>
            <a:r>
              <a:rPr lang="ru-RU" sz="2400" dirty="0" err="1"/>
              <a:t>змийте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великою </a:t>
            </a:r>
            <a:r>
              <a:rPr lang="ru-RU" sz="2400" dirty="0" err="1"/>
              <a:t>кількістю</a:t>
            </a:r>
            <a:r>
              <a:rPr lang="ru-RU" sz="2400" dirty="0"/>
              <a:t> води.  </a:t>
            </a:r>
          </a:p>
          <a:p>
            <a:r>
              <a:rPr lang="ru-RU" sz="2400" dirty="0"/>
              <a:t>НІКОЛИ НЕ ДОДАВАЙТЕ ВОДУ У КИСЛОТУ</a:t>
            </a:r>
          </a:p>
          <a:p>
            <a:r>
              <a:rPr lang="ru-RU" sz="2400" dirty="0"/>
              <a:t> Будьте особливо </a:t>
            </a:r>
            <a:r>
              <a:rPr lang="ru-RU" sz="2400" dirty="0" err="1"/>
              <a:t>обережні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роботи</a:t>
            </a:r>
            <a:r>
              <a:rPr lang="ru-RU" sz="2400" dirty="0"/>
              <a:t> з лугами! </a:t>
            </a:r>
            <a:endParaRPr lang="LID4096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4CCA9-902B-4A79-BE57-1841595A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25" y="3109514"/>
            <a:ext cx="4719866" cy="3596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5B9476-2F56-4EA9-B5E8-7C09B7944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31" y="3109514"/>
            <a:ext cx="5182596" cy="35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3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AA1E4-0362-4957-A5ED-F3C887ED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98" y="133138"/>
            <a:ext cx="10364451" cy="1596177"/>
          </a:xfrm>
        </p:spPr>
        <p:txBody>
          <a:bodyPr/>
          <a:lstStyle/>
          <a:p>
            <a:r>
              <a:rPr lang="ru-RU" dirty="0" err="1"/>
              <a:t>Рідину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посудин </a:t>
            </a:r>
            <a:r>
              <a:rPr lang="ru-RU" dirty="0" err="1"/>
              <a:t>набирати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піпеткою</a:t>
            </a:r>
            <a:br>
              <a:rPr lang="ru-RU" dirty="0"/>
            </a:br>
            <a:endParaRPr lang="LID4096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EC3FB99-DC34-4E84-B3B3-973D1E5C90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485" y="1165463"/>
            <a:ext cx="4206450" cy="3424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8F3E97-E52B-4F35-BB34-1AC986AD3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977" y="1490529"/>
            <a:ext cx="2565445" cy="3876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508B5-E1BE-4F15-ACDF-4EE992B6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54" y="1729315"/>
            <a:ext cx="4286250" cy="4286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FBDD94-CAF3-45DC-9164-F94C70D51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126" y="474003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3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D88D4-F0F5-4E3F-A5E6-B7CD420F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правила збовтування та перемішування рідини</a:t>
            </a:r>
            <a:endParaRPr lang="LID4096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1944EA-C693-4C26-B748-1E93915613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30871" y="2299851"/>
            <a:ext cx="6611315" cy="3424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21F6B0-588C-4C65-A2EA-424C8B7D6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5" y="2299851"/>
            <a:ext cx="361524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7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47255-E636-49FF-BEC2-04D3CE20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Правила роботи зі спиртівкою</a:t>
            </a:r>
            <a:endParaRPr lang="LID4096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CB2930-045A-442C-879A-384F6FBA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03" y="2481591"/>
            <a:ext cx="5175064" cy="35055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46A234-139F-418E-B354-7987D002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4" y="2984384"/>
            <a:ext cx="5620614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61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81E18-4608-4FF3-8322-41D978EA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Попереджувальні знаки та маркування</a:t>
            </a:r>
            <a:endParaRPr lang="LID4096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6903DE-2473-4958-A739-A467FDC5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6" y="1828800"/>
            <a:ext cx="4659134" cy="4252338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39D0518-B67F-4E3C-A6CE-5D902D6B7AB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083728" y="1755274"/>
            <a:ext cx="6946637" cy="45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9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DA563-2E8E-4957-B024-6663AFEA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1957"/>
            <a:ext cx="10364451" cy="816000"/>
          </a:xfrm>
        </p:spPr>
        <p:txBody>
          <a:bodyPr/>
          <a:lstStyle/>
          <a:p>
            <a:r>
              <a:rPr lang="uk-UA" dirty="0"/>
              <a:t>Розглянемо такі питання: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BA278-1666-44D5-AA13-33DDFA33D7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4255" y="2031533"/>
            <a:ext cx="6376259" cy="4058875"/>
          </a:xfrm>
        </p:spPr>
        <p:txBody>
          <a:bodyPr>
            <a:normAutofit/>
          </a:bodyPr>
          <a:lstStyle/>
          <a:p>
            <a:r>
              <a:rPr lang="uk-UA" sz="2400" dirty="0"/>
              <a:t>Правила поведінки в кабінеті хімії</a:t>
            </a:r>
          </a:p>
          <a:p>
            <a:endParaRPr lang="uk-UA" sz="2400" dirty="0"/>
          </a:p>
          <a:p>
            <a:r>
              <a:rPr lang="uk-UA" sz="2400" dirty="0"/>
              <a:t>Правила безпеки під час роботи з лабораторним посудом та обладнанням кабінету хімії</a:t>
            </a:r>
          </a:p>
          <a:p>
            <a:endParaRPr lang="uk-UA" sz="2400" dirty="0"/>
          </a:p>
          <a:p>
            <a:r>
              <a:rPr lang="uk-UA" sz="2400" dirty="0"/>
              <a:t>Маркування небезпечних речовин</a:t>
            </a:r>
            <a:endParaRPr lang="LID4096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BEF20-550A-439E-9863-873B48AA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918" y="2214694"/>
            <a:ext cx="5446827" cy="34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1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CEB053-9D7E-4E61-883E-13BAFA59F9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840296"/>
            <a:ext cx="10363826" cy="3424107"/>
          </a:xfrm>
        </p:spPr>
        <p:txBody>
          <a:bodyPr/>
          <a:lstStyle/>
          <a:p>
            <a:r>
              <a:rPr lang="uk-UA" sz="2400" dirty="0"/>
              <a:t>Після закінчення роботи приберіть своє робоче місце, відключіть воду, вимкніть електроприлади й ретельно вимийте руки.</a:t>
            </a:r>
          </a:p>
          <a:p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A825F-89C9-4053-8F98-4FE8FBCC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150" y="2360675"/>
            <a:ext cx="4888259" cy="36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8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BE818-C283-4F37-B196-0FB2D0BB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Знання</a:t>
            </a:r>
            <a:r>
              <a:rPr lang="ru-RU" dirty="0">
                <a:solidFill>
                  <a:srgbClr val="FF0000"/>
                </a:solidFill>
              </a:rPr>
              <a:t> правил </a:t>
            </a:r>
            <a:r>
              <a:rPr lang="ru-RU" dirty="0" err="1">
                <a:solidFill>
                  <a:srgbClr val="FF0000"/>
                </a:solidFill>
              </a:rPr>
              <a:t>техніки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безпеки</a:t>
            </a:r>
            <a:r>
              <a:rPr lang="ru-RU" dirty="0">
                <a:solidFill>
                  <a:srgbClr val="FF0000"/>
                </a:solidFill>
              </a:rPr>
              <a:t> – </a:t>
            </a:r>
            <a:r>
              <a:rPr lang="ru-RU" dirty="0" err="1">
                <a:solidFill>
                  <a:srgbClr val="FF0000"/>
                </a:solidFill>
              </a:rPr>
              <a:t>збереже</a:t>
            </a:r>
            <a:r>
              <a:rPr lang="ru-RU" dirty="0">
                <a:solidFill>
                  <a:srgbClr val="FF0000"/>
                </a:solidFill>
              </a:rPr>
              <a:t> ваше </a:t>
            </a:r>
            <a:r>
              <a:rPr lang="ru-RU" dirty="0" err="1">
                <a:solidFill>
                  <a:srgbClr val="FF0000"/>
                </a:solidFill>
              </a:rPr>
              <a:t>життя</a:t>
            </a:r>
            <a:r>
              <a:rPr lang="ru-RU" dirty="0">
                <a:solidFill>
                  <a:srgbClr val="FF0000"/>
                </a:solidFill>
              </a:rPr>
              <a:t> та </a:t>
            </a:r>
            <a:r>
              <a:rPr lang="ru-RU" dirty="0" err="1">
                <a:solidFill>
                  <a:srgbClr val="FF0000"/>
                </a:solidFill>
              </a:rPr>
              <a:t>здоров'я</a:t>
            </a:r>
            <a:r>
              <a:rPr lang="ru-RU" dirty="0">
                <a:solidFill>
                  <a:srgbClr val="FF0000"/>
                </a:solidFill>
              </a:rPr>
              <a:t>!</a:t>
            </a:r>
            <a:br>
              <a:rPr lang="ru-RU" dirty="0">
                <a:solidFill>
                  <a:srgbClr val="FF0000"/>
                </a:solidFill>
              </a:rPr>
            </a:br>
            <a:endParaRPr lang="LID4096" dirty="0">
              <a:solidFill>
                <a:srgbClr val="FF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87269E-1C4A-44D7-8681-1292318E8D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04301" y="2214694"/>
            <a:ext cx="7511559" cy="422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0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566B3-7E50-40BC-8400-AD1322E8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025" y="90183"/>
            <a:ext cx="10364451" cy="753083"/>
          </a:xfrm>
        </p:spPr>
        <p:txBody>
          <a:bodyPr/>
          <a:lstStyle/>
          <a:p>
            <a:r>
              <a:rPr lang="uk-UA" dirty="0"/>
              <a:t>Правила поведінки в кабінеті хімії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A9A9F4-287F-45C5-8F99-950F51C9FB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4558" y="1071692"/>
            <a:ext cx="5310231" cy="5005258"/>
          </a:xfrm>
        </p:spPr>
        <p:txBody>
          <a:bodyPr>
            <a:normAutofit/>
          </a:bodyPr>
          <a:lstStyle/>
          <a:p>
            <a:r>
              <a:rPr lang="ru-RU" dirty="0"/>
              <a:t>Входити в </a:t>
            </a:r>
            <a:r>
              <a:rPr lang="ru-RU" dirty="0" err="1"/>
              <a:t>кабінет</a:t>
            </a:r>
            <a:r>
              <a:rPr lang="ru-RU" dirty="0"/>
              <a:t> хімії і </a:t>
            </a:r>
            <a:r>
              <a:rPr lang="ru-RU" dirty="0" err="1"/>
              <a:t>лаборантську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з </a:t>
            </a:r>
            <a:r>
              <a:rPr lang="ru-RU" dirty="0" err="1"/>
              <a:t>дозволу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. </a:t>
            </a:r>
          </a:p>
          <a:p>
            <a:endParaRPr lang="ru-RU" dirty="0"/>
          </a:p>
          <a:p>
            <a:r>
              <a:rPr lang="ru-RU" dirty="0"/>
              <a:t> Входити в </a:t>
            </a:r>
            <a:r>
              <a:rPr lang="ru-RU" dirty="0" err="1"/>
              <a:t>кабінет</a:t>
            </a:r>
            <a:r>
              <a:rPr lang="ru-RU" dirty="0"/>
              <a:t> і </a:t>
            </a:r>
            <a:r>
              <a:rPr lang="ru-RU" dirty="0" err="1"/>
              <a:t>виходити</a:t>
            </a:r>
            <a:r>
              <a:rPr lang="ru-RU" dirty="0"/>
              <a:t> з </a:t>
            </a:r>
            <a:r>
              <a:rPr lang="ru-RU" dirty="0" err="1"/>
              <a:t>кабінету</a:t>
            </a:r>
            <a:r>
              <a:rPr lang="ru-RU" dirty="0"/>
              <a:t> </a:t>
            </a:r>
            <a:r>
              <a:rPr lang="ru-RU" dirty="0" err="1"/>
              <a:t>спокійно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випадково</a:t>
            </a:r>
            <a:r>
              <a:rPr lang="ru-RU" dirty="0"/>
              <a:t> не </a:t>
            </a:r>
            <a:r>
              <a:rPr lang="ru-RU" dirty="0" err="1"/>
              <a:t>перевернути</a:t>
            </a:r>
            <a:r>
              <a:rPr lang="ru-RU" dirty="0"/>
              <a:t> </a:t>
            </a:r>
            <a:r>
              <a:rPr lang="ru-RU" dirty="0" err="1"/>
              <a:t>хімічний</a:t>
            </a:r>
            <a:r>
              <a:rPr lang="ru-RU" dirty="0"/>
              <a:t> посуд, </a:t>
            </a:r>
            <a:r>
              <a:rPr lang="ru-RU" dirty="0" err="1"/>
              <a:t>устаткування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реактиви</a:t>
            </a:r>
            <a:r>
              <a:rPr lang="ru-RU" dirty="0"/>
              <a:t>, що </a:t>
            </a:r>
            <a:r>
              <a:rPr lang="ru-RU" dirty="0" err="1"/>
              <a:t>знаходяться</a:t>
            </a:r>
            <a:r>
              <a:rPr lang="ru-RU" dirty="0"/>
              <a:t> на </a:t>
            </a:r>
            <a:r>
              <a:rPr lang="ru-RU" dirty="0" err="1"/>
              <a:t>столі</a:t>
            </a:r>
            <a:r>
              <a:rPr lang="ru-RU" dirty="0"/>
              <a:t>. </a:t>
            </a:r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B488F2-560A-4DDA-B6E1-F6041BE71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5" y="1895475"/>
            <a:ext cx="6191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7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4980FA-13B3-431A-8B81-9DCA4A24A2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1001" y="739628"/>
            <a:ext cx="5276675" cy="4990053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ru-RU" sz="2600" dirty="0" err="1"/>
              <a:t>Займати</a:t>
            </a:r>
            <a:r>
              <a:rPr lang="ru-RU" sz="2600" dirty="0"/>
              <a:t> в кабінеті </a:t>
            </a:r>
            <a:r>
              <a:rPr lang="ru-RU" sz="2600" dirty="0" err="1"/>
              <a:t>завжди</a:t>
            </a:r>
            <a:r>
              <a:rPr lang="ru-RU" sz="2600" dirty="0"/>
              <a:t> </a:t>
            </a:r>
            <a:r>
              <a:rPr lang="ru-RU" sz="2600" dirty="0" err="1"/>
              <a:t>одне</a:t>
            </a:r>
            <a:r>
              <a:rPr lang="ru-RU" sz="2600" dirty="0"/>
              <a:t> і те ж робоче місце</a:t>
            </a:r>
          </a:p>
          <a:p>
            <a:endParaRPr lang="ru-RU" sz="2600" dirty="0"/>
          </a:p>
          <a:p>
            <a:pPr marL="0" indent="0">
              <a:buNone/>
            </a:pPr>
            <a:endParaRPr lang="ru-RU" sz="2600" dirty="0"/>
          </a:p>
          <a:p>
            <a:endParaRPr lang="ru-RU" sz="2600" dirty="0"/>
          </a:p>
          <a:p>
            <a:r>
              <a:rPr lang="ru-RU" sz="2600" dirty="0"/>
              <a:t> Працюйте в кабінеті хімії обов'язково в халаті</a:t>
            </a:r>
          </a:p>
          <a:p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E3E3A-33BA-458A-9A1C-23CCC994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1125785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8E32D-E043-43D8-BBFB-37763265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Перед </a:t>
            </a:r>
            <a:r>
              <a:rPr lang="ru-RU" dirty="0" err="1"/>
              <a:t>тим</a:t>
            </a:r>
            <a:r>
              <a:rPr lang="ru-RU" dirty="0"/>
              <a:t> як </a:t>
            </a:r>
            <a:r>
              <a:rPr lang="ru-RU" dirty="0" err="1"/>
              <a:t>приступити</a:t>
            </a:r>
            <a:r>
              <a:rPr lang="ru-RU" dirty="0"/>
              <a:t> до </a:t>
            </a:r>
            <a:r>
              <a:rPr lang="ru-RU" dirty="0" err="1"/>
              <a:t>виконнання</a:t>
            </a:r>
            <a:r>
              <a:rPr lang="ru-RU" dirty="0"/>
              <a:t> </a:t>
            </a:r>
            <a:r>
              <a:rPr lang="ru-RU" dirty="0" err="1"/>
              <a:t>експерименту</a:t>
            </a:r>
            <a:r>
              <a:rPr lang="ru-RU" dirty="0"/>
              <a:t>, </a:t>
            </a:r>
            <a:r>
              <a:rPr lang="ru-RU" dirty="0" err="1"/>
              <a:t>уважно</a:t>
            </a:r>
            <a:r>
              <a:rPr lang="ru-RU" dirty="0"/>
              <a:t> </a:t>
            </a:r>
            <a:r>
              <a:rPr lang="ru-RU" dirty="0" err="1"/>
              <a:t>вивчи</a:t>
            </a:r>
            <a:r>
              <a:rPr lang="ru-RU" dirty="0"/>
              <a:t> </a:t>
            </a:r>
            <a:r>
              <a:rPr lang="ru-RU" dirty="0" err="1"/>
              <a:t>інструкцію</a:t>
            </a:r>
            <a:br>
              <a:rPr lang="ru-RU" dirty="0"/>
            </a:br>
            <a:endParaRPr lang="LID4096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3C7EC5-2128-4615-BCD9-21B4739E55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83878" y="2366963"/>
            <a:ext cx="3024243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72C3A-C7B7-4D5E-A4F4-968E4840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/>
              <a:t> </a:t>
            </a:r>
            <a:r>
              <a:rPr lang="ru-RU" dirty="0" err="1"/>
              <a:t>Експерименти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 строго по </a:t>
            </a:r>
            <a:r>
              <a:rPr lang="ru-RU" dirty="0" err="1"/>
              <a:t>інструкції</a:t>
            </a:r>
            <a:r>
              <a:rPr lang="ru-RU" dirty="0"/>
              <a:t>          </a:t>
            </a:r>
            <a:r>
              <a:rPr lang="ru-RU" dirty="0" err="1"/>
              <a:t>використовуючи</a:t>
            </a:r>
            <a:br>
              <a:rPr lang="ru-RU" dirty="0"/>
            </a:br>
            <a:r>
              <a:rPr lang="ru-RU" dirty="0"/>
              <a:t> точно    </a:t>
            </a:r>
            <a:r>
              <a:rPr lang="ru-RU" dirty="0" err="1"/>
              <a:t>вказані</a:t>
            </a:r>
            <a:r>
              <a:rPr lang="ru-RU" dirty="0"/>
              <a:t> 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210EF-0CD0-4FD0-A626-011F1674B1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065402" y="3029124"/>
            <a:ext cx="5167619" cy="3228365"/>
          </a:xfrm>
        </p:spPr>
        <p:txBody>
          <a:bodyPr>
            <a:normAutofit/>
          </a:bodyPr>
          <a:lstStyle/>
          <a:p>
            <a:pPr marL="2286000" lvl="5" indent="0">
              <a:buNone/>
            </a:pPr>
            <a:r>
              <a:rPr lang="uk-UA" sz="2400" dirty="0"/>
              <a:t>Виконуйте тільки ті хімічні досліди, які узгоджено з учителем, під його наглядом або наглядом лаборанта</a:t>
            </a:r>
            <a:endParaRPr lang="LID4096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ED435-8552-45D0-B5D7-78CC8537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57" y="2549914"/>
            <a:ext cx="4192257" cy="41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2D60C-8927-44EE-9F4C-10BD7B578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Пам</a:t>
            </a:r>
            <a:r>
              <a:rPr lang="en-US" dirty="0"/>
              <a:t>’</a:t>
            </a:r>
            <a:r>
              <a:rPr lang="ru-RU" dirty="0" err="1"/>
              <a:t>ятайте</a:t>
            </a:r>
            <a:r>
              <a:rPr lang="ru-RU" dirty="0"/>
              <a:t>  речовина може бути небезпечною якщо невірно з нею поводитись</a:t>
            </a:r>
            <a:br>
              <a:rPr lang="ru-RU" dirty="0"/>
            </a:b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B6B7-4663-484D-ACF0-97C141A5E5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683393" cy="3424107"/>
          </a:xfrm>
        </p:spPr>
        <p:txBody>
          <a:bodyPr/>
          <a:lstStyle/>
          <a:p>
            <a:r>
              <a:rPr lang="ru-RU" sz="2400" dirty="0"/>
              <a:t>Без вказівок учителя не змішуйте невідомі вам речовини</a:t>
            </a:r>
          </a:p>
          <a:p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B86FDE-7106-46C3-9CCA-6968D8BA7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020" y="1871988"/>
            <a:ext cx="5346655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7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D48FB4B-286A-41B2-AE5E-DEF392B137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3498" y="1120833"/>
            <a:ext cx="3482057" cy="3424107"/>
          </a:xfrm>
        </p:spPr>
        <p:txBody>
          <a:bodyPr>
            <a:noAutofit/>
          </a:bodyPr>
          <a:lstStyle/>
          <a:p>
            <a:r>
              <a:rPr lang="uk-UA" sz="2400" dirty="0"/>
              <a:t>Уважно читайте етикетку на посудині з речовиною</a:t>
            </a:r>
          </a:p>
          <a:p>
            <a:endParaRPr lang="uk-UA" sz="2400" dirty="0"/>
          </a:p>
          <a:p>
            <a:r>
              <a:rPr lang="uk-UA" sz="2400" dirty="0"/>
              <a:t>Користуватися реактивами можна лише з тих склянок на яких є підписи</a:t>
            </a:r>
            <a:endParaRPr lang="LID4096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057068-5589-4C28-890D-7C83AFFB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488" y="1120833"/>
            <a:ext cx="5730737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9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F7F68C-0D43-4ADD-B087-FF72572C7D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7998" y="748018"/>
            <a:ext cx="10363826" cy="2985084"/>
          </a:xfrm>
        </p:spPr>
        <p:txBody>
          <a:bodyPr>
            <a:normAutofit/>
          </a:bodyPr>
          <a:lstStyle/>
          <a:p>
            <a:r>
              <a:rPr lang="uk-UA" sz="2400" dirty="0"/>
              <a:t>Відкривши посудину, пробку (корок) кладіть на лабораторний стіл не боком, а так, як зображено на малюнку</a:t>
            </a:r>
          </a:p>
          <a:p>
            <a:r>
              <a:rPr lang="ru-RU" sz="2400" dirty="0"/>
              <a:t>Посудину, з </a:t>
            </a:r>
            <a:r>
              <a:rPr lang="ru-RU" sz="2400" dirty="0" err="1"/>
              <a:t>якої</a:t>
            </a:r>
            <a:r>
              <a:rPr lang="ru-RU" sz="2400" dirty="0"/>
              <a:t> взяли реактив, </a:t>
            </a:r>
            <a:r>
              <a:rPr lang="ru-RU" sz="2400" dirty="0" err="1"/>
              <a:t>відразу</a:t>
            </a:r>
            <a:r>
              <a:rPr lang="ru-RU" sz="2400" dirty="0"/>
              <a:t> </a:t>
            </a:r>
            <a:r>
              <a:rPr lang="ru-RU" sz="2400" dirty="0" err="1"/>
              <a:t>закрийте</a:t>
            </a:r>
            <a:r>
              <a:rPr lang="ru-RU" sz="2400" dirty="0"/>
              <a:t> </a:t>
            </a:r>
            <a:r>
              <a:rPr lang="ru-RU" sz="2400" dirty="0" err="1"/>
              <a:t>пробкою</a:t>
            </a:r>
            <a:r>
              <a:rPr lang="ru-RU" sz="2400" dirty="0"/>
              <a:t> і </a:t>
            </a:r>
            <a:r>
              <a:rPr lang="ru-RU" sz="2400" dirty="0" err="1"/>
              <a:t>поставте</a:t>
            </a:r>
            <a:r>
              <a:rPr lang="ru-RU" sz="2400" dirty="0"/>
              <a:t> на місце.  </a:t>
            </a:r>
          </a:p>
          <a:p>
            <a:endParaRPr lang="LID4096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D1703-7F99-442F-BEF9-084D9EDB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01" y="2769067"/>
            <a:ext cx="5078408" cy="32250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D1283E-2DAC-4A27-8945-72CED208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94" y="3429000"/>
            <a:ext cx="3004379" cy="3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6532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159</TotalTime>
  <Words>472</Words>
  <Application>Microsoft Office PowerPoint</Application>
  <PresentationFormat>Широкоэкранный</PresentationFormat>
  <Paragraphs>48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Tw Cen MT</vt:lpstr>
      <vt:lpstr>Капля</vt:lpstr>
      <vt:lpstr>Правила техніки безпеки в кабінеті хімії</vt:lpstr>
      <vt:lpstr>Розглянемо такі питання:</vt:lpstr>
      <vt:lpstr>Правила поведінки в кабінеті хімії</vt:lpstr>
      <vt:lpstr>Презентация PowerPoint</vt:lpstr>
      <vt:lpstr>Перед тим як приступити до виконнання експерименту, уважно вивчи інструкцію </vt:lpstr>
      <vt:lpstr> Експерименти потрібно виконувати  строго по інструкції          використовуючи  точно    вказані  кількості речовин </vt:lpstr>
      <vt:lpstr>Пам’ятайте  речовина може бути небезпечною якщо невірно з нею поводитись </vt:lpstr>
      <vt:lpstr>Презентация PowerPoint</vt:lpstr>
      <vt:lpstr>Презентация PowerPoint</vt:lpstr>
      <vt:lpstr>Використовуйте тільки чистий лабораторний посуд</vt:lpstr>
      <vt:lpstr>Презентация PowerPoint</vt:lpstr>
      <vt:lpstr>Презентация PowerPoint</vt:lpstr>
      <vt:lpstr>Нюхайте всі речовини обережно, спрямовуйте до себе пару чи газ рухами руки. </vt:lpstr>
      <vt:lpstr>Презентация PowerPoint</vt:lpstr>
      <vt:lpstr>Презентация PowerPoint</vt:lpstr>
      <vt:lpstr>Рідину із посудин набирати потрібно піпеткою </vt:lpstr>
      <vt:lpstr>правила збовтування та перемішування рідини</vt:lpstr>
      <vt:lpstr>Правила роботи зі спиртівкою</vt:lpstr>
      <vt:lpstr>Попереджувальні знаки та маркування</vt:lpstr>
      <vt:lpstr>Презентация PowerPoint</vt:lpstr>
      <vt:lpstr>Знання правил техніки безпеки – збереже ваше життя та здоров'я!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техніки безпеки в кабінеті хімії</dc:title>
  <dc:creator>User</dc:creator>
  <cp:lastModifiedBy>User</cp:lastModifiedBy>
  <cp:revision>1</cp:revision>
  <dcterms:created xsi:type="dcterms:W3CDTF">2023-09-10T07:01:44Z</dcterms:created>
  <dcterms:modified xsi:type="dcterms:W3CDTF">2023-09-10T09:41:42Z</dcterms:modified>
</cp:coreProperties>
</file>