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</p:sldIdLst>
  <p:sldSz cx="14630400" cy="8229600"/>
  <p:notesSz cx="8229600" cy="14630400"/>
  <p:embeddedFontLst>
    <p:embeddedFont>
      <p:font typeface="Brygada 1918" panose="020B0604020202020204" charset="0"/>
      <p:regular r:id="rId14"/>
    </p:embeddedFont>
    <p:embeddedFont>
      <p:font typeface="Brygada 1918 Semi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4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34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hyperlink" Target="https://wordwall.net/uk/resource/97023484/&#1073;&#1110;&#1086;&#1083;&#1086;&#1075;&#1110;&#1103;/&#1073;&#1091;&#1076;&#1086;&#1074;&#1072;-&#1082;&#1083;&#1110;&#1090;&#1080;&#1085;&#1080;-&#1083;&#1102;&#1076;&#1080;&#1085;&#1080;" TargetMode="External"/><Relationship Id="rId4" Type="http://schemas.openxmlformats.org/officeDocument/2006/relationships/hyperlink" Target="https://learningapps.org/display?v=p75cia28j1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d7A9HdOoU2T88jWMI7W2YKKlnjaDVaN1/view?t=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biology-8-klas/%D0%B7%D0%BC%D1%96%D1%81%D1%82/%D1%82%D0%B5%D0%BC%D0%B0-1-%D0%BE%D1%80%D0%B3%D0%B0%D0%BD%D1%96%D0%B7%D0%BC-%D0%BB%D1%8E%D0%B4%D0%B8%D0%BD%D0%B8-%D1%8F%D0%BA-%D0%B1%D1%96%D0%BE%D0%BB%D0%BE%D0%B3%D1%96%D1%87%D0%BD%D0%B0-%D1%81%D0%B8%D1%81%D1%82%D0%B5%D0%BC%D0%B0/4-%D0%BE%D1%80%D0%B3%D0%B0%D0%BD%D1%96%D0%B7%D0%BC-%D0%BB%D1%8E%D0%B4%D0%B8%D0%BD%D0%B8-%D1%8F%D0%BA-%D1%81%D0%B0%D0%BC%D0%BE%D1%80%D0%B5%D0%B3%D1%83%D0%BB%D1%8C%D0%BE%D0%B2%D0%B0%D0%BD%D0%B0-%D0%B1%D1%96%D0%BE%D0%BB%D0%BE%D0%B3%D1%96%D1%87%D0%BD%D0%B0-%D1%81%D0%B8%D1%81%D1%82%D0%B5%D0%BC%D0%B0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Організм людини як саморегульована біологічна система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1088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1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Виконаймо вправи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359468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400" u="sng" dirty="0">
                <a:solidFill>
                  <a:srgbClr val="626C3B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https://learningapps.org/display?v=p75cia28j19</a:t>
            </a:r>
            <a:endParaRPr lang="en-US" sz="1400" dirty="0"/>
          </a:p>
        </p:txBody>
      </p:sp>
      <p:pic>
        <p:nvPicPr>
          <p:cNvPr id="5" name="Image 1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3904893"/>
            <a:ext cx="7556421" cy="228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886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Підготуйте колаж </a:t>
            </a:r>
            <a:r>
              <a:rPr lang="en-US" sz="4450" b="1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«Рівні організації організму людини».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598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Робота в групах або індивідуально.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517790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Якщо дистанційно, то за допомогою інтерактивних ресурсів</a:t>
            </a:r>
            <a:endParaRPr lang="en-US" sz="17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473C3-A2BD-48A1-8C65-0CE2B338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901" y="4749595"/>
            <a:ext cx="3465498" cy="35417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3062" y="602337"/>
            <a:ext cx="13058418" cy="609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Бліцопитування на тему "Науки, що вивчають людину"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83062" y="1602462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756285" y="1639074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300" dirty="0"/>
          </a:p>
        </p:txBody>
      </p:sp>
      <p:sp>
        <p:nvSpPr>
          <p:cNvPr id="5" name="Text 3"/>
          <p:cNvSpPr/>
          <p:nvPr/>
        </p:nvSpPr>
        <p:spPr>
          <a:xfrm>
            <a:off x="1317308" y="1665803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Яка наука вивчає будову тіла людини?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7437120" y="1602462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510343" y="1639074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8071366" y="1665803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Яка наука вивчає функції органів і систем людини?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683062" y="2431852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756285" y="2468463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1317308" y="2495193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 називається наука, що вивчає хвороби людини?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7437120" y="2431852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510343" y="2468463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8071366" y="2495193"/>
            <a:ext cx="5875973" cy="624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Яка наука вивчає розвиток людини від зачаття до народження?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683062" y="3509843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56285" y="3546455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1317308" y="3573185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 називається наука про спадковість і мінливість людини?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7437120" y="3509843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7510343" y="3546455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6</a:t>
            </a:r>
            <a:endParaRPr lang="en-US" sz="2300" dirty="0"/>
          </a:p>
        </p:txBody>
      </p:sp>
      <p:sp>
        <p:nvSpPr>
          <p:cNvPr id="20" name="Text 18"/>
          <p:cNvSpPr/>
          <p:nvPr/>
        </p:nvSpPr>
        <p:spPr>
          <a:xfrm>
            <a:off x="8071366" y="3573185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Яка наука досліджує поведінку людини?</a:t>
            </a:r>
            <a:endParaRPr lang="en-US" sz="1500" dirty="0"/>
          </a:p>
        </p:txBody>
      </p:sp>
      <p:sp>
        <p:nvSpPr>
          <p:cNvPr id="21" name="Shape 19"/>
          <p:cNvSpPr/>
          <p:nvPr/>
        </p:nvSpPr>
        <p:spPr>
          <a:xfrm>
            <a:off x="683062" y="4339233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56285" y="4375845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7</a:t>
            </a:r>
            <a:endParaRPr lang="en-US" sz="2300" dirty="0"/>
          </a:p>
        </p:txBody>
      </p:sp>
      <p:sp>
        <p:nvSpPr>
          <p:cNvPr id="23" name="Text 21"/>
          <p:cNvSpPr/>
          <p:nvPr/>
        </p:nvSpPr>
        <p:spPr>
          <a:xfrm>
            <a:off x="1317308" y="4402574"/>
            <a:ext cx="5875973" cy="624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Наука, що вивчає зв’язки людини з навколишнім середовищем?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1317308" y="5143976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00" dirty="0"/>
          </a:p>
        </p:txBody>
      </p:sp>
      <p:sp>
        <p:nvSpPr>
          <p:cNvPr id="25" name="Shape 23"/>
          <p:cNvSpPr/>
          <p:nvPr/>
        </p:nvSpPr>
        <p:spPr>
          <a:xfrm>
            <a:off x="7437120" y="4339233"/>
            <a:ext cx="439103" cy="439102"/>
          </a:xfrm>
          <a:prstGeom prst="roundRect">
            <a:avLst>
              <a:gd name="adj" fmla="val 66670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510343" y="4375845"/>
            <a:ext cx="2926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8</a:t>
            </a:r>
            <a:endParaRPr lang="en-US" sz="2300" dirty="0"/>
          </a:p>
        </p:txBody>
      </p:sp>
      <p:sp>
        <p:nvSpPr>
          <p:cNvPr id="27" name="Text 25"/>
          <p:cNvSpPr/>
          <p:nvPr/>
        </p:nvSpPr>
        <p:spPr>
          <a:xfrm>
            <a:off x="8071366" y="4402574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Наука, що вивчає походження й історичний розвиток людини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8071366" y="4831794"/>
            <a:ext cx="587597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DD3874F-B5DF-45A8-A21D-1B3DF9562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790" y="5896294"/>
            <a:ext cx="2283073" cy="23333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9979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Пригадаймо!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99247" y="4058127"/>
            <a:ext cx="766866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З чого складаються всі організми?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93790" y="476678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 ми керуємо своїм організмом?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43896"/>
            <a:ext cx="760428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Що таке біологічна система?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88268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32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Біологічна система — це складна сукупність взаємопов'язаних елементів, які працюють разом для підтримання сталості та забезпечення життєдіяльності організму.</a:t>
            </a:r>
            <a:endParaRPr lang="en-US" sz="3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448320"/>
            <a:ext cx="5543075" cy="56660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538418"/>
            <a:ext cx="13042821" cy="11526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C20A06-7D9A-4E97-A3BC-51C8D94EA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858" y="4893237"/>
            <a:ext cx="3362542" cy="34365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155168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Обговоримо відео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1638" y="1706047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Що таке клітина?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21638" y="210812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Скільки клітин існує в організмі людини?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21638" y="2510195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Доповніть ланцюжок атом - … - клітина - …- … - системи органів - …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21638" y="324219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 називається наука про клітини?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21638" y="3644265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Які види клітин ви запам'ятали?</a:t>
            </a:r>
            <a:endParaRPr lang="en-US" sz="16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79" y="1752481"/>
            <a:ext cx="6925491" cy="63421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3429" y="3501390"/>
            <a:ext cx="1513046" cy="681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63429" y="4401145"/>
            <a:ext cx="1513046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4ACA8E-665B-4F75-B7C0-26E266F5A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466" y="5821829"/>
            <a:ext cx="2355934" cy="2407770"/>
          </a:xfrm>
          <a:prstGeom prst="rect">
            <a:avLst/>
          </a:prstGeom>
        </p:spPr>
      </p:pic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88" y="1"/>
            <a:ext cx="1177607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278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023" y="3285649"/>
            <a:ext cx="9110782" cy="673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Клітина — основа життя організму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23" y="4282083"/>
            <a:ext cx="646271" cy="6462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69613" y="4463772"/>
            <a:ext cx="5510927" cy="673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Найменша частинка організму, яка зберігає всі його властивості</a:t>
            </a:r>
            <a:endParaRPr lang="en-US" sz="21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860" y="4282083"/>
            <a:ext cx="646271" cy="64627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365450" y="4463772"/>
            <a:ext cx="292953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Складається з органел</a:t>
            </a:r>
            <a:endParaRPr lang="en-US" sz="21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23" y="5567839"/>
            <a:ext cx="646271" cy="64627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669613" y="5749528"/>
            <a:ext cx="339090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Існують різні види клітин</a:t>
            </a:r>
            <a:endParaRPr lang="en-US" sz="21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860" y="5567839"/>
            <a:ext cx="646271" cy="646271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8365450" y="5749528"/>
            <a:ext cx="4809887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Виконують різні функції в організмі</a:t>
            </a:r>
            <a:endParaRPr lang="en-US" sz="2100" dirty="0"/>
          </a:p>
        </p:txBody>
      </p:sp>
      <p:sp>
        <p:nvSpPr>
          <p:cNvPr id="14" name="Text 6"/>
          <p:cNvSpPr/>
          <p:nvPr/>
        </p:nvSpPr>
        <p:spPr>
          <a:xfrm>
            <a:off x="1669613" y="6826687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2100" dirty="0"/>
          </a:p>
        </p:txBody>
      </p:sp>
      <p:sp>
        <p:nvSpPr>
          <p:cNvPr id="15" name="Text 7"/>
          <p:cNvSpPr/>
          <p:nvPr/>
        </p:nvSpPr>
        <p:spPr>
          <a:xfrm>
            <a:off x="1669613" y="7292459"/>
            <a:ext cx="5510927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65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47F1CF-94B3-4244-BF4C-7F2F1D360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476" y="6300908"/>
            <a:ext cx="1929924" cy="19723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6123" y="326946"/>
            <a:ext cx="5652524" cy="371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Цілісність біологічної системи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416123" y="936307"/>
            <a:ext cx="13798153" cy="62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ru-RU" sz="9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3"/>
              </a:rPr>
              <a:t>саморегуляція</a:t>
            </a:r>
            <a:r>
              <a:rPr lang="ru-RU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3"/>
              </a:rPr>
              <a:t> </a:t>
            </a:r>
            <a:r>
              <a:rPr lang="ru-RU" sz="900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  <a:hlinkClick r:id="rId3"/>
              </a:rPr>
              <a:t>системи</a:t>
            </a:r>
            <a:r>
              <a:rPr lang="en-US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uk-UA" sz="90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(теоретичний матеріал за електронним додатком)</a:t>
            </a:r>
            <a:endParaRPr lang="en-US" sz="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197" y="1260277"/>
            <a:ext cx="10332006" cy="759987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846839" y="5784605"/>
            <a:ext cx="3104526" cy="388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Nervous System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579169" y="3783911"/>
            <a:ext cx="2566408" cy="388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Circulatory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587110" y="5757010"/>
            <a:ext cx="2318045" cy="388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Respiratory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799935" y="7095405"/>
            <a:ext cx="2180067" cy="388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Digestive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4164538" y="2285977"/>
            <a:ext cx="1904109" cy="776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Immune System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16123" y="8993862"/>
            <a:ext cx="6839664" cy="1175861"/>
          </a:xfrm>
          <a:prstGeom prst="roundRect">
            <a:avLst>
              <a:gd name="adj" fmla="val 15170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42568" y="9120307"/>
            <a:ext cx="356711" cy="356711"/>
          </a:xfrm>
          <a:prstGeom prst="roundRect">
            <a:avLst>
              <a:gd name="adj" fmla="val 25631633"/>
            </a:avLst>
          </a:prstGeom>
          <a:solidFill>
            <a:srgbClr val="CC914D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75" y="9198293"/>
            <a:ext cx="160496" cy="20062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2568" y="9595842"/>
            <a:ext cx="1486495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Ланцюгова реакція</a:t>
            </a:r>
            <a:endParaRPr lang="en-US" sz="1150" dirty="0"/>
          </a:p>
        </p:txBody>
      </p:sp>
      <p:sp>
        <p:nvSpPr>
          <p:cNvPr id="14" name="Text 10"/>
          <p:cNvSpPr/>
          <p:nvPr/>
        </p:nvSpPr>
        <p:spPr>
          <a:xfrm>
            <a:off x="542568" y="9853017"/>
            <a:ext cx="6586776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Порушення в одній системі неминуче впливає на роботу інших систем організму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7374612" y="8993862"/>
            <a:ext cx="6839664" cy="1175861"/>
          </a:xfrm>
          <a:prstGeom prst="roundRect">
            <a:avLst>
              <a:gd name="adj" fmla="val 15170"/>
            </a:avLst>
          </a:prstGeom>
          <a:solidFill>
            <a:srgbClr val="626C3B"/>
          </a:solidFill>
          <a:ln w="7620">
            <a:solidFill>
              <a:srgbClr val="CC914D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7501057" y="9120307"/>
            <a:ext cx="356711" cy="356711"/>
          </a:xfrm>
          <a:prstGeom prst="roundRect">
            <a:avLst>
              <a:gd name="adj" fmla="val 25631633"/>
            </a:avLst>
          </a:prstGeom>
          <a:solidFill>
            <a:srgbClr val="CC914D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164" y="9198293"/>
            <a:ext cx="160496" cy="20062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501057" y="9595842"/>
            <a:ext cx="1545074" cy="185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Динамічна рівновага</a:t>
            </a:r>
            <a:endParaRPr lang="en-US" sz="1150" dirty="0"/>
          </a:p>
        </p:txBody>
      </p:sp>
      <p:sp>
        <p:nvSpPr>
          <p:cNvPr id="19" name="Text 14"/>
          <p:cNvSpPr/>
          <p:nvPr/>
        </p:nvSpPr>
        <p:spPr>
          <a:xfrm>
            <a:off x="7501057" y="9853017"/>
            <a:ext cx="6586776" cy="190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Організм постійно адаптується до змін, підтримуючи внутрішню стабільність</a:t>
            </a:r>
            <a:endParaRPr lang="en-US" sz="9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E529BE-3A89-460F-96CA-369C6DC60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2096" y="5951043"/>
            <a:ext cx="2228304" cy="22773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289</Words>
  <Application>Microsoft Office PowerPoint</Application>
  <PresentationFormat>Довільний</PresentationFormat>
  <Paragraphs>61</Paragraphs>
  <Slides>11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Calibri</vt:lpstr>
      <vt:lpstr>Arial</vt:lpstr>
      <vt:lpstr>Brygada 1918 Semi Bold</vt:lpstr>
      <vt:lpstr>Brygada 1918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/>
  <cp:lastModifiedBy>AdMiN</cp:lastModifiedBy>
  <cp:revision>4</cp:revision>
  <dcterms:created xsi:type="dcterms:W3CDTF">2025-09-07T17:19:17Z</dcterms:created>
  <dcterms:modified xsi:type="dcterms:W3CDTF">2025-09-07T17:54:58Z</dcterms:modified>
</cp:coreProperties>
</file>