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0" r:id="rId16"/>
    <p:sldId id="274" r:id="rId17"/>
    <p:sldId id="271" r:id="rId18"/>
    <p:sldId id="276" r:id="rId19"/>
    <p:sldId id="277" r:id="rId20"/>
    <p:sldId id="278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99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730EF-0B81-4202-B123-53FFD5CF4280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FBD07-14D5-433E-8256-E7227BC48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4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8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7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62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57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72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75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FBD07-14D5-433E-8256-E7227BC481B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77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5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43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3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8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9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7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1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9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40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99537-F4DB-4226-A60D-CAD73C653DD3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89CB-AD5E-4D4F-B42B-BA94DD51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4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youtube.com/watch?v=PsAjwGMaEss&amp;t=34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52210" y="2235200"/>
            <a:ext cx="5669280" cy="2387600"/>
          </a:xfrm>
        </p:spPr>
        <p:txBody>
          <a:bodyPr>
            <a:noAutofit/>
          </a:bodyPr>
          <a:lstStyle/>
          <a:p>
            <a:r>
              <a:rPr lang="ru-RU" sz="8000" dirty="0" err="1" smtClean="0">
                <a:solidFill>
                  <a:srgbClr val="009900"/>
                </a:solidFill>
                <a:latin typeface="Comic Sans MS" panose="030F0702030302020204" pitchFamily="66" charset="0"/>
              </a:rPr>
              <a:t>Тканини</a:t>
            </a:r>
            <a:r>
              <a:rPr lang="ru-RU" sz="8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 </a:t>
            </a:r>
            <a:r>
              <a:rPr lang="uk-UA" sz="8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організму людини</a:t>
            </a:r>
            <a:endParaRPr lang="ru-RU" sz="8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3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740" t="42173" r="31440" b="1304"/>
          <a:stretch/>
        </p:blipFill>
        <p:spPr>
          <a:xfrm>
            <a:off x="250450" y="3537117"/>
            <a:ext cx="2395464" cy="3320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0" b="55222" l="18563" r="34500"/>
                    </a14:imgEffect>
                  </a14:imgLayer>
                </a14:imgProps>
              </a:ext>
            </a:extLst>
          </a:blip>
          <a:srcRect l="18572" t="29397" r="64349" b="44737"/>
          <a:stretch/>
        </p:blipFill>
        <p:spPr>
          <a:xfrm>
            <a:off x="2572010" y="2365879"/>
            <a:ext cx="2907214" cy="24766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945" y="271314"/>
            <a:ext cx="5588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Багатошаровий перехідний епітелій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945" y="966768"/>
            <a:ext cx="5301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захисна: виділяє секрет, який оберігає від шкідливої дії сечі;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оже змінювати форму в залежності від стану органу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343600" y="6083432"/>
            <a:ext cx="5132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у сечовивідних шляхах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8404" y="2276114"/>
            <a:ext cx="177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Покривні клітини великі, не є плоскими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83779" y="2645446"/>
            <a:ext cx="576462" cy="522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22642" y="465781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сечоводи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22642" y="5593855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ечовий міхур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1721"/>
          <a:stretch/>
        </p:blipFill>
        <p:spPr>
          <a:xfrm>
            <a:off x="6040794" y="1284136"/>
            <a:ext cx="5738326" cy="48045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47868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0" y="1209174"/>
            <a:ext cx="2026169" cy="1963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894" y="306321"/>
            <a:ext cx="51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Багатошаровий кубічний епітелій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945" y="747509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виконує секреторну функцію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657716" y="1837228"/>
            <a:ext cx="2963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Вистилає </a:t>
            </a:r>
            <a:r>
              <a:rPr lang="uk-UA" sz="2000" dirty="0" smtClean="0">
                <a:latin typeface="Comic Sans MS" panose="030F0702030302020204" pitchFamily="66" charset="0"/>
              </a:rPr>
              <a:t>слинні залози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516" t="10422" b="8984"/>
          <a:stretch/>
        </p:blipFill>
        <p:spPr>
          <a:xfrm>
            <a:off x="318945" y="3265501"/>
            <a:ext cx="5283845" cy="34291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5955921" y="1174924"/>
            <a:ext cx="5987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Багатошаровий циліндричний епітелій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51" y="1673337"/>
            <a:ext cx="2643283" cy="30622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72739" y="4810839"/>
            <a:ext cx="316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виконує секреторну функцію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11506" y="5574353"/>
            <a:ext cx="2963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Вистилає </a:t>
            </a:r>
            <a:r>
              <a:rPr lang="uk-UA" sz="2000" dirty="0" smtClean="0">
                <a:latin typeface="Comic Sans MS" panose="030F0702030302020204" pitchFamily="66" charset="0"/>
              </a:rPr>
              <a:t>молочні залози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47525" t="46977" r="-244" b="10157"/>
          <a:stretch/>
        </p:blipFill>
        <p:spPr>
          <a:xfrm rot="16200000">
            <a:off x="7906016" y="2585940"/>
            <a:ext cx="4681083" cy="29458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76251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  <p:bldP spid="1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6786"/>
          <a:stretch/>
        </p:blipFill>
        <p:spPr>
          <a:xfrm>
            <a:off x="446743" y="847973"/>
            <a:ext cx="4879637" cy="3728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753" y="285844"/>
            <a:ext cx="48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Псевдобагатошаровий</a:t>
            </a:r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епітелій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944" y="847973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58400" y="4942785"/>
            <a:ext cx="4484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Вистилає </a:t>
            </a:r>
            <a:r>
              <a:rPr lang="uk-UA" sz="2000" dirty="0" smtClean="0">
                <a:latin typeface="Comic Sans MS" panose="030F0702030302020204" pitchFamily="66" charset="0"/>
              </a:rPr>
              <a:t>нюхові порожнини, трахею, бронхи, придатки яєчка, сім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явиносні</a:t>
            </a:r>
            <a:r>
              <a:rPr lang="uk-UA" sz="2000" dirty="0" smtClean="0">
                <a:latin typeface="Comic Sans MS" panose="030F0702030302020204" pitchFamily="66" charset="0"/>
              </a:rPr>
              <a:t> протоки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8067"/>
          <a:stretch/>
        </p:blipFill>
        <p:spPr>
          <a:xfrm>
            <a:off x="4551734" y="4188850"/>
            <a:ext cx="3058051" cy="2135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137" y="1240229"/>
            <a:ext cx="3983483" cy="50844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TextBox 19"/>
          <p:cNvSpPr txBox="1"/>
          <p:nvPr/>
        </p:nvSpPr>
        <p:spPr>
          <a:xfrm>
            <a:off x="5339625" y="2283599"/>
            <a:ext cx="1773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Клітини одного шару, </a:t>
            </a:r>
          </a:p>
          <a:p>
            <a:pPr algn="ctr"/>
            <a:r>
              <a:rPr lang="uk-UA" sz="1400" dirty="0">
                <a:latin typeface="Comic Sans MS" panose="030F0702030302020204" pitchFamily="66" charset="0"/>
              </a:rPr>
              <a:t>р</a:t>
            </a:r>
            <a:r>
              <a:rPr lang="uk-UA" sz="1400" dirty="0" smtClean="0">
                <a:latin typeface="Comic Sans MS" panose="030F0702030302020204" pitchFamily="66" charset="0"/>
              </a:rPr>
              <a:t>озташовані на різних рівнях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869180" y="2556165"/>
            <a:ext cx="682552" cy="449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976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880860" y="1955165"/>
            <a:ext cx="4937760" cy="4125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Особливості будови:</a:t>
            </a:r>
          </a:p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труктурні елементи мають видовжену форму;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цитоплазмі наявні 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язові</a:t>
            </a:r>
            <a:r>
              <a:rPr lang="uk-UA" dirty="0" smtClean="0">
                <a:latin typeface="Comic Sans MS" panose="030F0702030302020204" pitchFamily="66" charset="0"/>
              </a:rPr>
              <a:t> нитки - </a:t>
            </a:r>
            <a:r>
              <a:rPr lang="uk-UA" dirty="0" err="1" smtClean="0">
                <a:latin typeface="Comic Sans MS" panose="030F0702030302020204" pitchFamily="66" charset="0"/>
              </a:rPr>
              <a:t>міофібрили</a:t>
            </a:r>
            <a:r>
              <a:rPr lang="uk-UA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м</a:t>
            </a:r>
            <a:r>
              <a:rPr lang="uk-UA" dirty="0" err="1" smtClean="0">
                <a:latin typeface="Comic Sans MS" panose="030F0702030302020204" pitchFamily="66" charset="0"/>
              </a:rPr>
              <a:t>іофібрили</a:t>
            </a:r>
            <a:r>
              <a:rPr lang="uk-UA" dirty="0" smtClean="0">
                <a:latin typeface="Comic Sans MS" panose="030F0702030302020204" pitchFamily="66" charset="0"/>
              </a:rPr>
              <a:t> містять скоротливі білки актин і міозин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</a:t>
            </a:r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язова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" y="304755"/>
            <a:ext cx="6248633" cy="62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57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934514" y="1711041"/>
            <a:ext cx="4937760" cy="4590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Особливості функцій: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датна до збудливості та скоротливості, тому виконує рухи;</a:t>
            </a:r>
          </a:p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ля виконання рухів повинна бути забезпечена АТФ;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ри </a:t>
            </a:r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ошкодженнях замінюється сполучною тканиною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</a:t>
            </a:r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язова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" y="304755"/>
            <a:ext cx="6248633" cy="62412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2151" y="480603"/>
            <a:ext cx="2880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Посмугована серцева</a:t>
            </a:r>
            <a:endParaRPr lang="ru-RU" sz="2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2151" y="2473233"/>
            <a:ext cx="301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Посмугована скелетна</a:t>
            </a:r>
            <a:endParaRPr lang="ru-RU" sz="2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7401" y="6301904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9900"/>
                </a:solidFill>
                <a:latin typeface="Comic Sans MS" panose="030F0702030302020204" pitchFamily="66" charset="0"/>
              </a:rPr>
              <a:t>Н</a:t>
            </a:r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епосмугована</a:t>
            </a:r>
            <a:endParaRPr lang="ru-RU" sz="2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21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517179"/>
            <a:ext cx="5494080" cy="29778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</a:t>
            </a:r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язова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1083" y="250025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Непосмугована м</a:t>
            </a:r>
            <a:r>
              <a:rPr lang="en-US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язова</a:t>
            </a:r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731" y="815010"/>
            <a:ext cx="530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повільні і ритмічні скорочення та розслаблення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04402" y="5446099"/>
            <a:ext cx="4484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стінки травної і сечостатевої систем, кровоносних судин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9984" y="4550838"/>
            <a:ext cx="1773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Клітини веретеноподібні, загострені на кінцях, 0,1 мм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>
            <a:endCxn id="20" idx="0"/>
          </p:cNvCxnSpPr>
          <p:nvPr/>
        </p:nvCxnSpPr>
        <p:spPr>
          <a:xfrm>
            <a:off x="4777740" y="4203376"/>
            <a:ext cx="539047" cy="34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2910" y="434111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omic Sans MS" panose="030F0702030302020204" pitchFamily="66" charset="0"/>
              </a:rPr>
              <a:t>В центрі клітини одне овальне ядро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05940" y="3943350"/>
            <a:ext cx="228600" cy="3886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125" y="1243951"/>
            <a:ext cx="5607329" cy="41178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73867" t="5602" r="4453" b="39598"/>
          <a:stretch/>
        </p:blipFill>
        <p:spPr>
          <a:xfrm>
            <a:off x="889042" y="4668684"/>
            <a:ext cx="1789581" cy="20894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70815" t="65084" r="7931" b="8100"/>
          <a:stretch/>
        </p:blipFill>
        <p:spPr>
          <a:xfrm>
            <a:off x="2733791" y="5030362"/>
            <a:ext cx="1758149" cy="1244708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548890" y="5560783"/>
            <a:ext cx="6203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514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547" t="59641" r="30937" b="7632"/>
          <a:stretch/>
        </p:blipFill>
        <p:spPr>
          <a:xfrm>
            <a:off x="318944" y="1323543"/>
            <a:ext cx="5465578" cy="24652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</a:t>
            </a:r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язова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9663" y="311971"/>
            <a:ext cx="462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Посмугована м</a:t>
            </a:r>
            <a:r>
              <a:rPr lang="en-US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язова</a:t>
            </a:r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944" y="847973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рухова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80860" y="5277114"/>
            <a:ext cx="4484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9900"/>
                </a:solidFill>
                <a:latin typeface="Comic Sans MS" panose="030F0702030302020204" pitchFamily="66" charset="0"/>
              </a:rPr>
              <a:t>У</a:t>
            </a:r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творює </a:t>
            </a:r>
            <a:r>
              <a:rPr lang="uk-UA" sz="2000" dirty="0" smtClean="0">
                <a:latin typeface="Comic Sans MS" panose="030F0702030302020204" pitchFamily="66" charset="0"/>
              </a:rPr>
              <a:t>скелетну мускулатуру, 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язи</a:t>
            </a:r>
            <a:r>
              <a:rPr lang="uk-UA" sz="2000" dirty="0" smtClean="0">
                <a:latin typeface="Comic Sans MS" panose="030F0702030302020204" pitchFamily="66" charset="0"/>
              </a:rPr>
              <a:t> язика, рота, гортані, верхньої частини стравоходу, діафрагму, мімічні 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8186" y="857014"/>
            <a:ext cx="177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Довгі клітини (волокна), </a:t>
            </a:r>
          </a:p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до 10-12 см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>
            <a:endCxn id="20" idx="2"/>
          </p:cNvCxnSpPr>
          <p:nvPr/>
        </p:nvCxnSpPr>
        <p:spPr>
          <a:xfrm flipV="1">
            <a:off x="5101970" y="1595678"/>
            <a:ext cx="813019" cy="711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593" t="17780" r="33750" b="39345"/>
          <a:stretch/>
        </p:blipFill>
        <p:spPr>
          <a:xfrm>
            <a:off x="249549" y="4926330"/>
            <a:ext cx="2697480" cy="1931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5449" y="3724470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err="1" smtClean="0">
                <a:latin typeface="Comic Sans MS" panose="030F0702030302020204" pitchFamily="66" charset="0"/>
              </a:rPr>
              <a:t>Ядер</a:t>
            </a:r>
            <a:r>
              <a:rPr lang="uk-UA" sz="1400" dirty="0" smtClean="0">
                <a:latin typeface="Comic Sans MS" panose="030F0702030302020204" pitchFamily="66" charset="0"/>
              </a:rPr>
              <a:t> багато, розташовані по периферії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83030" y="3337560"/>
            <a:ext cx="308610" cy="4512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0000" y="4538450"/>
            <a:ext cx="4662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язове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волокно </a:t>
            </a:r>
            <a:r>
              <a:rPr lang="uk-UA" dirty="0" smtClean="0">
                <a:latin typeface="Comic Sans MS" panose="030F0702030302020204" pitchFamily="66" charset="0"/>
              </a:rPr>
              <a:t>– це об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єднання багатьох </a:t>
            </a:r>
            <a:r>
              <a:rPr lang="uk-UA" dirty="0" err="1" smtClean="0">
                <a:latin typeface="Comic Sans MS" panose="030F0702030302020204" pitchFamily="66" charset="0"/>
              </a:rPr>
              <a:t>міоцитів</a:t>
            </a:r>
            <a:r>
              <a:rPr lang="uk-UA" dirty="0" smtClean="0">
                <a:latin typeface="Comic Sans MS" panose="030F0702030302020204" pitchFamily="66" charset="0"/>
              </a:rPr>
              <a:t> в межах однієї мембрани – 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сарколеми</a:t>
            </a:r>
            <a:r>
              <a:rPr lang="uk-UA" dirty="0" smtClean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що мають спільну цитоплазму -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саркоплазму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5622"/>
          <a:stretch/>
        </p:blipFill>
        <p:spPr>
          <a:xfrm>
            <a:off x="6671027" y="1297313"/>
            <a:ext cx="5147593" cy="39557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029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1163" r="68672" b="5095"/>
          <a:stretch/>
        </p:blipFill>
        <p:spPr>
          <a:xfrm>
            <a:off x="743098" y="1343448"/>
            <a:ext cx="4703535" cy="23400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</a:t>
            </a:r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язова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9663" y="311971"/>
            <a:ext cx="465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Посмугована серцева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944" y="847973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автоматичне скорочення серця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33846" y="5652368"/>
            <a:ext cx="4484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Знаходження: </a:t>
            </a:r>
            <a:r>
              <a:rPr lang="uk-UA" sz="2000" dirty="0" smtClean="0">
                <a:latin typeface="Comic Sans MS" panose="030F0702030302020204" pitchFamily="66" charset="0"/>
              </a:rPr>
              <a:t>серцевий 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1621" y="1559360"/>
            <a:ext cx="1773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Клітини </a:t>
            </a:r>
            <a:r>
              <a:rPr lang="uk-UA" sz="1400" dirty="0" err="1" smtClean="0">
                <a:latin typeface="Comic Sans MS" panose="030F0702030302020204" pitchFamily="66" charset="0"/>
              </a:rPr>
              <a:t>кардіоміоцити</a:t>
            </a:r>
            <a:r>
              <a:rPr lang="uk-UA" sz="1400" dirty="0" smtClean="0">
                <a:latin typeface="Comic Sans MS" panose="030F0702030302020204" pitchFamily="66" charset="0"/>
              </a:rPr>
              <a:t> мають поперечну </a:t>
            </a:r>
            <a:r>
              <a:rPr lang="uk-UA" sz="1400" dirty="0" err="1" smtClean="0">
                <a:latin typeface="Comic Sans MS" panose="030F0702030302020204" pitchFamily="66" charset="0"/>
              </a:rPr>
              <a:t>посмугованість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598797" y="2504417"/>
            <a:ext cx="847836" cy="35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40" y="3813159"/>
            <a:ext cx="3165798" cy="2732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699" y="3683486"/>
            <a:ext cx="3018528" cy="3018528"/>
          </a:xfrm>
          <a:prstGeom prst="rect">
            <a:avLst/>
          </a:prstGeom>
        </p:spPr>
      </p:pic>
      <p:sp>
        <p:nvSpPr>
          <p:cNvPr id="13" name="Равнобедренный треугольник 12"/>
          <p:cNvSpPr/>
          <p:nvPr/>
        </p:nvSpPr>
        <p:spPr>
          <a:xfrm rot="5400000">
            <a:off x="3297755" y="4031363"/>
            <a:ext cx="2602085" cy="2369563"/>
          </a:xfrm>
          <a:prstGeom prst="triangle">
            <a:avLst>
              <a:gd name="adj" fmla="val 62864"/>
            </a:avLst>
          </a:prstGeom>
          <a:solidFill>
            <a:schemeClr val="accent1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24159" y="3375709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omic Sans MS" panose="030F0702030302020204" pitchFamily="66" charset="0"/>
              </a:rPr>
              <a:t>Вставні диски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432368" y="3683486"/>
            <a:ext cx="242252" cy="10028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1179"/>
          <a:stretch/>
        </p:blipFill>
        <p:spPr>
          <a:xfrm>
            <a:off x="6855658" y="1325160"/>
            <a:ext cx="5124659" cy="4327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29189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2260" y="160020"/>
            <a:ext cx="51663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Нервова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297930" y="1543464"/>
            <a:ext cx="5520690" cy="50025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будливість і провідність;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здійснює зв’язок організму з середовищем;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абезпечує взаємодію органів та систем і їх регуляцію;</a:t>
            </a:r>
          </a:p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ейрони сприймають подразнення, перетворюють їх на нервові імпульси і передають;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н</a:t>
            </a:r>
            <a:r>
              <a:rPr lang="uk-UA" dirty="0" err="1" smtClean="0">
                <a:latin typeface="Comic Sans MS" panose="030F0702030302020204" pitchFamily="66" charset="0"/>
              </a:rPr>
              <a:t>ейроглія</a:t>
            </a:r>
            <a:r>
              <a:rPr lang="uk-UA" dirty="0" smtClean="0">
                <a:latin typeface="Comic Sans MS" panose="030F0702030302020204" pitchFamily="66" charset="0"/>
              </a:rPr>
              <a:t> забезпечує опору, захист, живлення</a:t>
            </a:r>
          </a:p>
          <a:p>
            <a:endParaRPr lang="uk-UA" dirty="0" smtClean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421"/>
          <a:stretch/>
        </p:blipFill>
        <p:spPr>
          <a:xfrm rot="16200000">
            <a:off x="-169433" y="732848"/>
            <a:ext cx="6514879" cy="53692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9271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23190" y="2734358"/>
            <a:ext cx="3052556" cy="5064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2260" y="160020"/>
            <a:ext cx="51663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Нервова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5849078" y="1183667"/>
            <a:ext cx="6000779" cy="4205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Особливості будови:</a:t>
            </a:r>
          </a:p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кладається з нервових клітин з відростками – нейронів – і </a:t>
            </a:r>
            <a:r>
              <a:rPr lang="uk-UA" dirty="0" err="1" smtClean="0">
                <a:latin typeface="Comic Sans MS" panose="030F0702030302020204" pitchFamily="66" charset="0"/>
              </a:rPr>
              <a:t>нейроглії</a:t>
            </a:r>
            <a:r>
              <a:rPr lang="uk-UA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літини </a:t>
            </a:r>
            <a:r>
              <a:rPr lang="uk-UA" dirty="0" err="1" smtClean="0">
                <a:latin typeface="Comic Sans MS" panose="030F0702030302020204" pitchFamily="66" charset="0"/>
              </a:rPr>
              <a:t>нейроглії</a:t>
            </a:r>
            <a:r>
              <a:rPr lang="uk-UA" dirty="0" smtClean="0">
                <a:latin typeface="Comic Sans MS" panose="030F0702030302020204" pitchFamily="66" charset="0"/>
              </a:rPr>
              <a:t>, на відміну від нейронів, можуть ділитись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421"/>
          <a:stretch/>
        </p:blipFill>
        <p:spPr>
          <a:xfrm rot="16200000">
            <a:off x="-169433" y="732848"/>
            <a:ext cx="6514879" cy="53692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362725" y="170048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нейрон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46220" y="1330444"/>
            <a:ext cx="365760" cy="5330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51280" y="4897068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літини </a:t>
            </a:r>
            <a:r>
              <a:rPr lang="uk-UA" dirty="0" err="1" smtClean="0">
                <a:latin typeface="Comic Sans MS" panose="030F0702030302020204" pitchFamily="66" charset="0"/>
              </a:rPr>
              <a:t>нейроглії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657600" y="4663716"/>
            <a:ext cx="1194201" cy="2333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8" idx="2"/>
          </p:cNvCxnSpPr>
          <p:nvPr/>
        </p:nvCxnSpPr>
        <p:spPr>
          <a:xfrm>
            <a:off x="2933468" y="5266400"/>
            <a:ext cx="977264" cy="24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038281" y="5081734"/>
            <a:ext cx="742716" cy="68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61120" y="581787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дендрити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641080" y="5782984"/>
            <a:ext cx="502920" cy="109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8540857" y="6187202"/>
            <a:ext cx="603143" cy="2228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418810" y="398564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аксон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10035540" y="4354977"/>
            <a:ext cx="166625" cy="1941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460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615" y="125095"/>
            <a:ext cx="11494770" cy="1325563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Гістологія </a:t>
            </a: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гр.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ἱστός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«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тканина» 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+ 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λόγος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вчення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») - </a:t>
            </a: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н</a:t>
            </a: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аука про тканини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>
          <a:xfrm>
            <a:off x="881491" y="1477552"/>
            <a:ext cx="6454935" cy="5224462"/>
          </a:xfrm>
        </p:spPr>
      </p:pic>
      <p:sp>
        <p:nvSpPr>
          <p:cNvPr id="9" name="TextBox 8"/>
          <p:cNvSpPr txBox="1"/>
          <p:nvPr/>
        </p:nvSpPr>
        <p:spPr>
          <a:xfrm>
            <a:off x="6907036" y="3467592"/>
            <a:ext cx="5417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Тканина </a:t>
            </a:r>
            <a:r>
              <a:rPr lang="uk-UA" sz="2800" dirty="0" smtClean="0">
                <a:latin typeface="Comic Sans MS" panose="030F0702030302020204" pitchFamily="66" charset="0"/>
              </a:rPr>
              <a:t>– це сукупність клітин, спільних за походженням, будовою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та функціями 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8240" y="4627816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епітеліальна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8" y="462781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20869" y="2922950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80238" y="2922950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4040" y="1450658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нервова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64471" y="1450658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сполучна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03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830" y="160020"/>
            <a:ext cx="517779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823710" y="1955165"/>
            <a:ext cx="5177790" cy="3988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Особливості будови:</a:t>
            </a:r>
          </a:p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авколо клітин багато міжклітинної речовини;</a:t>
            </a:r>
          </a:p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літини різноманітні;</a:t>
            </a: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іжклітинна речовина буває твердою, рідкою, волокнистою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4"/>
          <a:stretch/>
        </p:blipFill>
        <p:spPr>
          <a:xfrm>
            <a:off x="656319" y="160020"/>
            <a:ext cx="5552982" cy="64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6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830" y="160020"/>
            <a:ext cx="517779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823710" y="1955165"/>
            <a:ext cx="5177790" cy="3988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ідтримують і з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єднують</a:t>
            </a:r>
            <a:r>
              <a:rPr lang="uk-UA" dirty="0" smtClean="0">
                <a:latin typeface="Comic Sans MS" panose="030F0702030302020204" pitchFamily="66" charset="0"/>
              </a:rPr>
              <a:t> частини організму;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творюють кістки, хрящі, зв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язки</a:t>
            </a:r>
            <a:r>
              <a:rPr lang="uk-UA" dirty="0" smtClean="0">
                <a:latin typeface="Comic Sans MS" panose="030F0702030302020204" pitchFamily="66" charset="0"/>
              </a:rPr>
              <a:t>, сухожилки;</a:t>
            </a:r>
          </a:p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абезпечують живлення і захист;</a:t>
            </a: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ають найвищу здатність до регенерації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4"/>
          <a:stretch/>
        </p:blipFill>
        <p:spPr>
          <a:xfrm>
            <a:off x="656319" y="160020"/>
            <a:ext cx="5552982" cy="6461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0520" y="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Тверда</a:t>
            </a:r>
            <a:endParaRPr lang="ru-RU" sz="2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6190" y="358005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кісткова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9868" y="1937464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хрящова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8516" y="598368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щільна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" y="289468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жирова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5010" y="131063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пухка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2038" y="59436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кров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9868" y="4546381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Рідка</a:t>
            </a:r>
            <a:endParaRPr lang="ru-RU" sz="2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63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6089"/>
          <a:stretch/>
        </p:blipFill>
        <p:spPr>
          <a:xfrm>
            <a:off x="132099" y="1365635"/>
            <a:ext cx="8216624" cy="39419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8496" y="65106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Кісткова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20314" y="587156"/>
            <a:ext cx="42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опорна, захисна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0301" y="858375"/>
            <a:ext cx="5311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утворює кістки скелета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129793" y="3159108"/>
            <a:ext cx="676647" cy="843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280660" y="4205144"/>
            <a:ext cx="1590355" cy="111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815" r="19912" b="17839"/>
          <a:stretch/>
        </p:blipFill>
        <p:spPr>
          <a:xfrm>
            <a:off x="8348723" y="1227949"/>
            <a:ext cx="3357224" cy="26412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/>
          <p:cNvSpPr txBox="1"/>
          <p:nvPr/>
        </p:nvSpPr>
        <p:spPr>
          <a:xfrm>
            <a:off x="5837373" y="5433099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остеобласти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1115" y="2962476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latin typeface="Comic Sans MS" panose="030F0702030302020204" pitchFamily="66" charset="0"/>
              </a:rPr>
              <a:t>остеокласти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122968" y="4885342"/>
            <a:ext cx="346950" cy="5599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57443" t="58420" r="24781" b="13972"/>
          <a:stretch/>
        </p:blipFill>
        <p:spPr>
          <a:xfrm rot="1844200">
            <a:off x="2974482" y="3575170"/>
            <a:ext cx="2052567" cy="2144774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816316" y="4578977"/>
            <a:ext cx="1329050" cy="137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9271" y="5622905"/>
            <a:ext cx="512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Остеоцити</a:t>
            </a:r>
            <a:r>
              <a:rPr lang="uk-UA" dirty="0" smtClean="0">
                <a:latin typeface="Comic Sans MS" panose="030F0702030302020204" pitchFamily="66" charset="0"/>
              </a:rPr>
              <a:t> – основні клітини кісткової тканини, мають зірчасту форму і відростки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00352" y="1545517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Comic Sans MS" panose="030F0702030302020204" pitchFamily="66" charset="0"/>
              </a:rPr>
              <a:t>м</a:t>
            </a:r>
            <a:r>
              <a:rPr lang="uk-UA" sz="1400" dirty="0" smtClean="0">
                <a:latin typeface="Comic Sans MS" panose="030F0702030302020204" pitchFamily="66" charset="0"/>
              </a:rPr>
              <a:t>іжклітинна речовина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6953873" y="1861545"/>
            <a:ext cx="268216" cy="424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666" y="4022030"/>
            <a:ext cx="3651338" cy="24342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6" name="TextBox 45"/>
          <p:cNvSpPr txBox="1"/>
          <p:nvPr/>
        </p:nvSpPr>
        <p:spPr>
          <a:xfrm>
            <a:off x="5323292" y="6464506"/>
            <a:ext cx="511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Дентин зубів </a:t>
            </a:r>
            <a:r>
              <a:rPr lang="uk-UA" dirty="0" smtClean="0">
                <a:latin typeface="Comic Sans MS" panose="030F0702030302020204" pitchFamily="66" charset="0"/>
              </a:rPr>
              <a:t>– видозмінена кісткова тканина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96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  <p:bldP spid="21" grpId="0"/>
      <p:bldP spid="23" grpId="0"/>
      <p:bldP spid="37" grpId="0"/>
      <p:bldP spid="38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" r="27046"/>
          <a:stretch/>
        </p:blipFill>
        <p:spPr>
          <a:xfrm>
            <a:off x="206086" y="968465"/>
            <a:ext cx="3163567" cy="57818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00779" y="103015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Хрящова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610" y="542810"/>
            <a:ext cx="491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опорна, </a:t>
            </a:r>
            <a:r>
              <a:rPr lang="uk-UA" dirty="0" err="1" smtClean="0">
                <a:latin typeface="Comic Sans MS" panose="030F0702030302020204" pitchFamily="66" charset="0"/>
              </a:rPr>
              <a:t>пом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ягшує</a:t>
            </a:r>
            <a:r>
              <a:rPr lang="uk-UA" dirty="0" smtClean="0">
                <a:latin typeface="Comic Sans MS" panose="030F0702030302020204" pitchFamily="66" charset="0"/>
              </a:rPr>
              <a:t> навантаження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664484" y="5285497"/>
            <a:ext cx="5402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крила носа, вушна раковина, </a:t>
            </a:r>
            <a:r>
              <a:rPr lang="uk-UA" sz="2000" dirty="0" err="1" smtClean="0">
                <a:latin typeface="Comic Sans MS" panose="030F0702030302020204" pitchFamily="66" charset="0"/>
              </a:rPr>
              <a:t>міжхребцеві</a:t>
            </a:r>
            <a:r>
              <a:rPr lang="uk-UA" sz="2000" dirty="0" smtClean="0">
                <a:latin typeface="Comic Sans MS" panose="030F0702030302020204" pitchFamily="66" charset="0"/>
              </a:rPr>
              <a:t> диски, 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вкриває </a:t>
            </a:r>
            <a:r>
              <a:rPr lang="uk-UA" sz="2000" dirty="0" err="1" smtClean="0">
                <a:latin typeface="Comic Sans MS" panose="030F0702030302020204" pitchFamily="66" charset="0"/>
              </a:rPr>
              <a:t>суглубові</a:t>
            </a:r>
            <a:r>
              <a:rPr lang="uk-UA" sz="2000" dirty="0" smtClean="0">
                <a:latin typeface="Comic Sans MS" panose="030F0702030302020204" pitchFamily="66" charset="0"/>
              </a:rPr>
              <a:t> поверхні кісток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1639" y="4798327"/>
            <a:ext cx="204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Клітини хряща - </a:t>
            </a:r>
            <a:r>
              <a:rPr lang="uk-UA" dirty="0" err="1" smtClean="0">
                <a:latin typeface="Comic Sans MS" panose="030F0702030302020204" pitchFamily="66" charset="0"/>
              </a:rPr>
              <a:t>хондроцити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484" y="1326343"/>
            <a:ext cx="5067706" cy="37951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591" t="63516" r="4987" b="5982"/>
          <a:stretch/>
        </p:blipFill>
        <p:spPr>
          <a:xfrm>
            <a:off x="3555554" y="998980"/>
            <a:ext cx="2788920" cy="15841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61228" t="62799" r="5102" b="3632"/>
          <a:stretch/>
        </p:blipFill>
        <p:spPr>
          <a:xfrm rot="16200000">
            <a:off x="4347065" y="4251027"/>
            <a:ext cx="1493319" cy="2457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6666" t="68688" r="27658" b="7129"/>
          <a:stretch/>
        </p:blipFill>
        <p:spPr>
          <a:xfrm>
            <a:off x="3555554" y="2911218"/>
            <a:ext cx="2777491" cy="150876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3277135" y="3805109"/>
            <a:ext cx="1431437" cy="9663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3608575" y="5274824"/>
            <a:ext cx="727837" cy="3671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93183" y="991291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еластин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1" name="Прямая соединительная линия 30"/>
          <p:cNvCxnSpPr>
            <a:endCxn id="28" idx="3"/>
          </p:cNvCxnSpPr>
          <p:nvPr/>
        </p:nvCxnSpPr>
        <p:spPr>
          <a:xfrm flipH="1" flipV="1">
            <a:off x="3277134" y="1175957"/>
            <a:ext cx="1355132" cy="4139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87817" y="250976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колаген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846320" y="2804068"/>
            <a:ext cx="479245" cy="3736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938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  <p:bldP spid="20" grpId="0"/>
      <p:bldP spid="28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4999" y="223141"/>
            <a:ext cx="4145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Пухка волокниста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194" y="761260"/>
            <a:ext cx="491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надає міцності та пружності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2305" y="1149253"/>
            <a:ext cx="11042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з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єднує</a:t>
            </a:r>
            <a:r>
              <a:rPr lang="uk-UA" sz="2000" dirty="0" smtClean="0">
                <a:latin typeface="Comic Sans MS" panose="030F0702030302020204" pitchFamily="66" charset="0"/>
              </a:rPr>
              <a:t> шкіру і структури, що лежать нижче, огортає кровоносні судини і 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язові</a:t>
            </a:r>
            <a:r>
              <a:rPr lang="uk-UA" sz="2000" dirty="0" smtClean="0">
                <a:latin typeface="Comic Sans MS" panose="030F0702030302020204" pitchFamily="66" charset="0"/>
              </a:rPr>
              <a:t> волокна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796" y="1683970"/>
            <a:ext cx="5681104" cy="45448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6550"/>
          <a:stretch/>
        </p:blipFill>
        <p:spPr>
          <a:xfrm>
            <a:off x="572305" y="2595349"/>
            <a:ext cx="5182049" cy="3458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8660" y="222495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еластин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773" y="2234017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фібробласти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8114" y="223401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колаген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305" y="6055683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Фібробласти розкидані у міжклітинному просторі, здатні утворювати волокна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13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3579" y="280934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Щільна волокниста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1409" y="805733"/>
            <a:ext cx="491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захисна, опорна, з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єднувальна</a:t>
            </a:r>
            <a:endParaRPr lang="uk-UA" dirty="0" smtClean="0">
              <a:latin typeface="Comic Sans MS" panose="030F0702030302020204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9243" y="1168288"/>
            <a:ext cx="4970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утворює дерму, зв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язки</a:t>
            </a:r>
            <a:r>
              <a:rPr lang="uk-UA" sz="2000" dirty="0" smtClean="0">
                <a:latin typeface="Comic Sans MS" panose="030F0702030302020204" pitchFamily="66" charset="0"/>
              </a:rPr>
              <a:t>, сухожилки, склеру, рогівку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611" t="22889" r="34889" b="21111"/>
          <a:stretch/>
        </p:blipFill>
        <p:spPr>
          <a:xfrm>
            <a:off x="6195507" y="1976864"/>
            <a:ext cx="5623113" cy="39692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300" t="16001" r="6551" b="3600"/>
          <a:stretch/>
        </p:blipFill>
        <p:spPr>
          <a:xfrm>
            <a:off x="334279" y="1976864"/>
            <a:ext cx="5736661" cy="39692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757993" y="5946120"/>
            <a:ext cx="488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Щільна неоформлена волокниста тканина утворює дерму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2447" y="6025427"/>
            <a:ext cx="488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Щільна оформлена волокниста тканина утворює сухожилки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0800" y="1567879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Тканина утворена волокнами, а не клітинами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52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3579" y="280934"/>
            <a:ext cx="3254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Ретикулярна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7119" y="1008121"/>
            <a:ext cx="491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захисна, опорна, з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єднувальна</a:t>
            </a:r>
            <a:endParaRPr lang="uk-UA" dirty="0" smtClean="0">
              <a:latin typeface="Comic Sans MS" panose="030F0702030302020204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3523" y="1642976"/>
            <a:ext cx="49700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утворює </a:t>
            </a:r>
            <a:r>
              <a:rPr lang="ru-RU" sz="2000" dirty="0">
                <a:latin typeface="Comic Sans MS" panose="030F0702030302020204" pitchFamily="66" charset="0"/>
              </a:rPr>
              <a:t>основу </a:t>
            </a:r>
            <a:r>
              <a:rPr lang="ru-RU" sz="2000" dirty="0" err="1">
                <a:latin typeface="Comic Sans MS" panose="030F0702030302020204" pitchFamily="66" charset="0"/>
              </a:rPr>
              <a:t>печінки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жирової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тканини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кісткового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мозку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latin typeface="Comic Sans MS" panose="030F0702030302020204" pitchFamily="66" charset="0"/>
              </a:rPr>
              <a:t>селезінки</a:t>
            </a:r>
            <a:r>
              <a:rPr lang="ru-RU" sz="2000" dirty="0" smtClean="0"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latin typeface="Comic Sans MS" panose="030F0702030302020204" pitchFamily="66" charset="0"/>
              </a:rPr>
              <a:t>лімфатичних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вузлів</a:t>
            </a:r>
            <a:r>
              <a:rPr lang="ru-RU" sz="2000" dirty="0" smtClean="0"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latin typeface="Comic Sans MS" panose="030F0702030302020204" pitchFamily="66" charset="0"/>
              </a:rPr>
              <a:t>базальної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мембрани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902"/>
          <a:stretch/>
        </p:blipFill>
        <p:spPr>
          <a:xfrm>
            <a:off x="5615456" y="1334301"/>
            <a:ext cx="6203164" cy="49912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501257" y="5402222"/>
            <a:ext cx="499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Ретикулярні волокна зафарбовані чорним кольором : вони є порівняно тонкими і тендітними нитками колагену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9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860" y="223141"/>
            <a:ext cx="49377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Сполучна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3579" y="280934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Жирова тканина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7119" y="1008121"/>
            <a:ext cx="491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оберігає внутрішні органи від ударів, енергетичне депо, теплоізоляція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1520" y="1919974"/>
            <a:ext cx="4970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під дермою, навколо нирок, серця, внутрішніх органів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58" b="9372"/>
          <a:stretch/>
        </p:blipFill>
        <p:spPr>
          <a:xfrm>
            <a:off x="5761202" y="1437973"/>
            <a:ext cx="6057418" cy="48082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6631" b="23444"/>
          <a:stretch/>
        </p:blipFill>
        <p:spPr>
          <a:xfrm>
            <a:off x="291749" y="3553668"/>
            <a:ext cx="5239616" cy="18060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350" y="5438929"/>
            <a:ext cx="5142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Адипоцити</a:t>
            </a:r>
            <a:r>
              <a:rPr lang="uk-UA" dirty="0" smtClean="0">
                <a:latin typeface="Comic Sans MS" panose="030F0702030302020204" pitchFamily="66" charset="0"/>
              </a:rPr>
              <a:t> – жирові клітини: центр клітини займає жирова крапля, ядро, цитоплазма і мітохондрії зсунуті до периферії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2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23791" r="13333" b="15294"/>
          <a:stretch/>
        </p:blipFill>
        <p:spPr>
          <a:xfrm>
            <a:off x="0" y="21787"/>
            <a:ext cx="7279342" cy="6436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2682" y="2214281"/>
            <a:ext cx="1731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latin typeface="Comic Sans MS" panose="030F0702030302020204" pitchFamily="66" charset="0"/>
              </a:rPr>
              <a:t>лазма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(біля 55%)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437529" y="1497104"/>
            <a:ext cx="215153" cy="222324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748" y="5100918"/>
            <a:ext cx="1986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л</a:t>
            </a:r>
            <a:r>
              <a:rPr lang="uk-UA" sz="2400" dirty="0" smtClean="0">
                <a:latin typeface="Comic Sans MS" panose="030F0702030302020204" pitchFamily="66" charset="0"/>
              </a:rPr>
              <a:t>ейкоцити і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т</a:t>
            </a:r>
            <a:r>
              <a:rPr lang="uk-UA" sz="2400" dirty="0" smtClean="0">
                <a:latin typeface="Comic Sans MS" panose="030F0702030302020204" pitchFamily="66" charset="0"/>
              </a:rPr>
              <a:t>ромбоцити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(біля 4%)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447" y="6227716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е</a:t>
            </a:r>
            <a:r>
              <a:rPr lang="uk-UA" sz="2400" dirty="0" smtClean="0">
                <a:latin typeface="Comic Sans MS" panose="030F0702030302020204" pitchFamily="66" charset="0"/>
              </a:rPr>
              <a:t>ритроцити (біля 41%)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8417" y="3436557"/>
            <a:ext cx="3634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Кров циркулює </a:t>
            </a:r>
          </a:p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 кровоносних судинах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748" y="233083"/>
            <a:ext cx="1895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Депо крові:</a:t>
            </a:r>
          </a:p>
          <a:p>
            <a:pPr marL="285750" indent="-285750" algn="ctr">
              <a:buFontTx/>
              <a:buChar char="-"/>
            </a:pPr>
            <a:r>
              <a:rPr lang="uk-UA" sz="2400" dirty="0"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latin typeface="Comic Sans MS" panose="030F0702030302020204" pitchFamily="66" charset="0"/>
              </a:rPr>
              <a:t>ечінка</a:t>
            </a:r>
          </a:p>
          <a:p>
            <a:pPr marL="285750" indent="-285750" algn="ctr"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селезінка</a:t>
            </a:r>
          </a:p>
          <a:p>
            <a:pPr marL="285750" indent="-285750" algn="ctr"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шкіра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12496"/>
          <a:stretch/>
        </p:blipFill>
        <p:spPr>
          <a:xfrm>
            <a:off x="7675125" y="4267554"/>
            <a:ext cx="3377843" cy="21701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128" y="176542"/>
            <a:ext cx="4938188" cy="9815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6676" y="286624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Кров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604" y="1543040"/>
            <a:ext cx="3000887" cy="19557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6904334" y="1156638"/>
            <a:ext cx="491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транспортна, трофічна, захисна</a:t>
            </a:r>
          </a:p>
        </p:txBody>
      </p:sp>
    </p:spTree>
    <p:extLst>
      <p:ext uri="{BB962C8B-B14F-4D97-AF65-F5344CB8AC3E}">
        <p14:creationId xmlns:p14="http://schemas.microsoft.com/office/powerpoint/2010/main" val="2231849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28" y="176542"/>
            <a:ext cx="4938188" cy="981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0716" y="181882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Лімфа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4235" y="5986918"/>
            <a:ext cx="354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Лімфа циркулює </a:t>
            </a:r>
          </a:p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 лімфатичній системі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42" y="584670"/>
            <a:ext cx="6556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підтримує зв’язок між кров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ю і внутрішнім середовищем органів, повертає білки та зайву рідину в кров, несе бактерії до лімфатичних вузлів для знищення, транспортує жири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807" y="1220437"/>
            <a:ext cx="3991928" cy="47664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5702" y="5994128"/>
            <a:ext cx="5477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Розташування: </a:t>
            </a:r>
            <a:r>
              <a:rPr lang="uk-UA" sz="2000" dirty="0" smtClean="0">
                <a:latin typeface="Comic Sans MS" panose="030F0702030302020204" pitchFamily="66" charset="0"/>
              </a:rPr>
              <a:t>у міжклітинному просторі всіх тканин організму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01" y="1832657"/>
            <a:ext cx="2736339" cy="4154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47153" y="2223156"/>
            <a:ext cx="3495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Лімфа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має</a:t>
            </a:r>
            <a:r>
              <a:rPr lang="ru-RU" dirty="0">
                <a:latin typeface="Comic Sans MS" panose="030F0702030302020204" pitchFamily="66" charset="0"/>
              </a:rPr>
              <a:t> склад, </a:t>
            </a:r>
            <a:endParaRPr lang="ru-RU" dirty="0" smtClean="0">
              <a:latin typeface="Comic Sans MS" panose="030F0702030302020204" pitchFamily="66" charset="0"/>
            </a:endParaRPr>
          </a:p>
          <a:p>
            <a:r>
              <a:rPr lang="ru-RU" dirty="0" err="1" smtClean="0">
                <a:latin typeface="Comic Sans MS" panose="030F0702030302020204" pitchFamily="66" charset="0"/>
              </a:rPr>
              <a:t>подібний</a:t>
            </a:r>
            <a:r>
              <a:rPr lang="ru-RU" dirty="0">
                <a:latin typeface="Comic Sans MS" panose="030F0702030302020204" pitchFamily="66" charset="0"/>
              </a:rPr>
              <a:t>, але не </a:t>
            </a:r>
            <a:r>
              <a:rPr lang="ru-RU" dirty="0" err="1">
                <a:latin typeface="Comic Sans MS" panose="030F0702030302020204" pitchFamily="66" charset="0"/>
              </a:rPr>
              <a:t>ідентичний</a:t>
            </a:r>
            <a:r>
              <a:rPr lang="ru-RU" dirty="0">
                <a:latin typeface="Comic Sans MS" panose="030F0702030302020204" pitchFamily="66" charset="0"/>
              </a:rPr>
              <a:t> складу </a:t>
            </a:r>
            <a:r>
              <a:rPr lang="ru-RU" dirty="0" err="1">
                <a:latin typeface="Comic Sans MS" panose="030F0702030302020204" pitchFamily="66" charset="0"/>
              </a:rPr>
              <a:t>плазми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крові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багатша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 smtClean="0">
                <a:latin typeface="Comic Sans MS" panose="030F0702030302020204" pitchFamily="66" charset="0"/>
              </a:rPr>
              <a:t>лімфоцитами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ru-RU" dirty="0" err="1">
                <a:latin typeface="Comic Sans MS" panose="030F0702030302020204" pitchFamily="66" charset="0"/>
              </a:rPr>
              <a:t>м</a:t>
            </a:r>
            <a:r>
              <a:rPr lang="ru-RU" dirty="0" err="1" smtClean="0">
                <a:latin typeface="Comic Sans MS" panose="030F0702030302020204" pitchFamily="66" charset="0"/>
              </a:rPr>
              <a:t>істить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більше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smtClean="0">
                <a:latin typeface="Comic Sans MS" panose="030F0702030302020204" pitchFamily="66" charset="0"/>
              </a:rPr>
              <a:t>жиру </a:t>
            </a:r>
            <a:r>
              <a:rPr lang="ru-RU" dirty="0">
                <a:latin typeface="Comic Sans MS" panose="030F0702030302020204" pitchFamily="66" charset="0"/>
              </a:rPr>
              <a:t>і </a:t>
            </a:r>
            <a:r>
              <a:rPr lang="ru-RU" dirty="0" err="1">
                <a:latin typeface="Comic Sans MS" panose="030F0702030302020204" pitchFamily="66" charset="0"/>
              </a:rPr>
              <a:t>виглядає</a:t>
            </a:r>
            <a:r>
              <a:rPr lang="ru-RU" dirty="0">
                <a:latin typeface="Comic Sans MS" panose="030F0702030302020204" pitchFamily="66" charset="0"/>
              </a:rPr>
              <a:t> молочно-</a:t>
            </a:r>
            <a:r>
              <a:rPr lang="ru-RU" dirty="0" err="1">
                <a:latin typeface="Comic Sans MS" panose="030F0702030302020204" pitchFamily="66" charset="0"/>
              </a:rPr>
              <a:t>білою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завдяки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його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вмісту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009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160020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7" y="160020"/>
            <a:ext cx="5858033" cy="6561243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297930" y="1955165"/>
            <a:ext cx="5520690" cy="337121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Особливості будови:</a:t>
            </a:r>
          </a:p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літини щільно прилягають;</a:t>
            </a:r>
          </a:p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езначна кількість міжклітинної речовини;</a:t>
            </a:r>
          </a:p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ідсутні кровоносні судини;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швидка регенерація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490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5025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Підсумуємо!</a:t>
            </a:r>
            <a:endParaRPr lang="ru-RU" sz="40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30" y="835025"/>
            <a:ext cx="7601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Comic Sans MS" panose="030F0702030302020204" pitchFamily="66" charset="0"/>
              </a:rPr>
              <a:t>В організмі людини є чотири типи тканин: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5310" y="1749483"/>
            <a:ext cx="2613660" cy="16262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009900"/>
                </a:solidFill>
                <a:latin typeface="Comic Sans MS" panose="030F0702030302020204" pitchFamily="66" charset="0"/>
              </a:rPr>
              <a:t>е</a:t>
            </a:r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пітеліальна:</a:t>
            </a:r>
          </a:p>
          <a:p>
            <a:r>
              <a:rPr lang="uk-UA" dirty="0">
                <a:latin typeface="Comic Sans MS" panose="030F0702030302020204" pitchFamily="66" charset="0"/>
              </a:rPr>
              <a:t>о</a:t>
            </a:r>
            <a:r>
              <a:rPr lang="uk-UA" dirty="0" smtClean="0">
                <a:latin typeface="Comic Sans MS" panose="030F0702030302020204" pitchFamily="66" charset="0"/>
              </a:rPr>
              <a:t>дношарова,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багатошарова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3461790" y="1749484"/>
            <a:ext cx="2932950" cy="277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>
                <a:solidFill>
                  <a:srgbClr val="009900"/>
                </a:solidFill>
                <a:latin typeface="Comic Sans MS" panose="030F0702030302020204" pitchFamily="66" charset="0"/>
              </a:rPr>
              <a:t>м</a:t>
            </a:r>
            <a:r>
              <a:rPr lang="en-US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solidFill>
                  <a:srgbClr val="009900"/>
                </a:solidFill>
                <a:latin typeface="Comic Sans MS" panose="030F0702030302020204" pitchFamily="66" charset="0"/>
              </a:rPr>
              <a:t>язова</a:t>
            </a:r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непосмугована,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осмугована скелетна,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осмугована серцева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6118920" y="1749484"/>
            <a:ext cx="2613660" cy="1626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нервова</a:t>
            </a: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8643390" y="1753353"/>
            <a:ext cx="3266670" cy="4601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сполучна:</a:t>
            </a:r>
          </a:p>
          <a:p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верда: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- кістки,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- хрящі,</a:t>
            </a:r>
          </a:p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олокниста,</a:t>
            </a:r>
          </a:p>
          <a:p>
            <a:r>
              <a:rPr lang="uk-UA" dirty="0">
                <a:latin typeface="Comic Sans MS" panose="030F0702030302020204" pitchFamily="66" charset="0"/>
              </a:rPr>
              <a:t>р</a:t>
            </a:r>
            <a:r>
              <a:rPr lang="uk-UA" dirty="0" smtClean="0">
                <a:latin typeface="Comic Sans MS" panose="030F0702030302020204" pitchFamily="66" charset="0"/>
              </a:rPr>
              <a:t>етикулярна,</a:t>
            </a:r>
          </a:p>
          <a:p>
            <a:r>
              <a:rPr lang="uk-UA" dirty="0">
                <a:latin typeface="Comic Sans MS" panose="030F0702030302020204" pitchFamily="66" charset="0"/>
              </a:rPr>
              <a:t>ж</a:t>
            </a:r>
            <a:r>
              <a:rPr lang="uk-UA" dirty="0" smtClean="0">
                <a:latin typeface="Comic Sans MS" panose="030F0702030302020204" pitchFamily="66" charset="0"/>
              </a:rPr>
              <a:t>ирова,</a:t>
            </a:r>
          </a:p>
          <a:p>
            <a:r>
              <a:rPr lang="uk-UA" dirty="0">
                <a:latin typeface="Comic Sans MS" panose="030F0702030302020204" pitchFamily="66" charset="0"/>
              </a:rPr>
              <a:t>р</a:t>
            </a:r>
            <a:r>
              <a:rPr lang="uk-UA" dirty="0" smtClean="0">
                <a:latin typeface="Comic Sans MS" panose="030F0702030302020204" pitchFamily="66" charset="0"/>
              </a:rPr>
              <a:t>ідка: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- кров,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- лімфа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9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770" y="852170"/>
            <a:ext cx="5669280" cy="23876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Чи маєте запитання?</a:t>
            </a:r>
            <a:endParaRPr lang="ru-RU" sz="80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35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Відео</a:t>
            </a:r>
            <a:r>
              <a:rPr lang="ru-RU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до уроку </a:t>
            </a:r>
            <a:r>
              <a:rPr lang="ru-RU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ви</a:t>
            </a:r>
            <a:r>
              <a:rPr lang="ru-RU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можете </a:t>
            </a:r>
            <a:r>
              <a:rPr lang="ru-RU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переглянути</a:t>
            </a:r>
            <a:r>
              <a:rPr lang="ru-RU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за </a:t>
            </a:r>
            <a:r>
              <a:rPr lang="ru-RU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посиланням</a:t>
            </a:r>
            <a:r>
              <a:rPr lang="ru-RU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:</a:t>
            </a:r>
            <a:endParaRPr lang="ru-RU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1681"/>
            <a:ext cx="10515600" cy="41652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https://www.youtube.com/watch?v=PsAjwGMaEss&amp;t=34s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05" y="2533650"/>
            <a:ext cx="3729990" cy="37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7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160020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7" y="160020"/>
            <a:ext cx="5858033" cy="6561243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>
            <a:off x="6782185" y="2119886"/>
            <a:ext cx="4480560" cy="338131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захисна;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секреторна;</a:t>
            </a:r>
          </a:p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смоктування речовин;</a:t>
            </a:r>
          </a:p>
          <a:p>
            <a:r>
              <a:rPr lang="uk-UA" dirty="0">
                <a:latin typeface="Comic Sans MS" panose="030F0702030302020204" pitchFamily="66" charset="0"/>
              </a:rPr>
              <a:t>г</a:t>
            </a:r>
            <a:r>
              <a:rPr lang="uk-UA" dirty="0" smtClean="0">
                <a:latin typeface="Comic Sans MS" panose="030F0702030302020204" pitchFamily="66" charset="0"/>
              </a:rPr>
              <a:t>азообмін;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виділення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9463" y="8903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плоский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673" y="4037449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циліндричний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854" y="636136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кубічний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5233" y="175055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плоский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5945" y="4051242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циліндричний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7341" y="633268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кубічний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421" y="363800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Одношаровий</a:t>
            </a:r>
            <a:endParaRPr lang="ru-RU" sz="24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3197" y="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Багатошаровий</a:t>
            </a:r>
            <a:endParaRPr lang="ru-RU" sz="240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6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2" grpId="0"/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737" y="218993"/>
            <a:ext cx="49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Одношаровий плоский епітелій</a:t>
            </a:r>
            <a:endParaRPr lang="ru-RU" sz="24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19" y="1294614"/>
            <a:ext cx="4147262" cy="25897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4873" y="704529"/>
            <a:ext cx="604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дифузія газів і малих молекул (ендотелій), забезпечує вільне ковзання органів (</a:t>
            </a:r>
            <a:r>
              <a:rPr lang="uk-UA" dirty="0" err="1" smtClean="0">
                <a:latin typeface="Comic Sans MS" panose="030F0702030302020204" pitchFamily="66" charset="0"/>
              </a:rPr>
              <a:t>мезотелій</a:t>
            </a:r>
            <a:r>
              <a:rPr lang="uk-UA" dirty="0" smtClean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4" y="4324883"/>
            <a:ext cx="4170546" cy="253311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2274" y="622349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артерія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6790" y="4728822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ендотелій</a:t>
            </a:r>
            <a:endParaRPr lang="ru-RU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4427136" y="5098154"/>
            <a:ext cx="263800" cy="3860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354652" y="5630204"/>
            <a:ext cx="5735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у </a:t>
            </a:r>
            <a:r>
              <a:rPr lang="uk-UA" sz="2000" dirty="0" smtClean="0">
                <a:latin typeface="Comic Sans MS" panose="030F0702030302020204" pitchFamily="66" charset="0"/>
              </a:rPr>
              <a:t>альвеолах, очеревині, </a:t>
            </a:r>
            <a:r>
              <a:rPr lang="uk-UA" sz="2000" dirty="0">
                <a:latin typeface="Comic Sans MS" panose="030F0702030302020204" pitchFamily="66" charset="0"/>
              </a:rPr>
              <a:t>вистеляє плевру, перикард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/>
          <a:srcRect t="8026" r="50357"/>
          <a:stretch/>
        </p:blipFill>
        <p:spPr>
          <a:xfrm>
            <a:off x="6638038" y="1243690"/>
            <a:ext cx="4946540" cy="42253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79733" y="1408944"/>
            <a:ext cx="380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Мезотелій</a:t>
            </a:r>
            <a:r>
              <a:rPr lang="uk-UA" dirty="0" smtClean="0">
                <a:latin typeface="Comic Sans MS" panose="030F0702030302020204" pitchFamily="66" charset="0"/>
              </a:rPr>
              <a:t> – верхній шар плеври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289202" y="1778276"/>
            <a:ext cx="590848" cy="2973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94038" y="3108742"/>
            <a:ext cx="2343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Базальна мембрана</a:t>
            </a:r>
          </a:p>
          <a:p>
            <a:pPr algn="ctr"/>
            <a:r>
              <a:rPr lang="uk-UA" sz="1400" dirty="0">
                <a:latin typeface="Comic Sans MS" panose="030F0702030302020204" pitchFamily="66" charset="0"/>
              </a:rPr>
              <a:t>в</a:t>
            </a:r>
            <a:r>
              <a:rPr lang="uk-UA" sz="1400" dirty="0" smtClean="0">
                <a:latin typeface="Comic Sans MS" panose="030F0702030302020204" pitchFamily="66" charset="0"/>
              </a:rPr>
              <a:t>ідокремлює від інших шарів клітин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714750" y="3254318"/>
            <a:ext cx="412040" cy="1007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0788" y="3384860"/>
            <a:ext cx="177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Плоскі клітини полігональної форми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769205" y="3017520"/>
            <a:ext cx="356775" cy="3673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53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4" y="1495973"/>
            <a:ext cx="3857412" cy="24040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737" y="218993"/>
            <a:ext cx="516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Одношаровий кубічний епітелій</a:t>
            </a:r>
            <a:endParaRPr lang="ru-RU" sz="24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006" y="668179"/>
            <a:ext cx="530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утворює </a:t>
            </a:r>
            <a:r>
              <a:rPr lang="ru-RU" dirty="0" smtClean="0">
                <a:latin typeface="Comic Sans MS" panose="030F0702030302020204" pitchFamily="66" charset="0"/>
              </a:rPr>
              <a:t>протоки </a:t>
            </a:r>
            <a:r>
              <a:rPr lang="ru-RU" dirty="0">
                <a:latin typeface="Comic Sans MS" panose="030F0702030302020204" pitchFamily="66" charset="0"/>
              </a:rPr>
              <a:t>і </a:t>
            </a:r>
            <a:r>
              <a:rPr lang="ru-RU" dirty="0" err="1">
                <a:latin typeface="Comic Sans MS" panose="030F0702030302020204" pitchFamily="66" charset="0"/>
              </a:rPr>
              <a:t>бере</a:t>
            </a:r>
            <a:r>
              <a:rPr lang="ru-RU" dirty="0">
                <a:latin typeface="Comic Sans MS" panose="030F0702030302020204" pitchFamily="66" charset="0"/>
              </a:rPr>
              <a:t> участь в </a:t>
            </a:r>
            <a:r>
              <a:rPr lang="ru-RU" dirty="0" err="1">
                <a:latin typeface="Comic Sans MS" panose="030F0702030302020204" pitchFamily="66" charset="0"/>
              </a:rPr>
              <a:t>поглинанні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або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секреції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речовин</a:t>
            </a:r>
            <a:endParaRPr lang="uk-UA" dirty="0" smtClean="0">
              <a:latin typeface="Comic Sans MS" panose="030F0702030302020204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03352" y="5418049"/>
            <a:ext cx="6595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у </a:t>
            </a:r>
            <a:r>
              <a:rPr lang="uk-UA" sz="2000" dirty="0" smtClean="0">
                <a:latin typeface="Comic Sans MS" panose="030F0702030302020204" pitchFamily="66" charset="0"/>
              </a:rPr>
              <a:t>ниркових </a:t>
            </a:r>
            <a:r>
              <a:rPr lang="uk-UA" sz="2000" dirty="0">
                <a:latin typeface="Comic Sans MS" panose="030F0702030302020204" pitchFamily="66" charset="0"/>
              </a:rPr>
              <a:t>канальцях, </a:t>
            </a:r>
            <a:r>
              <a:rPr lang="uk-UA" sz="2000" dirty="0" smtClean="0">
                <a:latin typeface="Comic Sans MS" panose="030F0702030302020204" pitchFamily="66" charset="0"/>
              </a:rPr>
              <a:t>бронхіолах </a:t>
            </a:r>
            <a:r>
              <a:rPr lang="uk-UA" sz="2000" dirty="0">
                <a:latin typeface="Comic Sans MS" panose="030F0702030302020204" pitchFamily="66" charset="0"/>
              </a:rPr>
              <a:t>легень, </a:t>
            </a:r>
            <a:r>
              <a:rPr lang="uk-UA" sz="2000" dirty="0" smtClean="0">
                <a:latin typeface="Comic Sans MS" panose="030F0702030302020204" pitchFamily="66" charset="0"/>
              </a:rPr>
              <a:t>вивідних протоках печінки, підшлункової залози, слинних залоз, вкриває поверхню яєчника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381" y="3341595"/>
            <a:ext cx="2343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Базальна мембрана</a:t>
            </a:r>
          </a:p>
          <a:p>
            <a:pPr algn="ctr"/>
            <a:r>
              <a:rPr lang="uk-UA" sz="1400" dirty="0">
                <a:latin typeface="Comic Sans MS" panose="030F0702030302020204" pitchFamily="66" charset="0"/>
              </a:rPr>
              <a:t>в</a:t>
            </a:r>
            <a:r>
              <a:rPr lang="uk-UA" sz="1400" dirty="0" smtClean="0">
                <a:latin typeface="Comic Sans MS" panose="030F0702030302020204" pitchFamily="66" charset="0"/>
              </a:rPr>
              <a:t>ідокремлює від інших шарів клітин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714750" y="3410561"/>
            <a:ext cx="412040" cy="1007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1992" y="3440347"/>
            <a:ext cx="177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Comic Sans MS" panose="030F0702030302020204" pitchFamily="66" charset="0"/>
              </a:rPr>
              <a:t>К</a:t>
            </a:r>
            <a:r>
              <a:rPr lang="uk-UA" sz="1400" dirty="0" smtClean="0">
                <a:latin typeface="Comic Sans MS" panose="030F0702030302020204" pitchFamily="66" charset="0"/>
              </a:rPr>
              <a:t>літини кубічної форми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769205" y="3017520"/>
            <a:ext cx="356775" cy="3673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536" y="1290774"/>
            <a:ext cx="5267325" cy="39338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9" y="4887564"/>
            <a:ext cx="966305" cy="1341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199" y="4443403"/>
            <a:ext cx="1615739" cy="1949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85" y="4158643"/>
            <a:ext cx="1854748" cy="2275069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1100755" y="5017770"/>
            <a:ext cx="510814" cy="114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882444" y="5034765"/>
            <a:ext cx="510814" cy="114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1992" y="6275709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нирка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6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2309"/>
          <a:stretch/>
        </p:blipFill>
        <p:spPr>
          <a:xfrm>
            <a:off x="1129119" y="1616883"/>
            <a:ext cx="4365673" cy="40125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006" y="4277595"/>
            <a:ext cx="2424419" cy="2424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017" y="233977"/>
            <a:ext cx="59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Одношаровий циліндричний епітелій</a:t>
            </a:r>
            <a:endParaRPr lang="ru-RU" sz="24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006" y="668179"/>
            <a:ext cx="530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залозистий епітелій захищає слизову від ушкоджень, миготливий епітелій </a:t>
            </a:r>
            <a:r>
              <a:rPr lang="uk-UA" dirty="0" err="1" smtClean="0">
                <a:latin typeface="Comic Sans MS" panose="030F0702030302020204" pitchFamily="66" charset="0"/>
              </a:rPr>
              <a:t>яйцеводів</a:t>
            </a:r>
            <a:r>
              <a:rPr lang="uk-UA" dirty="0" smtClean="0">
                <a:latin typeface="Comic Sans MS" panose="030F0702030302020204" pitchFamily="66" charset="0"/>
              </a:rPr>
              <a:t> сприяє проходженню </a:t>
            </a:r>
            <a:r>
              <a:rPr lang="uk-UA" dirty="0" err="1" smtClean="0">
                <a:latin typeface="Comic Sans MS" panose="030F0702030302020204" pitchFamily="66" charset="0"/>
              </a:rPr>
              <a:t>овоцитів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94792" y="5749551"/>
            <a:ext cx="6595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у </a:t>
            </a:r>
            <a:r>
              <a:rPr lang="uk-UA" sz="2000" dirty="0" smtClean="0">
                <a:latin typeface="Comic Sans MS" panose="030F0702030302020204" pitchFamily="66" charset="0"/>
              </a:rPr>
              <a:t>кишечнику, шлунку, жовчному міхурі, протоках печінки, матці, </a:t>
            </a:r>
            <a:r>
              <a:rPr lang="uk-UA" sz="2000" dirty="0" err="1" smtClean="0">
                <a:latin typeface="Comic Sans MS" panose="030F0702030302020204" pitchFamily="66" charset="0"/>
              </a:rPr>
              <a:t>яйцеводах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2246" y="5556270"/>
            <a:ext cx="1773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Клітини циліндричної або келихоподібної форми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541081" y="5510985"/>
            <a:ext cx="576462" cy="522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1491" y="1295042"/>
            <a:ext cx="5730189" cy="42976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 flipH="1">
            <a:off x="2829312" y="2025711"/>
            <a:ext cx="13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omic Sans MS" panose="030F0702030302020204" pitchFamily="66" charset="0"/>
              </a:rPr>
              <a:t>шлунок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88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00" b="55000" l="22688" r="33438"/>
                    </a14:imgEffect>
                  </a14:imgLayer>
                </a14:imgProps>
              </a:ext>
            </a:extLst>
          </a:blip>
          <a:srcRect l="22078" t="35899" r="66000" b="45117"/>
          <a:stretch/>
        </p:blipFill>
        <p:spPr>
          <a:xfrm>
            <a:off x="838636" y="4267917"/>
            <a:ext cx="2570787" cy="23026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655" y="223141"/>
            <a:ext cx="5157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Багатошаровий плос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ий епітелій</a:t>
            </a:r>
          </a:p>
          <a:p>
            <a:pPr algn="ctr"/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незроговілий</a:t>
            </a:r>
            <a:endParaRPr lang="ru-RU" sz="24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945" y="1068639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80760" y="5832899"/>
            <a:ext cx="5825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у ротовій порожнині, стравоході, рогівці, на </a:t>
            </a:r>
            <a:r>
              <a:rPr lang="uk-UA" sz="2000" dirty="0" err="1" smtClean="0">
                <a:latin typeface="Comic Sans MS" panose="030F0702030302020204" pitchFamily="66" charset="0"/>
              </a:rPr>
              <a:t>язиці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770218" y="4242080"/>
            <a:ext cx="152835" cy="3764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963" t="22926" r="20170" b="9605"/>
          <a:stretch/>
        </p:blipFill>
        <p:spPr>
          <a:xfrm>
            <a:off x="1602022" y="1736272"/>
            <a:ext cx="3750198" cy="26940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766" y="1247383"/>
            <a:ext cx="5641847" cy="45802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4238138" y="140493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рогівка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854" y="4065323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Comic Sans MS" panose="030F0702030302020204" pitchFamily="66" charset="0"/>
              </a:rPr>
              <a:t>Верхні клітини плоскі, живі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6701" y="5419241"/>
            <a:ext cx="251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Comic Sans MS" panose="030F0702030302020204" pitchFamily="66" charset="0"/>
              </a:rPr>
              <a:t>Нижче розташовані клітини активно діляться</a:t>
            </a:r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65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4" b="96524" l="1304" r="986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726" y="1253306"/>
            <a:ext cx="3425651" cy="36416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0" y="223141"/>
            <a:ext cx="5737860" cy="915035"/>
          </a:xfrm>
          <a:solidFill>
            <a:srgbClr val="009900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Епітеліальна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тканина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89" y="6546028"/>
            <a:ext cx="1654313" cy="311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655" y="223141"/>
            <a:ext cx="5157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Багатошаровий плос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ий епітелій</a:t>
            </a:r>
          </a:p>
          <a:p>
            <a:pPr algn="ctr"/>
            <a:r>
              <a:rPr lang="uk-UA" sz="24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зроговілий</a:t>
            </a:r>
            <a:endParaRPr lang="ru-RU" sz="24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945" y="1068639"/>
            <a:ext cx="530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Функція: </a:t>
            </a:r>
            <a:r>
              <a:rPr lang="uk-UA" dirty="0" smtClean="0">
                <a:latin typeface="Comic Sans MS" panose="030F0702030302020204" pitchFamily="66" charset="0"/>
              </a:rPr>
              <a:t>захисна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773341" y="5140848"/>
            <a:ext cx="3324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Локалізується</a:t>
            </a:r>
            <a:r>
              <a:rPr lang="uk-UA" sz="2000" dirty="0" smtClean="0">
                <a:latin typeface="Comic Sans MS" panose="030F0702030302020204" pitchFamily="66" charset="0"/>
              </a:rPr>
              <a:t> на поверхні тіла, вкриває шкіру (дерму)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118" y="1265799"/>
            <a:ext cx="177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Comic Sans MS" panose="030F0702030302020204" pitchFamily="66" charset="0"/>
              </a:rPr>
              <a:t>Верхні клітини поступово злущуються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518493" y="1622637"/>
            <a:ext cx="576462" cy="522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59" y="4809102"/>
            <a:ext cx="2722431" cy="1892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726" y="4769469"/>
            <a:ext cx="5556067" cy="19325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b="9217"/>
          <a:stretch/>
        </p:blipFill>
        <p:spPr>
          <a:xfrm rot="10800000">
            <a:off x="5066243" y="1227940"/>
            <a:ext cx="6752377" cy="34574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0364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1126</Words>
  <Application>Microsoft Office PowerPoint</Application>
  <PresentationFormat>Широкоэкранный</PresentationFormat>
  <Paragraphs>252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Тема Office</vt:lpstr>
      <vt:lpstr>Тканини організму людини</vt:lpstr>
      <vt:lpstr> Гістологія (від гр. ἱστός «тканина» + λόγος «вчення») - наука про тканини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Епітеліальна тканина</vt:lpstr>
      <vt:lpstr>М’язова тканина</vt:lpstr>
      <vt:lpstr>М’язова тканина</vt:lpstr>
      <vt:lpstr>М’язова тканина</vt:lpstr>
      <vt:lpstr>М’язова тканина</vt:lpstr>
      <vt:lpstr>М’язова тканина</vt:lpstr>
      <vt:lpstr>Нервова тканина</vt:lpstr>
      <vt:lpstr>Нервова тканина</vt:lpstr>
      <vt:lpstr>Сполучна тканина</vt:lpstr>
      <vt:lpstr>Сполучна тканина</vt:lpstr>
      <vt:lpstr>Сполучна тканина</vt:lpstr>
      <vt:lpstr>Сполучна тканина</vt:lpstr>
      <vt:lpstr>Сполучна тканина</vt:lpstr>
      <vt:lpstr>Сполучна тканина</vt:lpstr>
      <vt:lpstr>Сполучна тканина</vt:lpstr>
      <vt:lpstr>Сполучна тканина</vt:lpstr>
      <vt:lpstr>Презентация PowerPoint</vt:lpstr>
      <vt:lpstr>Презентация PowerPoint</vt:lpstr>
      <vt:lpstr>Підсумуємо!</vt:lpstr>
      <vt:lpstr>Чи маєте запитання?</vt:lpstr>
      <vt:lpstr>Відео до уроку ви можете переглянути за посиланням: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Тканини організму людини</dc:title>
  <dc:creator>User</dc:creator>
  <cp:lastModifiedBy>User</cp:lastModifiedBy>
  <cp:revision>341</cp:revision>
  <dcterms:created xsi:type="dcterms:W3CDTF">2020-05-14T14:26:59Z</dcterms:created>
  <dcterms:modified xsi:type="dcterms:W3CDTF">2020-05-17T16:06:09Z</dcterms:modified>
</cp:coreProperties>
</file>