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8"/>
  </p:notesMasterIdLst>
  <p:sldIdLst>
    <p:sldId id="306" r:id="rId2"/>
    <p:sldId id="573" r:id="rId3"/>
    <p:sldId id="3965" r:id="rId4"/>
    <p:sldId id="258" r:id="rId5"/>
    <p:sldId id="274" r:id="rId6"/>
    <p:sldId id="260" r:id="rId7"/>
    <p:sldId id="275" r:id="rId8"/>
    <p:sldId id="264" r:id="rId9"/>
    <p:sldId id="265" r:id="rId10"/>
    <p:sldId id="266" r:id="rId11"/>
    <p:sldId id="278" r:id="rId12"/>
    <p:sldId id="262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500" r:id="rId26"/>
    <p:sldId id="4013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Валентина" initials="В" lastIdx="1" clrIdx="0">
    <p:extLst>
      <p:ext uri="{19B8F6BF-5375-455C-9EA6-DF929625EA0E}">
        <p15:presenceInfo xmlns:p15="http://schemas.microsoft.com/office/powerpoint/2012/main" userId="a46ec3eeb610181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7532"/>
    <a:srgbClr val="F771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53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0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838108-26E8-4850-A957-A90C07E90313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8CAE0-E03B-4312-8D58-B45A1CA048ED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62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8CAE0-E03B-4312-8D58-B45A1CA048ED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790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7164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84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49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087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921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191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897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610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429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713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275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BCC57D2-4227-4B78-A5C7-0E7B4A222E65}" type="datetimeFigureOut">
              <a:rPr lang="ru-RU" smtClean="0"/>
              <a:t>07.09.2025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33A605C-878E-4482-B0AC-923B9BDB20E2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8421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vsimpptx.com/category/tehnologiyi" TargetMode="External"/><Relationship Id="rId2" Type="http://schemas.openxmlformats.org/officeDocument/2006/relationships/hyperlink" Target="https://korysni-porady.info/poradi-batkam/815-yak-zrobiti-lyalku-motanku-svoyimi-rukami.html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6125AAF-B855-434A-ACBB-DDA2DBD470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20687" y="268015"/>
            <a:ext cx="5716814" cy="3757884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txBody>
          <a:bodyPr>
            <a:normAutofit lnSpcReduction="10000"/>
          </a:bodyPr>
          <a:lstStyle/>
          <a:p>
            <a:pPr algn="ctr"/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 </a:t>
            </a:r>
            <a:r>
              <a:rPr lang="uk-UA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проєктної</a:t>
            </a: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діяльності 1: Лялька-</a:t>
            </a:r>
            <a:r>
              <a:rPr lang="uk-UA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мотанка</a:t>
            </a: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(Дзвіночок). 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Вибір та обґрунтування теми </a:t>
            </a:r>
            <a:r>
              <a:rPr lang="uk-UA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проєкту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Планування роботи з виконання </a:t>
            </a:r>
            <a:r>
              <a:rPr lang="uk-UA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проєкту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Проєктування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ляльки-</a:t>
            </a:r>
            <a:r>
              <a:rPr lang="uk-UA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мотанки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методом біоніки. 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9" descr="kvitana-vyd-speredu_jpg_450x600_q95">
            <a:extLst>
              <a:ext uri="{FF2B5EF4-FFF2-40B4-BE49-F238E27FC236}">
                <a16:creationId xmlns:a16="http://schemas.microsoft.com/office/drawing/2014/main" id="{57A66AD8-6A56-48B8-B0B1-17AF34591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78875" y="862900"/>
            <a:ext cx="2384425" cy="34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A1DE28B-DD90-4387-8103-F547A0B17B7D}"/>
              </a:ext>
            </a:extLst>
          </p:cNvPr>
          <p:cNvSpPr/>
          <p:nvPr/>
        </p:nvSpPr>
        <p:spPr>
          <a:xfrm>
            <a:off x="1892300" y="1117600"/>
            <a:ext cx="3695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6439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E3111DE0-705B-408D-9519-6B8969EA0F7C}"/>
              </a:ext>
            </a:extLst>
          </p:cNvPr>
          <p:cNvSpPr/>
          <p:nvPr/>
        </p:nvSpPr>
        <p:spPr>
          <a:xfrm>
            <a:off x="3569100" y="1469577"/>
            <a:ext cx="8051400" cy="8127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характерне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ляльки-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мотанки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07.09.2025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533071"/>
            <a:ext cx="8732066" cy="461666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П</a:t>
            </a:r>
            <a:r>
              <a:rPr lang="ru-RU" sz="2400" b="1" dirty="0" err="1">
                <a:solidFill>
                  <a:srgbClr val="FFFF00"/>
                </a:solidFill>
              </a:rPr>
              <a:t>еревірка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раніше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набутих</a:t>
            </a:r>
            <a:r>
              <a:rPr lang="ru-RU" sz="2400" b="1" dirty="0">
                <a:solidFill>
                  <a:srgbClr val="FFFF00"/>
                </a:solidFill>
              </a:rPr>
              <a:t> </a:t>
            </a:r>
            <a:r>
              <a:rPr lang="ru-RU" sz="2400" b="1" dirty="0" err="1">
                <a:solidFill>
                  <a:srgbClr val="FFFF00"/>
                </a:solidFill>
              </a:rPr>
              <a:t>знань</a:t>
            </a:r>
            <a:endParaRPr lang="uk-UA" sz="2400" b="1" dirty="0">
              <a:solidFill>
                <a:srgbClr val="FFFF00"/>
              </a:solidFill>
            </a:endParaRPr>
          </a:p>
        </p:txBody>
      </p:sp>
      <p:sp>
        <p:nvSpPr>
          <p:cNvPr id="9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C715293D-8453-492C-9D51-7B023251C089}"/>
              </a:ext>
            </a:extLst>
          </p:cNvPr>
          <p:cNvSpPr/>
          <p:nvPr/>
        </p:nvSpPr>
        <p:spPr>
          <a:xfrm>
            <a:off x="3569100" y="2578148"/>
            <a:ext cx="8152658" cy="93063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типи ляльки –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мотанки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запам</a:t>
            </a: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uk-UA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ятав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?</a:t>
            </a:r>
          </a:p>
        </p:txBody>
      </p:sp>
      <p:pic>
        <p:nvPicPr>
          <p:cNvPr id="2050" name="Picture 2" descr="https://o.remove.bg/downloads/520b7748-84d6-4c19-9002-bbac31cdde8f/788578-removebg-preview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8564" y="2197483"/>
            <a:ext cx="4581525" cy="494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C715293D-8453-492C-9D51-7B023251C089}"/>
              </a:ext>
            </a:extLst>
          </p:cNvPr>
          <p:cNvSpPr/>
          <p:nvPr/>
        </p:nvSpPr>
        <p:spPr>
          <a:xfrm>
            <a:off x="3569100" y="3821609"/>
            <a:ext cx="8152658" cy="8476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матеріали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викиристовували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ляльки-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мотанки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sp>
        <p:nvSpPr>
          <p:cNvPr id="11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C715293D-8453-492C-9D51-7B023251C089}"/>
              </a:ext>
            </a:extLst>
          </p:cNvPr>
          <p:cNvSpPr/>
          <p:nvPr/>
        </p:nvSpPr>
        <p:spPr>
          <a:xfrm>
            <a:off x="3569100" y="4982047"/>
            <a:ext cx="8152658" cy="8476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Назви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графічних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зображень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5383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8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07.09.2025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54092" y="494530"/>
            <a:ext cx="8152658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FFFF00"/>
                </a:solidFill>
              </a:rPr>
              <a:t>Вправа</a:t>
            </a:r>
            <a:r>
              <a:rPr lang="ru-RU" sz="2400" b="1" dirty="0">
                <a:solidFill>
                  <a:srgbClr val="FFFF00"/>
                </a:solidFill>
              </a:rPr>
              <a:t> «</a:t>
            </a:r>
            <a:r>
              <a:rPr lang="ru-RU" sz="2400" b="1" dirty="0" err="1">
                <a:solidFill>
                  <a:srgbClr val="FFFF00"/>
                </a:solidFill>
              </a:rPr>
              <a:t>Мікрофон</a:t>
            </a:r>
            <a:r>
              <a:rPr lang="ru-RU" sz="2400" b="1" dirty="0">
                <a:solidFill>
                  <a:srgbClr val="FFFF00"/>
                </a:solidFill>
              </a:rPr>
              <a:t>»</a:t>
            </a:r>
            <a:endParaRPr lang="uk-UA" sz="2400" b="1" dirty="0">
              <a:solidFill>
                <a:srgbClr val="FFFF00"/>
              </a:solidFill>
            </a:endParaRPr>
          </a:p>
        </p:txBody>
      </p:sp>
      <p:sp>
        <p:nvSpPr>
          <p:cNvPr id="9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C715293D-8453-492C-9D51-7B023251C089}"/>
              </a:ext>
            </a:extLst>
          </p:cNvPr>
          <p:cNvSpPr/>
          <p:nvPr/>
        </p:nvSpPr>
        <p:spPr>
          <a:xfrm>
            <a:off x="3654092" y="2161051"/>
            <a:ext cx="8152658" cy="86663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оздоблення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виробів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тобі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відомі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</a:p>
        </p:txBody>
      </p:sp>
      <p:sp>
        <p:nvSpPr>
          <p:cNvPr id="8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C715293D-8453-492C-9D51-7B023251C089}"/>
              </a:ext>
            </a:extLst>
          </p:cNvPr>
          <p:cNvSpPr/>
          <p:nvPr/>
        </p:nvSpPr>
        <p:spPr>
          <a:xfrm>
            <a:off x="3654092" y="3606801"/>
            <a:ext cx="8152658" cy="1239519"/>
          </a:xfrm>
          <a:prstGeom prst="roundRect">
            <a:avLst/>
          </a:prstGeom>
          <a:solidFill>
            <a:srgbClr val="FF66CC"/>
          </a:solidFill>
          <a:ln w="57150">
            <a:solidFill>
              <a:schemeClr val="tx2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Яке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оздоблення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ми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можемо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використатити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для ляльки-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мотанки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E726800-B98D-49A6-8545-1435A87F8E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085996"/>
            <a:ext cx="2745668" cy="274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94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7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012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19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Мотанка</a:t>
            </a: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 </a:t>
            </a:r>
          </a:p>
        </p:txBody>
      </p:sp>
      <p:sp>
        <p:nvSpPr>
          <p:cNvPr id="18437" name="Содержимое 7"/>
          <p:cNvSpPr>
            <a:spLocks noGrp="1"/>
          </p:cNvSpPr>
          <p:nvPr>
            <p:ph sz="half" idx="1"/>
          </p:nvPr>
        </p:nvSpPr>
        <p:spPr>
          <a:xfrm>
            <a:off x="1981200" y="1600200"/>
            <a:ext cx="3810000" cy="5029200"/>
          </a:xfrm>
        </p:spPr>
        <p:txBody>
          <a:bodyPr>
            <a:normAutofit fontScale="40000" lnSpcReduction="20000"/>
          </a:bodyPr>
          <a:lstStyle/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uk-UA" sz="12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uk-UA" sz="120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8" name="Содержимое 8"/>
          <p:cNvSpPr>
            <a:spLocks noGrp="1"/>
          </p:cNvSpPr>
          <p:nvPr>
            <p:ph sz="half" idx="2"/>
          </p:nvPr>
        </p:nvSpPr>
        <p:spPr>
          <a:xfrm>
            <a:off x="4330700" y="2171699"/>
            <a:ext cx="6824980" cy="4054929"/>
          </a:xfrm>
        </p:spPr>
        <p:txBody>
          <a:bodyPr>
            <a:noAutofit/>
          </a:bodyPr>
          <a:lstStyle/>
          <a:p>
            <a:pPr algn="ctr">
              <a:buFont typeface="Wingdings 2" pitchFamily="18" charset="2"/>
              <a:buNone/>
            </a:pPr>
            <a:r>
              <a:rPr lang="ru-RU" sz="2400" dirty="0"/>
              <a:t>   </a:t>
            </a:r>
            <a:r>
              <a:rPr lang="uk-UA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Лялька-</a:t>
            </a:r>
            <a:r>
              <a:rPr lang="uk-UA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мотанка</a:t>
            </a:r>
            <a:r>
              <a:rPr lang="uk-UA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відома з незапам’ятних часів і була оберегом в українській родині. Головне призначення ляльки – берегти душу свого власника від зла й нечистих помислів. Це могутній магічний талісман та символ зв’язку між поколіннями.</a:t>
            </a:r>
            <a:endParaRPr lang="en-US" sz="2400" dirty="0">
              <a:solidFill>
                <a:schemeClr val="hlin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en-US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В давнину такі ляльки використовувалися як ритуальні, обрядові, а потім колекційні.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9" name="Рисунок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7280" y="2023963"/>
            <a:ext cx="2735796" cy="3938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7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012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19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Содержимое 9"/>
          <p:cNvSpPr>
            <a:spLocks noGrp="1"/>
          </p:cNvSpPr>
          <p:nvPr>
            <p:ph idx="4294967295"/>
          </p:nvPr>
        </p:nvSpPr>
        <p:spPr>
          <a:xfrm>
            <a:off x="6227379" y="1562893"/>
            <a:ext cx="5334000" cy="431323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700" dirty="0">
                <a:solidFill>
                  <a:srgbClr val="C00000"/>
                </a:solidFill>
                <a:latin typeface="Comic Sans MS" pitchFamily="66" charset="0"/>
              </a:rPr>
              <a:t>          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виготовлення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ляльки-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мотанки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використовують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натуральні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матеріали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бавовну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льон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вовну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, дерево,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бісер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збір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трав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Потужну захисну силу мають ляльки, виготовлені з натурального конопляного  полотна – це універсальний родинний оберіг від нещастя і </a:t>
            </a:r>
            <a:r>
              <a:rPr lang="uk-UA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хвороб</a:t>
            </a:r>
            <a:r>
              <a:rPr lang="uk-UA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простий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перекручування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й   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перев'язування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тканини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Прикрашали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мотанку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народними</a:t>
            </a:r>
            <a:r>
              <a:rPr lang="ru-RU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орнаментами та </a:t>
            </a:r>
            <a:r>
              <a:rPr lang="ru-RU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вишивкою</a:t>
            </a:r>
            <a:r>
              <a:rPr lang="ru-RU" sz="2000" b="1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94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744" y="1719262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7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012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19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Rectangle 13"/>
          <p:cNvSpPr>
            <a:spLocks noGrp="1"/>
          </p:cNvSpPr>
          <p:nvPr>
            <p:ph sz="half" idx="2"/>
          </p:nvPr>
        </p:nvSpPr>
        <p:spPr>
          <a:xfrm>
            <a:off x="1828800" y="1554163"/>
            <a:ext cx="4267200" cy="45259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uk-UA" sz="1800" dirty="0"/>
              <a:t>     </a:t>
            </a:r>
            <a:endParaRPr lang="uk-UA" sz="2000" b="1" dirty="0">
              <a:solidFill>
                <a:schemeClr val="hlink"/>
              </a:solidFill>
            </a:endParaRPr>
          </a:p>
        </p:txBody>
      </p:sp>
      <p:pic>
        <p:nvPicPr>
          <p:cNvPr id="21512" name="Picture 8" descr="164250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7137400" y="3963598"/>
            <a:ext cx="2628900" cy="2314085"/>
          </a:xfrm>
        </p:spPr>
      </p:pic>
      <p:pic>
        <p:nvPicPr>
          <p:cNvPr id="8" name="Picture 14" descr="ANd9GcSdcbX-pd3VaNVZiC4SQstBqSFtck3khd6Mo8Y1CGFYjN0oCrPI">
            <a:extLst>
              <a:ext uri="{FF2B5EF4-FFF2-40B4-BE49-F238E27FC236}">
                <a16:creationId xmlns:a16="http://schemas.microsoft.com/office/drawing/2014/main" id="{9A3354DC-4D55-4D38-B388-69FF4EBB0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7400" y="762000"/>
            <a:ext cx="5057177" cy="41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A633E1A-D2B2-4352-9E57-7BA8E9E58CF2}"/>
              </a:ext>
            </a:extLst>
          </p:cNvPr>
          <p:cNvSpPr/>
          <p:nvPr/>
        </p:nvSpPr>
        <p:spPr>
          <a:xfrm>
            <a:off x="6197600" y="863600"/>
            <a:ext cx="49580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 2" pitchFamily="18" charset="2"/>
              <a:buNone/>
            </a:pPr>
            <a:r>
              <a:rPr lang="uk-UA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Оздоблювали ляльку-</a:t>
            </a:r>
            <a:r>
              <a:rPr lang="uk-UA" sz="2400" dirty="0" err="1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мотанку</a:t>
            </a:r>
            <a:r>
              <a:rPr lang="uk-UA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вишивкою.</a:t>
            </a:r>
          </a:p>
          <a:p>
            <a:pPr algn="ctr">
              <a:buFont typeface="Wingdings 2" pitchFamily="18" charset="2"/>
              <a:buNone/>
            </a:pPr>
            <a:r>
              <a:rPr lang="uk-UA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Велику силу має вишивка, особливо якщо це вишивка старовинна, вона несе енергію багатьох поколінь  </a:t>
            </a:r>
          </a:p>
          <a:p>
            <a:pPr algn="ctr">
              <a:buFont typeface="Wingdings 2" pitchFamily="18" charset="2"/>
              <a:buNone/>
            </a:pPr>
            <a:r>
              <a:rPr lang="uk-UA" sz="2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Прикрашали голову ляльки яскравим вінком з квітів, головним убором, стрічками.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7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012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19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Rectangle 8"/>
          <p:cNvSpPr>
            <a:spLocks noGrp="1"/>
          </p:cNvSpPr>
          <p:nvPr>
            <p:ph type="body" idx="1"/>
          </p:nvPr>
        </p:nvSpPr>
        <p:spPr>
          <a:xfrm>
            <a:off x="6248400" y="549275"/>
            <a:ext cx="4267200" cy="5530850"/>
          </a:xfrm>
        </p:spPr>
        <p:txBody>
          <a:bodyPr>
            <a:normAutofit lnSpcReduction="10000"/>
          </a:bodyPr>
          <a:lstStyle/>
          <a:p>
            <a:pPr algn="ctr" eaLnBrk="1" hangingPunct="1">
              <a:buFont typeface="Wingdings 2" pitchFamily="18" charset="2"/>
              <a:buNone/>
            </a:pPr>
            <a:r>
              <a:rPr lang="uk-UA" sz="2400" b="1" dirty="0">
                <a:solidFill>
                  <a:schemeClr val="hlink"/>
                </a:solidFill>
              </a:rPr>
              <a:t>    </a:t>
            </a:r>
            <a:r>
              <a:rPr lang="uk-UA" sz="2400" dirty="0">
                <a:solidFill>
                  <a:schemeClr val="hlink"/>
                </a:solidFill>
              </a:rPr>
              <a:t>Зазвичай ляльку вдягали у світлу сорочку, нижню спідничку та запаску. Усі елементи одягу є оберегами: спідниця символізує землю, сорочка – позначає три часи: минулий, теперішній і майбутній.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uk-UA" sz="2400" dirty="0">
                <a:solidFill>
                  <a:schemeClr val="hlink"/>
                </a:solidFill>
              </a:rPr>
              <a:t>    Важливими атрибутами є вишиванка та намисто, які уособлюють достаток. Також має бути головний убір – очіпок, стрічка чи хустка, що символізує зв'язок з небом. </a:t>
            </a:r>
            <a:endParaRPr lang="ru-RU" sz="2400" dirty="0">
              <a:solidFill>
                <a:schemeClr val="hlink"/>
              </a:solidFill>
            </a:endParaRPr>
          </a:p>
          <a:p>
            <a:pPr>
              <a:buFont typeface="Wingdings 2" pitchFamily="18" charset="2"/>
              <a:buNone/>
            </a:pPr>
            <a:endParaRPr lang="uk-UA" sz="2400" b="1" dirty="0">
              <a:solidFill>
                <a:schemeClr val="hlink"/>
              </a:solidFill>
            </a:endParaRPr>
          </a:p>
        </p:txBody>
      </p:sp>
      <p:sp>
        <p:nvSpPr>
          <p:cNvPr id="23558" name="Rectangle 13"/>
          <p:cNvSpPr>
            <a:spLocks noGrp="1"/>
          </p:cNvSpPr>
          <p:nvPr>
            <p:ph type="body" sz="quarter" idx="3"/>
          </p:nvPr>
        </p:nvSpPr>
        <p:spPr>
          <a:xfrm>
            <a:off x="1828800" y="1554163"/>
            <a:ext cx="4267200" cy="4525962"/>
          </a:xfrm>
        </p:spPr>
        <p:txBody>
          <a:bodyPr>
            <a:normAutofit lnSpcReduction="10000"/>
          </a:bodyPr>
          <a:lstStyle/>
          <a:p>
            <a:endParaRPr lang="uk-UA"/>
          </a:p>
        </p:txBody>
      </p:sp>
      <p:pic>
        <p:nvPicPr>
          <p:cNvPr id="23559" name="Picture 14" descr="dsc_32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6257" y="457200"/>
            <a:ext cx="39338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7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012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19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Баба -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берегиня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 l="15910" b="7851"/>
          <a:stretch>
            <a:fillRect/>
          </a:stretch>
        </p:blipFill>
        <p:spPr>
          <a:xfrm>
            <a:off x="1320800" y="1628775"/>
            <a:ext cx="3386455" cy="4447467"/>
          </a:xfrm>
        </p:spPr>
      </p:pic>
      <p:sp>
        <p:nvSpPr>
          <p:cNvPr id="25605" name="Содержимое 6"/>
          <p:cNvSpPr>
            <a:spLocks noGrp="1"/>
          </p:cNvSpPr>
          <p:nvPr>
            <p:ph sz="half" idx="2"/>
          </p:nvPr>
        </p:nvSpPr>
        <p:spPr>
          <a:xfrm>
            <a:off x="6096000" y="2374899"/>
            <a:ext cx="4321176" cy="3978275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Баба-берегиня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допомагала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оберігати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достаток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сім'ї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У середину ляльки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вкладали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монети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зерно,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вовну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збереження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домашнього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тепла,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отримання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хорошої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вовни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овець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грошового достатку. </a:t>
            </a:r>
          </a:p>
          <a:p>
            <a:pPr eaLnBrk="1" hangingPunct="1"/>
            <a:endParaRPr lang="ru-RU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7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012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19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Лялька - наречена</a:t>
            </a:r>
          </a:p>
        </p:txBody>
      </p:sp>
      <p:pic>
        <p:nvPicPr>
          <p:cNvPr id="2663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498600" y="1917437"/>
            <a:ext cx="3175791" cy="4407163"/>
          </a:xfrm>
        </p:spPr>
      </p:pic>
      <p:sp>
        <p:nvSpPr>
          <p:cNvPr id="26629" name="Содержимое 6"/>
          <p:cNvSpPr>
            <a:spLocks noGrp="1"/>
          </p:cNvSpPr>
          <p:nvPr>
            <p:ph sz="half" idx="2"/>
          </p:nvPr>
        </p:nvSpPr>
        <p:spPr>
          <a:xfrm>
            <a:off x="5791201" y="2023963"/>
            <a:ext cx="4481512" cy="4300637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2400" dirty="0"/>
              <a:t>   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Лялька-наречена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захищала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дівчат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пристріту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переляку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і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підтримувала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Цю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ляльку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багато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одягали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прикрашали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так як вона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символізувала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придане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нареченої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привертала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багатого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нареченого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buFont typeface="Wingdings 2" pitchFamily="18" charset="2"/>
              <a:buNone/>
            </a:pPr>
            <a:endParaRPr lang="ru-RU" b="1" dirty="0"/>
          </a:p>
          <a:p>
            <a:pPr eaLnBrk="1" hangingPunct="1"/>
            <a:endParaRPr lang="ru-RU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7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012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19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Мотанка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матуся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905000" y="2023963"/>
            <a:ext cx="2697294" cy="3942497"/>
          </a:xfrm>
        </p:spPr>
      </p:pic>
      <p:sp>
        <p:nvSpPr>
          <p:cNvPr id="27653" name="Содержимое 6"/>
          <p:cNvSpPr>
            <a:spLocks noGrp="1"/>
          </p:cNvSpPr>
          <p:nvPr>
            <p:ph sz="half" idx="2"/>
          </p:nvPr>
        </p:nvSpPr>
        <p:spPr>
          <a:xfrm>
            <a:off x="5918200" y="2382102"/>
            <a:ext cx="4597400" cy="3942497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Мотанка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матуся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одна     з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найдобріших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найулюбленіших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майстринями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ляльок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  Вона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символізує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головне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призначення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жінки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дати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новій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людині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піклуватися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захищати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оберігати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малюка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все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своє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7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012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19" descr="MC90043258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Rectangle 5"/>
          <p:cNvSpPr>
            <a:spLocks noGrp="1"/>
          </p:cNvSpPr>
          <p:nvPr>
            <p:ph type="title"/>
          </p:nvPr>
        </p:nvSpPr>
        <p:spPr bwMode="auto">
          <a:xfrm>
            <a:off x="1828800" y="457200"/>
            <a:ext cx="8686800" cy="838200"/>
          </a:xfr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uk-UA" cap="none">
                <a:effectLst/>
              </a:rPr>
              <a:t>                           </a:t>
            </a:r>
            <a:r>
              <a:rPr lang="uk-UA" b="1">
                <a:solidFill>
                  <a:srgbClr val="E32713"/>
                </a:solidFill>
                <a:latin typeface="Times New Roman" pitchFamily="18" charset="0"/>
                <a:cs typeface="Times New Roman" pitchFamily="18" charset="0"/>
              </a:rPr>
              <a:t>Трав’яниця</a:t>
            </a:r>
          </a:p>
        </p:txBody>
      </p:sp>
      <p:sp>
        <p:nvSpPr>
          <p:cNvPr id="30726" name="Rectangle 10"/>
          <p:cNvSpPr>
            <a:spLocks noGrp="1"/>
          </p:cNvSpPr>
          <p:nvPr>
            <p:ph sz="half" idx="2"/>
          </p:nvPr>
        </p:nvSpPr>
        <p:spPr>
          <a:xfrm>
            <a:off x="6992938" y="1909762"/>
            <a:ext cx="3522662" cy="4170362"/>
          </a:xfrm>
        </p:spPr>
        <p:txBody>
          <a:bodyPr>
            <a:normAutofit/>
          </a:bodyPr>
          <a:lstStyle/>
          <a:p>
            <a:pPr algn="ctr">
              <a:buFont typeface="Wingdings 2" pitchFamily="18" charset="2"/>
              <a:buNone/>
            </a:pPr>
            <a:r>
              <a:rPr lang="uk-UA" sz="2400" dirty="0"/>
              <a:t>   </a:t>
            </a:r>
            <a:r>
              <a:rPr lang="uk-UA" sz="2400" dirty="0">
                <a:solidFill>
                  <a:srgbClr val="3E0589"/>
                </a:solidFill>
                <a:latin typeface="Times New Roman" pitchFamily="18" charset="0"/>
                <a:cs typeface="Times New Roman" pitchFamily="18" charset="0"/>
              </a:rPr>
              <a:t>Ця лялька подібна до сучасної </a:t>
            </a:r>
            <a:r>
              <a:rPr lang="uk-UA" sz="2400" dirty="0" err="1">
                <a:solidFill>
                  <a:srgbClr val="3E0589"/>
                </a:solidFill>
                <a:latin typeface="Times New Roman" pitchFamily="18" charset="0"/>
                <a:cs typeface="Times New Roman" pitchFamily="18" charset="0"/>
              </a:rPr>
              <a:t>аромотерапії</a:t>
            </a:r>
            <a:r>
              <a:rPr lang="uk-UA" sz="2400" dirty="0">
                <a:solidFill>
                  <a:srgbClr val="3E0589"/>
                </a:solidFill>
                <a:latin typeface="Times New Roman" pitchFamily="18" charset="0"/>
                <a:cs typeface="Times New Roman" pitchFamily="18" charset="0"/>
              </a:rPr>
              <a:t>: у спідничку клали запашну траву на свій смак або за потребою і пристосовували біля ліжка, аби вдихати запах зілля.</a:t>
            </a:r>
          </a:p>
        </p:txBody>
      </p:sp>
      <p:sp>
        <p:nvSpPr>
          <p:cNvPr id="30727" name="Содержимое 8"/>
          <p:cNvSpPr>
            <a:spLocks noGrp="1"/>
          </p:cNvSpPr>
          <p:nvPr>
            <p:ph type="body" sz="half" idx="4294967295"/>
          </p:nvPr>
        </p:nvSpPr>
        <p:spPr>
          <a:xfrm>
            <a:off x="0" y="1554163"/>
            <a:ext cx="4267200" cy="4525962"/>
          </a:xfrm>
        </p:spPr>
        <p:txBody>
          <a:bodyPr/>
          <a:lstStyle/>
          <a:p>
            <a:pPr eaLnBrk="1" hangingPunct="1"/>
            <a:endParaRPr lang="ru-RU"/>
          </a:p>
          <a:p>
            <a:pPr eaLnBrk="1" hangingPunct="1"/>
            <a:endParaRPr lang="ru-RU" sz="4000" b="1">
              <a:solidFill>
                <a:srgbClr val="FF0000"/>
              </a:solidFill>
              <a:latin typeface="Comic Sans MS" pitchFamily="66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ru-RU" sz="4000" b="1">
              <a:solidFill>
                <a:srgbClr val="FF00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30728" name="Rectangle 7"/>
          <p:cNvSpPr>
            <a:spLocks noGrp="1"/>
          </p:cNvSpPr>
          <p:nvPr>
            <p:ph type="body" sz="half" idx="4294967295"/>
          </p:nvPr>
        </p:nvSpPr>
        <p:spPr>
          <a:xfrm>
            <a:off x="7924800" y="1554163"/>
            <a:ext cx="4267200" cy="45259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uk-UA"/>
              <a:t>   </a:t>
            </a:r>
            <a:endParaRPr lang="uk-UA" b="1">
              <a:solidFill>
                <a:schemeClr val="hlin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9" name="Picture 8" descr="s640x48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00" y="1909762"/>
            <a:ext cx="4560888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2976" y="602651"/>
            <a:ext cx="10366047" cy="1072169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ПРАКТИЧНА РОБОТА</a:t>
            </a:r>
            <a:br>
              <a:rPr lang="uk-UA" dirty="0"/>
            </a:br>
            <a:r>
              <a:rPr lang="uk-UA" sz="2800" dirty="0"/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36700" y="2171700"/>
            <a:ext cx="9041962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>
                <a:solidFill>
                  <a:srgbClr val="2C2C2C"/>
                </a:solidFill>
                <a:latin typeface="Tahoma" panose="020B0604030504040204" pitchFamily="34" charset="0"/>
              </a:rPr>
              <a:t>Послідовність виконання ляльки </a:t>
            </a:r>
            <a:r>
              <a:rPr lang="uk-UA" sz="3200" dirty="0" err="1">
                <a:solidFill>
                  <a:srgbClr val="2C2C2C"/>
                </a:solidFill>
                <a:latin typeface="Tahoma" panose="020B0604030504040204" pitchFamily="34" charset="0"/>
              </a:rPr>
              <a:t>мотанки</a:t>
            </a:r>
            <a:r>
              <a:rPr lang="uk-UA" sz="3200" dirty="0">
                <a:solidFill>
                  <a:srgbClr val="2C2C2C"/>
                </a:solidFill>
                <a:latin typeface="Tahoma" panose="020B0604030504040204" pitchFamily="34" charset="0"/>
              </a:rPr>
              <a:t> та її оздоблення.</a:t>
            </a:r>
          </a:p>
          <a:p>
            <a:pPr algn="just"/>
            <a:endParaRPr lang="uk-UA" sz="2400" dirty="0">
              <a:solidFill>
                <a:srgbClr val="2C2C2C"/>
              </a:solidFill>
              <a:latin typeface="Tahoma" panose="020B0604030504040204" pitchFamily="34" charset="0"/>
            </a:endParaRPr>
          </a:p>
          <a:p>
            <a:pPr algn="just"/>
            <a:endParaRPr lang="uk-UA" sz="2400" dirty="0">
              <a:solidFill>
                <a:srgbClr val="2C2C2C"/>
              </a:solidFill>
              <a:latin typeface="Tahoma" panose="020B0604030504040204" pitchFamily="34" charset="0"/>
            </a:endParaRPr>
          </a:p>
          <a:p>
            <a:pPr algn="just"/>
            <a:endParaRPr lang="uk-UA" sz="2400" b="0" i="0" dirty="0">
              <a:solidFill>
                <a:srgbClr val="2C2C2C"/>
              </a:solidFill>
              <a:effectLst/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951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mastrklas-photo-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79650" y="476250"/>
            <a:ext cx="7848600" cy="588645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mastrklas-photo-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24113" y="476251"/>
            <a:ext cx="7632700" cy="5724525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mastrklas-photo-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66988" y="692150"/>
            <a:ext cx="7416800" cy="55626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mastrklas-photo-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08213" y="476251"/>
            <a:ext cx="7777162" cy="5832475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mastrklas-photo-2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51089" y="476250"/>
            <a:ext cx="7704137" cy="57785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mastrklas-photo-2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51088" y="549276"/>
            <a:ext cx="7632700" cy="5724525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mastrklas-photo-2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640014" y="549276"/>
            <a:ext cx="7488237" cy="5616575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mastrklas-photo-30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95551" y="620714"/>
            <a:ext cx="7343775" cy="5508625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mastrklas-photo-3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66989" y="549276"/>
            <a:ext cx="7343775" cy="5508625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mastrklas-photo-3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640013" y="476251"/>
            <a:ext cx="7345362" cy="5508625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mastrklas-photo-3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95550" y="692150"/>
            <a:ext cx="7416800" cy="556260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mastrklas-photo-3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495550" y="692151"/>
            <a:ext cx="7200900" cy="5400675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07.09.2025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55596" y="440100"/>
            <a:ext cx="8732066" cy="485775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Домашнє завдання</a:t>
            </a:r>
          </a:p>
        </p:txBody>
      </p:sp>
      <p:sp>
        <p:nvSpPr>
          <p:cNvPr id="5" name="Прямокутник: округлені кути 5">
            <a:extLst>
              <a:ext uri="{FF2B5EF4-FFF2-40B4-BE49-F238E27FC236}">
                <a16:creationId xmlns:a16="http://schemas.microsoft.com/office/drawing/2014/main" id="{F35B1DC1-1FB4-485D-B536-AB95778CE417}"/>
              </a:ext>
            </a:extLst>
          </p:cNvPr>
          <p:cNvSpPr/>
          <p:nvPr/>
        </p:nvSpPr>
        <p:spPr>
          <a:xfrm>
            <a:off x="5673810" y="1200622"/>
            <a:ext cx="5641890" cy="459057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rgbClr val="2F3242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2F3242"/>
                </a:solidFill>
              </a:rPr>
              <a:t> Доопрацювати </a:t>
            </a:r>
            <a:r>
              <a:rPr lang="uk-UA" sz="2400" b="1" dirty="0" err="1">
                <a:solidFill>
                  <a:srgbClr val="2F3242"/>
                </a:solidFill>
              </a:rPr>
              <a:t>відеоуроки</a:t>
            </a:r>
            <a:r>
              <a:rPr lang="uk-UA" sz="2400" b="1" dirty="0">
                <a:solidFill>
                  <a:srgbClr val="2F3242"/>
                </a:solidFill>
              </a:rPr>
              <a:t> за покликаннями, доопрацювати § 2 (підручник з технологій, ст. 11-14) та виконати практичне завдання на ст. 14 підручника з технологій (розробити (намалювати) малюнок (ескіз) ляльки-</a:t>
            </a:r>
            <a:r>
              <a:rPr lang="uk-UA" sz="2400" b="1" dirty="0" err="1">
                <a:solidFill>
                  <a:srgbClr val="2F3242"/>
                </a:solidFill>
              </a:rPr>
              <a:t>мотанки</a:t>
            </a:r>
            <a:r>
              <a:rPr lang="uk-UA" sz="2400" b="1" dirty="0">
                <a:solidFill>
                  <a:srgbClr val="2F3242"/>
                </a:solidFill>
              </a:rPr>
              <a:t>, яку плануєте виготовляти, з використанням методу </a:t>
            </a:r>
            <a:r>
              <a:rPr lang="uk-UA" sz="2400" b="1" dirty="0" err="1">
                <a:solidFill>
                  <a:srgbClr val="2F3242"/>
                </a:solidFill>
              </a:rPr>
              <a:t>біоформ</a:t>
            </a:r>
            <a:r>
              <a:rPr lang="uk-UA" sz="2400" b="1" dirty="0">
                <a:solidFill>
                  <a:srgbClr val="2F3242"/>
                </a:solidFill>
              </a:rPr>
              <a:t>).</a:t>
            </a:r>
          </a:p>
          <a:p>
            <a:r>
              <a:rPr lang="uk-UA" sz="2400" i="1" dirty="0">
                <a:solidFill>
                  <a:srgbClr val="2F3242"/>
                </a:solidFill>
              </a:rPr>
              <a:t> </a:t>
            </a:r>
            <a:endParaRPr lang="ru-RU" sz="2400" dirty="0">
              <a:solidFill>
                <a:srgbClr val="2F3242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9" b="10000"/>
          <a:stretch/>
        </p:blipFill>
        <p:spPr>
          <a:xfrm>
            <a:off x="692332" y="1532201"/>
            <a:ext cx="4598126" cy="336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0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A4E45C-57B5-4860-8FC8-9B376C7C1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Використані ресурси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90C62C7-3269-467B-9CE1-C14D181D5109}"/>
              </a:ext>
            </a:extLst>
          </p:cNvPr>
          <p:cNvSpPr/>
          <p:nvPr/>
        </p:nvSpPr>
        <p:spPr>
          <a:xfrm>
            <a:off x="1097279" y="2301409"/>
            <a:ext cx="93856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https://korysni-porady.info/poradi-batkam/815-yak-zrobiti-lyalku-motanku-svoyimi-rukami.html</a:t>
            </a:r>
            <a:endParaRPr lang="uk-UA" dirty="0"/>
          </a:p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F09F1C2-20EF-4B96-9B43-6C287FB01783}"/>
              </a:ext>
            </a:extLst>
          </p:cNvPr>
          <p:cNvSpPr/>
          <p:nvPr/>
        </p:nvSpPr>
        <p:spPr>
          <a:xfrm>
            <a:off x="1097279" y="3087329"/>
            <a:ext cx="7123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https://vsimpptx.com/category/tehnologiyi</a:t>
            </a:r>
            <a:endParaRPr 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9589430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98</TotalTime>
  <Words>521</Words>
  <Application>Microsoft Office PowerPoint</Application>
  <PresentationFormat>Широкий екран</PresentationFormat>
  <Paragraphs>68</Paragraphs>
  <Slides>26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26</vt:i4>
      </vt:variant>
    </vt:vector>
  </HeadingPairs>
  <TitlesOfParts>
    <vt:vector size="34" baseType="lpstr">
      <vt:lpstr>Calibri</vt:lpstr>
      <vt:lpstr>Calibri Light</vt:lpstr>
      <vt:lpstr>Century Gothic</vt:lpstr>
      <vt:lpstr>Comic Sans MS</vt:lpstr>
      <vt:lpstr>Tahoma</vt:lpstr>
      <vt:lpstr>Times New Roman</vt:lpstr>
      <vt:lpstr>Wingdings 2</vt:lpstr>
      <vt:lpstr>Ретро</vt:lpstr>
      <vt:lpstr>Презентація PowerPoint</vt:lpstr>
      <vt:lpstr>Презентація PowerPoint</vt:lpstr>
      <vt:lpstr>Презентація PowerPoint</vt:lpstr>
      <vt:lpstr>«Мотанка»  </vt:lpstr>
      <vt:lpstr>Презентація PowerPoint</vt:lpstr>
      <vt:lpstr>Презентація PowerPoint</vt:lpstr>
      <vt:lpstr>Презентація PowerPoint</vt:lpstr>
      <vt:lpstr>Баба - берегиня</vt:lpstr>
      <vt:lpstr>Лялька - наречена</vt:lpstr>
      <vt:lpstr>Мотанка - матуся</vt:lpstr>
      <vt:lpstr>                           Трав’яниця</vt:lpstr>
      <vt:lpstr>ПРАКТИЧНА РОБОТА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Використані ресурси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Інструктаж з БЖД. Оздоблення ляльки мотанки.</dc:title>
  <dc:creator>Валентина</dc:creator>
  <cp:lastModifiedBy>Максим Козачок</cp:lastModifiedBy>
  <cp:revision>10</cp:revision>
  <dcterms:created xsi:type="dcterms:W3CDTF">2024-01-10T20:44:16Z</dcterms:created>
  <dcterms:modified xsi:type="dcterms:W3CDTF">2025-09-07T18:00:07Z</dcterms:modified>
</cp:coreProperties>
</file>