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6"/>
  </p:notesMasterIdLst>
  <p:handoutMasterIdLst>
    <p:handoutMasterId r:id="rId17"/>
  </p:handoutMasterIdLst>
  <p:sldIdLst>
    <p:sldId id="257" r:id="rId3"/>
    <p:sldId id="258" r:id="rId4"/>
    <p:sldId id="260" r:id="rId5"/>
    <p:sldId id="276" r:id="rId6"/>
    <p:sldId id="261" r:id="rId7"/>
    <p:sldId id="277" r:id="rId8"/>
    <p:sldId id="265" r:id="rId9"/>
    <p:sldId id="271" r:id="rId10"/>
    <p:sldId id="272" r:id="rId11"/>
    <p:sldId id="279" r:id="rId12"/>
    <p:sldId id="264" r:id="rId13"/>
    <p:sldId id="274" r:id="rId14"/>
    <p:sldId id="275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53" d="100"/>
          <a:sy n="53" d="100"/>
        </p:scale>
        <p:origin x="6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58726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 dirty="0"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04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93867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052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137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577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31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04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817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395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srgbClr val="9A5315"/>
                  </a:solidFill>
                </a:endParaRPr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>
                  <a:solidFill>
                    <a:srgbClr val="9A5315"/>
                  </a:solidFill>
                </a:endParaRPr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rgbClr val="9A5315"/>
                </a:solidFill>
              </a:endParaRPr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93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077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022B156B-59AE-415F-B24B-8756D48BB977}" type="slidenum">
              <a:rPr>
                <a:solidFill>
                  <a:srgbClr val="9A5315"/>
                </a:solidFill>
              </a:rPr>
              <a:pPr/>
              <a:t>‹#›</a:t>
            </a:fld>
            <a:endParaRPr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>
              <a:solidFill>
                <a:srgbClr val="9A5315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>
                <a:solidFill>
                  <a:srgbClr val="9A5315"/>
                </a:solidFill>
              </a:rPr>
              <a:t>24.08.2016</a:t>
            </a:r>
            <a:endParaRPr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71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72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>
                <a:solidFill>
                  <a:srgbClr val="9A5315"/>
                </a:solidFill>
              </a:rPr>
              <a:pPr/>
              <a:t>‹#›</a:t>
            </a:fld>
            <a:endParaRPr lang="en-US"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9A5315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rgbClr val="9A5315"/>
                </a:solidFill>
              </a:rPr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348695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87688" y="1160060"/>
            <a:ext cx="7785362" cy="1828800"/>
          </a:xfrm>
        </p:spPr>
        <p:txBody>
          <a:bodyPr rtlCol="0">
            <a:noAutofit/>
          </a:bodyPr>
          <a:lstStyle/>
          <a:p>
            <a:pPr algn="ctr"/>
            <a:r>
              <a:rPr lang="ru" b="1" dirty="0" smtClean="0"/>
              <a:t>§6. Будова клітини. Органели клітини</a:t>
            </a:r>
            <a:endParaRPr lang="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59938" y="4102289"/>
            <a:ext cx="3363489" cy="914400"/>
          </a:xfrm>
        </p:spPr>
        <p:txBody>
          <a:bodyPr rtlCol="0"/>
          <a:lstStyle/>
          <a:p>
            <a:pPr rtl="0"/>
            <a:r>
              <a:rPr lang="ru" dirty="0" smtClean="0"/>
              <a:t>Галина Салімон</a:t>
            </a:r>
            <a:endParaRPr lang="ru" dirty="0"/>
          </a:p>
        </p:txBody>
      </p:sp>
      <p:sp>
        <p:nvSpPr>
          <p:cNvPr id="4" name="TextBox 3"/>
          <p:cNvSpPr txBox="1"/>
          <p:nvPr/>
        </p:nvSpPr>
        <p:spPr>
          <a:xfrm>
            <a:off x="5290383" y="4875717"/>
            <a:ext cx="503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Біологія  7 клас   НУШ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163" y="2988860"/>
            <a:ext cx="2461050" cy="349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634" y="288099"/>
            <a:ext cx="10058402" cy="709808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/>
              <a:t>ЗАПИТАННЯ І ЗАВДАННЯ</a:t>
            </a:r>
            <a:endParaRPr lang="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9838" y="1164134"/>
            <a:ext cx="1131399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2.Чи у всіх клітинах однакові потреби в енергії? Порівняй за енергетичними потребами клітини м’язів і шкіри людини. У яких  клітинах більше мітохондрій?</a:t>
            </a:r>
          </a:p>
          <a:p>
            <a:endParaRPr lang="uk-UA" sz="2800" b="1" dirty="0"/>
          </a:p>
          <a:p>
            <a:r>
              <a:rPr lang="uk-UA" sz="3200" b="1" dirty="0" smtClean="0"/>
              <a:t>3. Визнач, які з тверджень є правильні. Виправ неправильні.</a:t>
            </a:r>
          </a:p>
          <a:p>
            <a:r>
              <a:rPr lang="uk-UA" sz="2800" b="1" dirty="0" smtClean="0"/>
              <a:t>А. У клітинах рослин найдрібнішими органелами є вакуолі.</a:t>
            </a:r>
          </a:p>
          <a:p>
            <a:r>
              <a:rPr lang="uk-UA" sz="2800" b="1" dirty="0" smtClean="0"/>
              <a:t>Б. ДНК міститься в ядрі клітини.</a:t>
            </a:r>
          </a:p>
          <a:p>
            <a:r>
              <a:rPr lang="uk-UA" sz="2800" b="1" dirty="0" smtClean="0"/>
              <a:t>В. Клітинні включення є органелами </a:t>
            </a:r>
            <a:r>
              <a:rPr lang="uk-UA" sz="2800" b="1" dirty="0" smtClean="0"/>
              <a:t>цитоплазми.</a:t>
            </a:r>
            <a:endParaRPr lang="uk-UA" sz="2800" b="1" dirty="0" smtClean="0"/>
          </a:p>
          <a:p>
            <a:r>
              <a:rPr lang="uk-UA" sz="2800" b="1" dirty="0" smtClean="0"/>
              <a:t>Г. В ЕПС накопичується вода й поживні </a:t>
            </a:r>
            <a:r>
              <a:rPr lang="uk-UA" sz="2800" b="1" dirty="0" smtClean="0"/>
              <a:t>речовини.</a:t>
            </a:r>
            <a:endParaRPr lang="uk-UA" sz="2800" b="1" dirty="0" smtClean="0"/>
          </a:p>
          <a:p>
            <a:r>
              <a:rPr lang="uk-UA" sz="2800" b="1" dirty="0" smtClean="0"/>
              <a:t>Д. У клітинах рослин  можуть міститися різні види </a:t>
            </a:r>
            <a:r>
              <a:rPr lang="uk-UA" sz="2800" b="1" dirty="0" smtClean="0"/>
              <a:t>пластид.</a:t>
            </a:r>
            <a:endParaRPr lang="uk-UA" sz="2800" b="1" dirty="0" smtClean="0"/>
          </a:p>
          <a:p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342713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386652"/>
            <a:ext cx="10058402" cy="882555"/>
          </a:xfrm>
        </p:spPr>
        <p:txBody>
          <a:bodyPr rtlCol="0">
            <a:normAutofit/>
          </a:bodyPr>
          <a:lstStyle/>
          <a:p>
            <a:pPr algn="ctr" rtl="0"/>
            <a:r>
              <a:rPr lang="ru" sz="4000" b="1" dirty="0" smtClean="0"/>
              <a:t>Домашнє завдання</a:t>
            </a:r>
            <a:endParaRPr lang="ru" sz="4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6075" y="2145187"/>
            <a:ext cx="4956048" cy="823912"/>
          </a:xfrm>
        </p:spPr>
        <p:txBody>
          <a:bodyPr rtlCol="0"/>
          <a:lstStyle/>
          <a:p>
            <a:pPr rtl="0"/>
            <a:r>
              <a:rPr lang="uk-UA" dirty="0" smtClean="0"/>
              <a:t>2.Проведи дослід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43" y="2969099"/>
            <a:ext cx="7329714" cy="3476625"/>
          </a:xfrm>
        </p:spPr>
        <p:txBody>
          <a:bodyPr rtlCol="0">
            <a:normAutofit fontScale="92500"/>
          </a:bodyPr>
          <a:lstStyle/>
          <a:p>
            <a:pPr rtl="0"/>
            <a:r>
              <a:rPr lang="uk-UA" dirty="0" smtClean="0"/>
              <a:t>У чисту поліетиленову торбинку помісти 1-2 ложки суміші крохмалю з водою. </a:t>
            </a:r>
            <a:r>
              <a:rPr lang="uk-UA" dirty="0" err="1" smtClean="0"/>
              <a:t>Занур</a:t>
            </a:r>
            <a:r>
              <a:rPr lang="uk-UA" dirty="0" smtClean="0"/>
              <a:t> торбинку у </a:t>
            </a:r>
            <a:r>
              <a:rPr lang="uk-UA" dirty="0" smtClean="0"/>
              <a:t>склянку </a:t>
            </a:r>
            <a:r>
              <a:rPr lang="uk-UA" dirty="0" smtClean="0"/>
              <a:t>з теплою </a:t>
            </a:r>
            <a:r>
              <a:rPr lang="uk-UA" dirty="0" smtClean="0"/>
              <a:t>водою,  </a:t>
            </a:r>
            <a:r>
              <a:rPr lang="uk-UA" dirty="0" smtClean="0"/>
              <a:t>як на малюнку. Додай у воду 2-3 краплі йоду. Які зміни відбудуться за 10 хв? За  1 год? За 1 добу?   Сфотографуй. Поясни, які речовини і в якому напрямку рухаються крізь поліетиленову модель мембрани? Яку властивість мембрани ти досліджував\ досліджувала?</a:t>
            </a:r>
            <a:endParaRPr lang="en-US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006726" y="1793922"/>
            <a:ext cx="3853178" cy="4465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1378424"/>
            <a:ext cx="61430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1.Опрацювати  §6. Будова </a:t>
            </a:r>
            <a:r>
              <a:rPr lang="ru-RU" sz="2400" b="1" dirty="0" err="1"/>
              <a:t>клітини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r>
              <a:rPr lang="ru-RU" sz="2400" b="1" dirty="0" err="1" smtClean="0"/>
              <a:t>Органели</a:t>
            </a:r>
            <a:r>
              <a:rPr lang="ru-RU" sz="2400" b="1" dirty="0" smtClean="0"/>
              <a:t> </a:t>
            </a:r>
            <a:r>
              <a:rPr lang="ru-RU" sz="2400" b="1" dirty="0" err="1"/>
              <a:t>клітини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4208" y="-124936"/>
            <a:ext cx="9785684" cy="1828800"/>
          </a:xfrm>
        </p:spPr>
        <p:txBody>
          <a:bodyPr rtlCol="0">
            <a:noAutofit/>
          </a:bodyPr>
          <a:lstStyle/>
          <a:p>
            <a:pPr algn="ctr"/>
            <a:r>
              <a:rPr lang="ru-RU" sz="4000" b="1" dirty="0" smtClean="0"/>
              <a:t>СКЛАДАЮ РЕФЛЕКСИВНУ </a:t>
            </a:r>
            <a:r>
              <a:rPr lang="ru-RU" sz="4000" b="1" dirty="0"/>
              <a:t>МОЗАЇКУ</a:t>
            </a:r>
            <a:endParaRPr lang="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16074" y="1735739"/>
            <a:ext cx="8188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 err="1">
                <a:solidFill>
                  <a:srgbClr val="9A5315"/>
                </a:solidFill>
              </a:rPr>
              <a:t>Назви</a:t>
            </a:r>
            <a:r>
              <a:rPr lang="ru-RU" sz="2400" b="1" dirty="0">
                <a:solidFill>
                  <a:srgbClr val="9A5315"/>
                </a:solidFill>
              </a:rPr>
              <a:t> три </a:t>
            </a:r>
            <a:r>
              <a:rPr lang="ru-RU" sz="2400" b="1" dirty="0" err="1">
                <a:solidFill>
                  <a:srgbClr val="9A5315"/>
                </a:solidFill>
              </a:rPr>
              <a:t>факти</a:t>
            </a:r>
            <a:r>
              <a:rPr lang="ru-RU" sz="2400" b="1" dirty="0">
                <a:solidFill>
                  <a:srgbClr val="9A5315"/>
                </a:solidFill>
              </a:rPr>
              <a:t>, </a:t>
            </a:r>
            <a:r>
              <a:rPr lang="ru-RU" sz="2400" b="1" dirty="0" err="1">
                <a:solidFill>
                  <a:srgbClr val="9A5315"/>
                </a:solidFill>
              </a:rPr>
              <a:t>які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ти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дізнався</a:t>
            </a:r>
            <a:r>
              <a:rPr lang="ru-RU" sz="2400" b="1" dirty="0">
                <a:solidFill>
                  <a:srgbClr val="9A5315"/>
                </a:solidFill>
              </a:rPr>
              <a:t>/</a:t>
            </a:r>
            <a:r>
              <a:rPr lang="ru-RU" sz="2400" b="1" dirty="0" err="1">
                <a:solidFill>
                  <a:srgbClr val="9A5315"/>
                </a:solidFill>
              </a:rPr>
              <a:t>дізналася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після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опанування</a:t>
            </a:r>
            <a:r>
              <a:rPr lang="ru-RU" sz="2400" b="1" dirty="0">
                <a:solidFill>
                  <a:srgbClr val="9A5315"/>
                </a:solidFill>
              </a:rPr>
              <a:t> параграфа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63779" y="4251846"/>
            <a:ext cx="91239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err="1">
                <a:solidFill>
                  <a:srgbClr val="9A5315"/>
                </a:solidFill>
              </a:rPr>
              <a:t>Із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якими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перешкодами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ти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зіткнувся</a:t>
            </a:r>
            <a:r>
              <a:rPr lang="ru-RU" sz="2400" b="1" dirty="0">
                <a:solidFill>
                  <a:srgbClr val="9A5315"/>
                </a:solidFill>
              </a:rPr>
              <a:t>/</a:t>
            </a:r>
            <a:r>
              <a:rPr lang="ru-RU" sz="2400" b="1" dirty="0" err="1">
                <a:solidFill>
                  <a:srgbClr val="9A5315"/>
                </a:solidFill>
              </a:rPr>
              <a:t>зіткнулася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під</a:t>
            </a:r>
            <a:r>
              <a:rPr lang="ru-RU" sz="2400" b="1" dirty="0">
                <a:solidFill>
                  <a:srgbClr val="9A5315"/>
                </a:solidFill>
              </a:rPr>
              <a:t> час </a:t>
            </a:r>
            <a:r>
              <a:rPr lang="ru-RU" sz="2400" b="1" dirty="0" err="1">
                <a:solidFill>
                  <a:srgbClr val="9A5315"/>
                </a:solidFill>
              </a:rPr>
              <a:t>опанування</a:t>
            </a:r>
            <a:r>
              <a:rPr lang="ru-RU" sz="2400" b="1" dirty="0">
                <a:solidFill>
                  <a:srgbClr val="9A5315"/>
                </a:solidFill>
              </a:rPr>
              <a:t> параграфа? Як </a:t>
            </a:r>
            <a:r>
              <a:rPr lang="ru-RU" sz="2400" b="1" dirty="0" err="1">
                <a:solidFill>
                  <a:srgbClr val="9A5315"/>
                </a:solidFill>
              </a:rPr>
              <a:t>ти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подолав</a:t>
            </a:r>
            <a:r>
              <a:rPr lang="ru-RU" sz="2400" b="1" dirty="0">
                <a:solidFill>
                  <a:srgbClr val="9A5315"/>
                </a:solidFill>
              </a:rPr>
              <a:t>/</a:t>
            </a:r>
            <a:r>
              <a:rPr lang="ru-RU" sz="2400" b="1" dirty="0" err="1">
                <a:solidFill>
                  <a:srgbClr val="9A5315"/>
                </a:solidFill>
              </a:rPr>
              <a:t>подолала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труднощі</a:t>
            </a:r>
            <a:r>
              <a:rPr lang="ru-RU" sz="2400" b="1" dirty="0">
                <a:solidFill>
                  <a:srgbClr val="9A5315"/>
                </a:solidFill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6074" y="5580278"/>
            <a:ext cx="8188283" cy="832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9A5315"/>
                </a:solidFill>
              </a:rPr>
              <a:t>Де і як </a:t>
            </a:r>
            <a:r>
              <a:rPr lang="ru-RU" sz="2400" b="1" dirty="0" err="1">
                <a:solidFill>
                  <a:srgbClr val="9A5315"/>
                </a:solidFill>
              </a:rPr>
              <a:t>ти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зможеш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використати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знання</a:t>
            </a:r>
            <a:r>
              <a:rPr lang="ru-RU" sz="2400" b="1" dirty="0">
                <a:solidFill>
                  <a:srgbClr val="9A5315"/>
                </a:solidFill>
              </a:rPr>
              <a:t> і </a:t>
            </a:r>
            <a:r>
              <a:rPr lang="ru-RU" sz="2400" b="1" dirty="0" err="1">
                <a:solidFill>
                  <a:srgbClr val="9A5315"/>
                </a:solidFill>
              </a:rPr>
              <a:t>набутий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досвід</a:t>
            </a:r>
            <a:r>
              <a:rPr lang="ru-RU" sz="2400" b="1" dirty="0">
                <a:solidFill>
                  <a:srgbClr val="9A5315"/>
                </a:solidFill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00136" y="2554083"/>
            <a:ext cx="8506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400" b="1" dirty="0" err="1">
                <a:solidFill>
                  <a:srgbClr val="9A5315"/>
                </a:solidFill>
              </a:rPr>
              <a:t>Закінчи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одне</a:t>
            </a:r>
            <a:r>
              <a:rPr lang="ru-RU" sz="2400" b="1" dirty="0">
                <a:solidFill>
                  <a:srgbClr val="9A5315"/>
                </a:solidFill>
              </a:rPr>
              <a:t> з </a:t>
            </a:r>
            <a:r>
              <a:rPr lang="ru-RU" sz="2400" b="1" dirty="0" err="1">
                <a:solidFill>
                  <a:srgbClr val="9A5315"/>
                </a:solidFill>
              </a:rPr>
              <a:t>речень</a:t>
            </a:r>
            <a:r>
              <a:rPr lang="ru-RU" sz="2400" b="1" dirty="0">
                <a:solidFill>
                  <a:srgbClr val="9A5315"/>
                </a:solidFill>
              </a:rPr>
              <a:t>: </a:t>
            </a:r>
          </a:p>
          <a:p>
            <a:r>
              <a:rPr lang="ru-RU" sz="2400" b="1" dirty="0">
                <a:solidFill>
                  <a:srgbClr val="9A5315"/>
                </a:solidFill>
              </a:rPr>
              <a:t>• Я став/стала </a:t>
            </a:r>
            <a:r>
              <a:rPr lang="ru-RU" sz="2400" b="1" dirty="0" err="1">
                <a:solidFill>
                  <a:srgbClr val="9A5315"/>
                </a:solidFill>
              </a:rPr>
              <a:t>більш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обізнаним</a:t>
            </a:r>
            <a:r>
              <a:rPr lang="ru-RU" sz="2400" b="1" dirty="0">
                <a:solidFill>
                  <a:srgbClr val="9A5315"/>
                </a:solidFill>
              </a:rPr>
              <a:t> / </a:t>
            </a:r>
            <a:r>
              <a:rPr lang="ru-RU" sz="2400" b="1" dirty="0" err="1">
                <a:solidFill>
                  <a:srgbClr val="9A5315"/>
                </a:solidFill>
              </a:rPr>
              <a:t>обізнаною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щодо</a:t>
            </a:r>
            <a:r>
              <a:rPr lang="ru-RU" sz="2400" b="1" dirty="0">
                <a:solidFill>
                  <a:srgbClr val="9A5315"/>
                </a:solidFill>
              </a:rPr>
              <a:t>... </a:t>
            </a:r>
          </a:p>
          <a:p>
            <a:r>
              <a:rPr lang="ru-RU" sz="2400" b="1" dirty="0">
                <a:solidFill>
                  <a:srgbClr val="9A5315"/>
                </a:solidFill>
              </a:rPr>
              <a:t>• Мене </a:t>
            </a:r>
            <a:r>
              <a:rPr lang="ru-RU" sz="2400" b="1" dirty="0" err="1">
                <a:solidFill>
                  <a:srgbClr val="9A5315"/>
                </a:solidFill>
              </a:rPr>
              <a:t>здивувало</a:t>
            </a:r>
            <a:r>
              <a:rPr lang="ru-RU" sz="2400" b="1" dirty="0">
                <a:solidFill>
                  <a:srgbClr val="9A5315"/>
                </a:solidFill>
              </a:rPr>
              <a:t>.... </a:t>
            </a:r>
          </a:p>
          <a:p>
            <a:r>
              <a:rPr lang="ru-RU" sz="2400" b="1" dirty="0">
                <a:solidFill>
                  <a:srgbClr val="9A5315"/>
                </a:solidFill>
              </a:rPr>
              <a:t>• Я </a:t>
            </a:r>
            <a:r>
              <a:rPr lang="ru-RU" sz="2400" b="1" dirty="0" err="1">
                <a:solidFill>
                  <a:srgbClr val="9A5315"/>
                </a:solidFill>
              </a:rPr>
              <a:t>побачив</a:t>
            </a:r>
            <a:r>
              <a:rPr lang="ru-RU" sz="2400" b="1" dirty="0">
                <a:solidFill>
                  <a:srgbClr val="9A5315"/>
                </a:solidFill>
              </a:rPr>
              <a:t> /</a:t>
            </a:r>
            <a:r>
              <a:rPr lang="ru-RU" sz="2400" b="1" dirty="0" err="1">
                <a:solidFill>
                  <a:srgbClr val="9A5315"/>
                </a:solidFill>
              </a:rPr>
              <a:t>побачила</a:t>
            </a:r>
            <a:r>
              <a:rPr lang="ru-RU" sz="2400" b="1" dirty="0">
                <a:solidFill>
                  <a:srgbClr val="9A5315"/>
                </a:solidFill>
              </a:rPr>
              <a:t> </a:t>
            </a:r>
            <a:r>
              <a:rPr lang="ru-RU" sz="2400" b="1" dirty="0" err="1">
                <a:solidFill>
                  <a:srgbClr val="9A5315"/>
                </a:solidFill>
              </a:rPr>
              <a:t>зв'язок</a:t>
            </a:r>
            <a:r>
              <a:rPr lang="ru-RU" sz="2400" b="1" dirty="0">
                <a:solidFill>
                  <a:srgbClr val="9A5315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33231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228" y="1434979"/>
            <a:ext cx="7823414" cy="2547474"/>
          </a:xfrm>
        </p:spPr>
        <p:txBody>
          <a:bodyPr>
            <a:normAutofit/>
          </a:bodyPr>
          <a:lstStyle/>
          <a:p>
            <a:pPr algn="ctr"/>
            <a:r>
              <a:rPr lang="ru-RU" sz="11500" b="1" i="1" dirty="0" err="1" smtClean="0"/>
              <a:t>Молодці</a:t>
            </a:r>
            <a:r>
              <a:rPr lang="ru-RU" sz="11500" b="1" i="1" dirty="0" smtClean="0"/>
              <a:t>!</a:t>
            </a:r>
            <a:endParaRPr lang="ru-RU" sz="11500" b="1" i="1" dirty="0"/>
          </a:p>
        </p:txBody>
      </p:sp>
    </p:spTree>
    <p:extLst>
      <p:ext uri="{BB962C8B-B14F-4D97-AF65-F5344CB8AC3E}">
        <p14:creationId xmlns:p14="http://schemas.microsoft.com/office/powerpoint/2010/main" val="2837708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98141" y="245659"/>
            <a:ext cx="10058402" cy="909851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err="1"/>
              <a:t>Біологічний</a:t>
            </a:r>
            <a:r>
              <a:rPr lang="ru-RU" sz="4000" b="1" dirty="0"/>
              <a:t> </a:t>
            </a:r>
            <a:r>
              <a:rPr lang="ru-RU" sz="4000" b="1" dirty="0" smtClean="0"/>
              <a:t>детектив</a:t>
            </a:r>
            <a:endParaRPr sz="4000" b="1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5527342" y="1752600"/>
            <a:ext cx="5596271" cy="4229100"/>
          </a:xfrm>
        </p:spPr>
        <p:txBody>
          <a:bodyPr rtlCol="0"/>
          <a:lstStyle/>
          <a:p>
            <a:pPr algn="ctr" rtl="0"/>
            <a:r>
              <a:rPr lang="uk-UA" b="1" dirty="0" smtClean="0"/>
              <a:t>Уяви, що в клітину потрапила молекула кисню, вуглекислого газу, </a:t>
            </a:r>
            <a:r>
              <a:rPr lang="uk-UA" b="1" dirty="0" smtClean="0"/>
              <a:t>глюкози </a:t>
            </a:r>
            <a:r>
              <a:rPr lang="uk-UA" b="1" dirty="0" smtClean="0"/>
              <a:t>або амінокислота. Який шлях  цих молекул у клітині? Що з ними може відбудеться?  Як клітина може використати ці молекули? Склади свою детективну історію про їхній шлях?  </a:t>
            </a:r>
            <a:endParaRPr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81" y="1752600"/>
            <a:ext cx="5045961" cy="45117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498" y="323565"/>
            <a:ext cx="1640657" cy="13511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27546"/>
            <a:ext cx="8707960" cy="855260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 err="1"/>
              <a:t>ТРЕНуйся</a:t>
            </a:r>
            <a:r>
              <a:rPr lang="ru-RU" sz="4000" b="1" dirty="0"/>
              <a:t>  </a:t>
            </a:r>
            <a:r>
              <a:rPr lang="ru-RU" sz="4000" b="1" dirty="0" err="1"/>
              <a:t>Думати</a:t>
            </a:r>
            <a:endParaRPr lang="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4966" y="1701524"/>
            <a:ext cx="5228230" cy="4187952"/>
          </a:xfrm>
        </p:spPr>
        <p:txBody>
          <a:bodyPr rtlCol="0">
            <a:noAutofit/>
          </a:bodyPr>
          <a:lstStyle/>
          <a:p>
            <a:pPr algn="ctr"/>
            <a:r>
              <a:rPr lang="ru" sz="3200" b="1" dirty="0" smtClean="0"/>
              <a:t>Поміркуй</a:t>
            </a:r>
            <a:r>
              <a:rPr lang="ru" sz="3200" b="1" dirty="0"/>
              <a:t>,</a:t>
            </a:r>
            <a:r>
              <a:rPr lang="ru" sz="3200" b="1" dirty="0" smtClean="0"/>
              <a:t> </a:t>
            </a:r>
          </a:p>
          <a:p>
            <a:pPr marL="0" indent="0" algn="ctr">
              <a:buNone/>
            </a:pPr>
            <a:r>
              <a:rPr lang="ru-RU" sz="3200" b="1" dirty="0"/>
              <a:t>і</a:t>
            </a:r>
            <a:r>
              <a:rPr lang="ru" sz="3200" b="1" dirty="0" smtClean="0"/>
              <a:t>з </a:t>
            </a:r>
            <a:r>
              <a:rPr lang="ru" sz="3200" b="1" dirty="0" smtClean="0"/>
              <a:t>яких речовин -  тих, що розчиняються у воді  (гідрофільних), чи тих, що не розчиняються (</a:t>
            </a:r>
            <a:r>
              <a:rPr lang="ru-RU" sz="3200" b="1" dirty="0" err="1" smtClean="0"/>
              <a:t>гідрофобних</a:t>
            </a:r>
            <a:r>
              <a:rPr lang="ru-RU" sz="3200" b="1" dirty="0" smtClean="0"/>
              <a:t>)</a:t>
            </a:r>
            <a:r>
              <a:rPr lang="ru" sz="3200" b="1" dirty="0" smtClean="0"/>
              <a:t>,- збудована клітинна мембрана.</a:t>
            </a:r>
            <a:endParaRPr lang="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84" y="127275"/>
            <a:ext cx="1543975" cy="15742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92504" y="1701524"/>
            <a:ext cx="5649036" cy="43120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7169" y="346986"/>
            <a:ext cx="4803603" cy="1219200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" b="1" dirty="0" smtClean="0"/>
              <a:t>Будова</a:t>
            </a:r>
            <a:br>
              <a:rPr lang="ru" b="1" dirty="0" smtClean="0"/>
            </a:br>
            <a:r>
              <a:rPr lang="ru" b="1" dirty="0" smtClean="0"/>
              <a:t>рослинної </a:t>
            </a:r>
            <a:br>
              <a:rPr lang="ru" b="1" dirty="0" smtClean="0"/>
            </a:br>
            <a:r>
              <a:rPr lang="ru" b="1" dirty="0" smtClean="0"/>
              <a:t>клітини</a:t>
            </a:r>
            <a:endParaRPr lang="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84051" y="1396620"/>
            <a:ext cx="7916021" cy="530443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88406" y="1104232"/>
            <a:ext cx="137842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Ядро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68287" y="541088"/>
            <a:ext cx="189703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Комплекс  Гольджі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671248" y="956587"/>
            <a:ext cx="170633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Вакуоля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73160" y="2511187"/>
            <a:ext cx="2442949" cy="830997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Плазматична мембрана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97994" y="3634572"/>
            <a:ext cx="259327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err="1" smtClean="0"/>
              <a:t>Хроропласт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813673" y="2695852"/>
            <a:ext cx="2197290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Рибосоми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461210" y="3331569"/>
            <a:ext cx="262491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Ендоплазматична</a:t>
            </a:r>
          </a:p>
          <a:p>
            <a:r>
              <a:rPr lang="uk-UA" sz="2000" b="1" dirty="0" smtClean="0"/>
              <a:t>сітка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461210" y="4353636"/>
            <a:ext cx="2624919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Мітохондрії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461210" y="5255334"/>
            <a:ext cx="2549753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Клітинна стінка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39137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637" y="304800"/>
            <a:ext cx="3793391" cy="1219200"/>
          </a:xfrm>
        </p:spPr>
        <p:txBody>
          <a:bodyPr rtlCol="0">
            <a:normAutofit/>
          </a:bodyPr>
          <a:lstStyle/>
          <a:p>
            <a:pPr rtl="0"/>
            <a:r>
              <a:rPr lang="ru" sz="4000" b="1" dirty="0" smtClean="0"/>
              <a:t>Пластиди</a:t>
            </a:r>
            <a:endParaRPr lang="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59307" y="1870881"/>
            <a:ext cx="6389177" cy="4187952"/>
          </a:xfrm>
        </p:spPr>
        <p:txBody>
          <a:bodyPr rtlCol="0">
            <a:noAutofit/>
          </a:bodyPr>
          <a:lstStyle/>
          <a:p>
            <a:r>
              <a:rPr lang="ru" sz="2800" b="1" smtClean="0"/>
              <a:t>Хлоропласти </a:t>
            </a:r>
            <a:r>
              <a:rPr lang="ru" sz="2800" b="1" dirty="0" smtClean="0"/>
              <a:t>- </a:t>
            </a:r>
            <a:r>
              <a:rPr lang="ru-RU" sz="2800" b="1" dirty="0" smtClean="0"/>
              <a:t>зеленого </a:t>
            </a:r>
            <a:r>
              <a:rPr lang="ru-RU" sz="2800" b="1" dirty="0" err="1"/>
              <a:t>кольору</a:t>
            </a:r>
            <a:r>
              <a:rPr lang="ru-RU" sz="2800" b="1" dirty="0"/>
              <a:t> (</a:t>
            </a:r>
            <a:r>
              <a:rPr lang="ru-RU" sz="2800" b="1" dirty="0" err="1"/>
              <a:t>містять</a:t>
            </a:r>
            <a:r>
              <a:rPr lang="ru-RU" sz="2800" b="1" dirty="0"/>
              <a:t> </a:t>
            </a:r>
            <a:r>
              <a:rPr lang="ru-RU" sz="2800" b="1" dirty="0" err="1" smtClean="0"/>
              <a:t>хлорофіл</a:t>
            </a:r>
            <a:r>
              <a:rPr lang="ru-RU" sz="2800" b="1" dirty="0" smtClean="0"/>
              <a:t>, фотосинтез)</a:t>
            </a:r>
            <a:endParaRPr lang="ru" sz="2800" b="1" dirty="0" smtClean="0"/>
          </a:p>
          <a:p>
            <a:r>
              <a:rPr lang="ru" sz="2800" b="1" dirty="0" smtClean="0"/>
              <a:t>Хромопласти -</a:t>
            </a:r>
            <a:r>
              <a:rPr lang="ru-RU" sz="2800" b="1" dirty="0" err="1"/>
              <a:t>різнокольорові</a:t>
            </a:r>
            <a:r>
              <a:rPr lang="ru-RU" sz="2800" b="1" dirty="0"/>
              <a:t> (</a:t>
            </a:r>
            <a:r>
              <a:rPr lang="ru-RU" sz="2800" b="1" dirty="0" err="1"/>
              <a:t>різне</a:t>
            </a:r>
            <a:r>
              <a:rPr lang="ru-RU" sz="2800" b="1" dirty="0"/>
              <a:t> </a:t>
            </a:r>
            <a:r>
              <a:rPr lang="ru-RU" sz="2800" b="1" dirty="0" err="1"/>
              <a:t>забарвлення</a:t>
            </a:r>
            <a:r>
              <a:rPr lang="ru-RU" sz="2800" b="1" dirty="0"/>
              <a:t> </a:t>
            </a:r>
            <a:r>
              <a:rPr lang="ru-RU" sz="2800" b="1" dirty="0" err="1" smtClean="0"/>
              <a:t>рослин</a:t>
            </a:r>
            <a:r>
              <a:rPr lang="ru-RU" sz="2800" b="1" dirty="0" smtClean="0"/>
              <a:t>)</a:t>
            </a:r>
            <a:r>
              <a:rPr lang="ru" sz="2800" b="1" dirty="0" smtClean="0"/>
              <a:t> </a:t>
            </a:r>
          </a:p>
          <a:p>
            <a:r>
              <a:rPr lang="ru" sz="2800" b="1" dirty="0" smtClean="0"/>
              <a:t>Лейкопласти - </a:t>
            </a:r>
            <a:r>
              <a:rPr lang="ru-RU" sz="2800" b="1" dirty="0" err="1"/>
              <a:t>безбарвні</a:t>
            </a:r>
            <a:r>
              <a:rPr lang="ru-RU" sz="2800" b="1" dirty="0"/>
              <a:t> (</a:t>
            </a:r>
            <a:r>
              <a:rPr lang="ru-RU" sz="2800" b="1" dirty="0" err="1"/>
              <a:t>запасають</a:t>
            </a:r>
            <a:r>
              <a:rPr lang="ru-RU" sz="2800" b="1" dirty="0"/>
              <a:t> </a:t>
            </a:r>
            <a:r>
              <a:rPr lang="ru-RU" sz="2800" b="1" dirty="0" err="1" smtClean="0"/>
              <a:t>крохмаль</a:t>
            </a:r>
            <a:r>
              <a:rPr lang="ru-RU" sz="2800" b="1" dirty="0" smtClean="0"/>
              <a:t>)</a:t>
            </a:r>
            <a:endParaRPr lang="ru" sz="2800" b="1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84" y="304800"/>
            <a:ext cx="3231503" cy="3132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710" y="2246051"/>
            <a:ext cx="4099396" cy="435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191067"/>
            <a:ext cx="10058402" cy="896203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Клітинні включення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8080" y="1303111"/>
            <a:ext cx="4954588" cy="418795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/>
              <a:t>Крохмальні зерна</a:t>
            </a: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57571" y="1303111"/>
            <a:ext cx="4951414" cy="4187952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/>
              <a:t>Краплі олії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59915"/>
          <a:stretch/>
        </p:blipFill>
        <p:spPr>
          <a:xfrm>
            <a:off x="8924008" y="2143380"/>
            <a:ext cx="2642291" cy="4086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96" y="2175098"/>
            <a:ext cx="8139827" cy="4054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2894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" sz="4000" b="1" dirty="0" smtClean="0"/>
              <a:t>Органели  руху</a:t>
            </a:r>
            <a:endParaRPr lang="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90" y="1906778"/>
            <a:ext cx="3512879" cy="307941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5790" y="5347080"/>
            <a:ext cx="35128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Хламідомонада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рухається</a:t>
            </a:r>
            <a:endParaRPr lang="ru-RU" sz="2000" b="1" dirty="0" smtClean="0"/>
          </a:p>
          <a:p>
            <a:r>
              <a:rPr lang="ru-RU" sz="2000" b="1" dirty="0"/>
              <a:t>з</a:t>
            </a:r>
            <a:r>
              <a:rPr lang="ru-RU" sz="2000" b="1" dirty="0" smtClean="0"/>
              <a:t>а </a:t>
            </a:r>
            <a:r>
              <a:rPr lang="ru-RU" sz="2000" b="1" dirty="0" err="1"/>
              <a:t>допомогою</a:t>
            </a:r>
            <a:r>
              <a:rPr lang="ru-RU" sz="2000" b="1" dirty="0"/>
              <a:t> </a:t>
            </a:r>
            <a:r>
              <a:rPr lang="ru-RU" sz="2000" b="1" dirty="0" err="1" smtClean="0"/>
              <a:t>джгутиків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230" y="2056828"/>
            <a:ext cx="3562350" cy="3088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20082" y="5238256"/>
            <a:ext cx="41305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Пересування</a:t>
            </a:r>
            <a:r>
              <a:rPr lang="ru-RU" b="1" dirty="0" smtClean="0"/>
              <a:t> </a:t>
            </a:r>
            <a:r>
              <a:rPr lang="ru-RU" b="1" dirty="0" err="1" smtClean="0"/>
              <a:t>амеби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err="1"/>
              <a:t>відбувається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/>
              <a:t>з</a:t>
            </a:r>
            <a:r>
              <a:rPr lang="ru-RU" b="1" dirty="0" smtClean="0"/>
              <a:t>а </a:t>
            </a:r>
            <a:r>
              <a:rPr lang="ru-RU" b="1" dirty="0" err="1" smtClean="0"/>
              <a:t>допомогою</a:t>
            </a:r>
            <a:r>
              <a:rPr lang="ru-RU" b="1" dirty="0" smtClean="0"/>
              <a:t> </a:t>
            </a:r>
            <a:r>
              <a:rPr lang="ru-RU" b="1" dirty="0"/>
              <a:t> </a:t>
            </a:r>
            <a:r>
              <a:rPr lang="ru-RU" b="1" dirty="0" err="1" smtClean="0"/>
              <a:t>несправжніх</a:t>
            </a:r>
            <a:endParaRPr lang="ru-RU" b="1" dirty="0" smtClean="0"/>
          </a:p>
          <a:p>
            <a:r>
              <a:rPr lang="ru-RU" b="1" dirty="0" err="1" smtClean="0"/>
              <a:t>ніжок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679" y="2056827"/>
            <a:ext cx="3972292" cy="29293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180679" y="5238256"/>
            <a:ext cx="42493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Тіло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інфузорії</a:t>
            </a:r>
            <a:r>
              <a:rPr lang="ru-RU" sz="2000" b="1" dirty="0"/>
              <a:t>-</a:t>
            </a:r>
            <a:r>
              <a:rPr lang="ru-RU" sz="2000" b="1" dirty="0" smtClean="0"/>
              <a:t>туфельки</a:t>
            </a:r>
          </a:p>
          <a:p>
            <a:r>
              <a:rPr lang="ru-RU" sz="2000" b="1" dirty="0" smtClean="0"/>
              <a:t> </a:t>
            </a:r>
            <a:r>
              <a:rPr lang="ru-RU" sz="2000" b="1" dirty="0" err="1" smtClean="0"/>
              <a:t>вкрито</a:t>
            </a:r>
            <a:r>
              <a:rPr lang="ru-RU" sz="2000" b="1" dirty="0" smtClean="0"/>
              <a:t>  </a:t>
            </a:r>
            <a:r>
              <a:rPr lang="ru-RU" sz="2000" b="1" dirty="0" err="1"/>
              <a:t>дрібними</a:t>
            </a:r>
            <a:r>
              <a:rPr lang="ru-RU" sz="2000" b="1" dirty="0"/>
              <a:t> </a:t>
            </a:r>
            <a:endParaRPr lang="ru-RU" sz="2000" b="1" dirty="0" smtClean="0"/>
          </a:p>
          <a:p>
            <a:r>
              <a:rPr lang="ru-RU" sz="2000" b="1" dirty="0" err="1" smtClean="0"/>
              <a:t>віями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2906" y="311093"/>
            <a:ext cx="6858002" cy="851770"/>
          </a:xfrm>
        </p:spPr>
        <p:txBody>
          <a:bodyPr rtlCol="0"/>
          <a:lstStyle/>
          <a:p>
            <a:pPr rtl="0"/>
            <a:r>
              <a:rPr lang="ru" b="1" dirty="0" smtClean="0"/>
              <a:t>Підсумки</a:t>
            </a:r>
            <a:endParaRPr lang="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68522" y="1162863"/>
            <a:ext cx="9114295" cy="3609121"/>
          </a:xfrm>
        </p:spPr>
        <p:txBody>
          <a:bodyPr rtlCol="0">
            <a:noAutofit/>
          </a:bodyPr>
          <a:lstStyle/>
          <a:p>
            <a:pPr marL="342900" indent="-342900" rtl="0">
              <a:buFont typeface="Wingdings" panose="05000000000000000000" pitchFamily="2" charset="2"/>
              <a:buChar char="v"/>
            </a:pPr>
            <a:r>
              <a:rPr lang="uk-UA" sz="2800" b="1" dirty="0" smtClean="0"/>
              <a:t>Усі клітини відділені від зовнішнього середовища плазматичною мембраною, під якою міститься цитоплазма й органели.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b="1" dirty="0" smtClean="0"/>
              <a:t>«Керівним центром» у </a:t>
            </a:r>
            <a:r>
              <a:rPr lang="uk-UA" sz="2800" b="1" dirty="0"/>
              <a:t>клітинах є </a:t>
            </a:r>
            <a:r>
              <a:rPr lang="uk-UA" sz="2800" b="1" dirty="0" smtClean="0"/>
              <a:t>ядро, що </a:t>
            </a:r>
            <a:r>
              <a:rPr lang="uk-UA" sz="2800" b="1" dirty="0"/>
              <a:t>містить </a:t>
            </a:r>
            <a:r>
              <a:rPr lang="uk-UA" sz="2800" b="1" dirty="0" smtClean="0"/>
              <a:t>ДНК у складі хромосом.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b="1" dirty="0" smtClean="0"/>
              <a:t>Основними органелами цитоплазми клітин рослин є пластиди, мітохондрії, вакуоля, рибосоми, ендоплазматична сітка.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800" b="1" dirty="0" smtClean="0"/>
              <a:t>Розрізняють три види пластид:  хлоропласти  (зелені), хромопласти (червоні, помаранчеві),  лейкопласти (безбарвні)</a:t>
            </a:r>
          </a:p>
          <a:p>
            <a:r>
              <a:rPr lang="uk-UA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1216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634" y="288099"/>
            <a:ext cx="10058402" cy="709808"/>
          </a:xfrm>
        </p:spPr>
        <p:txBody>
          <a:bodyPr rtlCol="0">
            <a:normAutofit/>
          </a:bodyPr>
          <a:lstStyle/>
          <a:p>
            <a:pPr algn="ctr"/>
            <a:r>
              <a:rPr lang="ru-RU" sz="4000" b="1" dirty="0"/>
              <a:t>ЗАПИТАННЯ І ЗАВДАННЯ</a:t>
            </a:r>
            <a:endParaRPr lang="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04717" y="1392072"/>
            <a:ext cx="11468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1. Назви компоненти клітини. Заповни таблицю у зошиті.</a:t>
            </a:r>
            <a:endParaRPr lang="ru-RU" sz="28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15528"/>
              </p:ext>
            </p:extLst>
          </p:nvPr>
        </p:nvGraphicFramePr>
        <p:xfrm>
          <a:off x="491319" y="2074460"/>
          <a:ext cx="11559654" cy="38350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79827"/>
                <a:gridCol w="5779827"/>
              </a:tblGrid>
              <a:tr h="1278340">
                <a:tc>
                  <a:txBody>
                    <a:bodyPr/>
                    <a:lstStyle/>
                    <a:p>
                      <a:pPr algn="ctr"/>
                      <a:r>
                        <a:rPr lang="uk-UA" sz="3600" dirty="0" smtClean="0"/>
                        <a:t>Компоненти клітини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3200" dirty="0" smtClean="0"/>
                        <a:t>Функція</a:t>
                      </a:r>
                      <a:endParaRPr lang="ru-RU" sz="3200" dirty="0"/>
                    </a:p>
                  </a:txBody>
                  <a:tcPr/>
                </a:tc>
              </a:tr>
              <a:tr h="12783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83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12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1_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4069</TotalTime>
  <Words>484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Segoe Print</vt:lpstr>
      <vt:lpstr>Segoe UI Light</vt:lpstr>
      <vt:lpstr>Wingdings</vt:lpstr>
      <vt:lpstr>Природа 16 х 9</vt:lpstr>
      <vt:lpstr>1_Природа 16 х 9</vt:lpstr>
      <vt:lpstr>§6. Будова клітини. Органели клітини</vt:lpstr>
      <vt:lpstr>Біологічний детектив</vt:lpstr>
      <vt:lpstr>ТРЕНуйся  Думати</vt:lpstr>
      <vt:lpstr>Будова рослинної  клітини</vt:lpstr>
      <vt:lpstr>Пластиди</vt:lpstr>
      <vt:lpstr>Клітинні включення</vt:lpstr>
      <vt:lpstr>Органели  руху</vt:lpstr>
      <vt:lpstr>Підсумки</vt:lpstr>
      <vt:lpstr>ЗАПИТАННЯ І ЗАВДАННЯ</vt:lpstr>
      <vt:lpstr>ЗАПИТАННЯ І ЗАВДАННЯ</vt:lpstr>
      <vt:lpstr>Домашнє завдання</vt:lpstr>
      <vt:lpstr>СКЛАДАЮ РЕФЛЕКСИВНУ МОЗАЇКУ</vt:lpstr>
      <vt:lpstr>Молодці!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§5. Будова клітини. Органели клітини</dc:title>
  <dc:creator>Учетная запись Майкрософт</dc:creator>
  <cp:lastModifiedBy>Учетная запись Майкрософт</cp:lastModifiedBy>
  <cp:revision>44</cp:revision>
  <dcterms:created xsi:type="dcterms:W3CDTF">2024-09-06T06:47:07Z</dcterms:created>
  <dcterms:modified xsi:type="dcterms:W3CDTF">2024-09-16T14:30:24Z</dcterms:modified>
</cp:coreProperties>
</file>