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16"/>
  </p:notesMasterIdLst>
  <p:handoutMasterIdLst>
    <p:handoutMasterId r:id="rId17"/>
  </p:handoutMasterIdLst>
  <p:sldIdLst>
    <p:sldId id="257" r:id="rId3"/>
    <p:sldId id="258" r:id="rId4"/>
    <p:sldId id="260" r:id="rId5"/>
    <p:sldId id="276" r:id="rId6"/>
    <p:sldId id="261" r:id="rId7"/>
    <p:sldId id="277" r:id="rId8"/>
    <p:sldId id="265" r:id="rId9"/>
    <p:sldId id="271" r:id="rId10"/>
    <p:sldId id="272" r:id="rId11"/>
    <p:sldId id="279" r:id="rId12"/>
    <p:sldId id="264" r:id="rId13"/>
    <p:sldId id="274" r:id="rId14"/>
    <p:sldId id="275" r:id="rId15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6" autoAdjust="0"/>
    <p:restoredTop sz="94660"/>
  </p:normalViewPr>
  <p:slideViewPr>
    <p:cSldViewPr snapToGrid="0">
      <p:cViewPr varScale="1">
        <p:scale>
          <a:sx n="53" d="100"/>
          <a:sy n="53" d="100"/>
        </p:scale>
        <p:origin x="62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8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24.08.2016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24.08.2016</a:t>
            </a:r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рисунк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ru-RU" smtClean="0"/>
              <a:t>Образец заголовка</a:t>
            </a:r>
            <a:endParaRPr lang="ru"/>
          </a:p>
        </p:txBody>
      </p:sp>
      <p:grpSp>
        <p:nvGrpSpPr>
          <p:cNvPr id="84" name="Группа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97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grpSp>
        <p:nvGrpSpPr>
          <p:cNvPr id="98" name="Группа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0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11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grpSp>
        <p:nvGrpSpPr>
          <p:cNvPr id="112" name="Группа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25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126" name="Текст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ru-RU" smtClean="0"/>
              <a:t>Образец заголовка</a:t>
            </a:r>
            <a:endParaRPr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Полилиния 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" name="Полилиния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Полилиния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  <p:sp>
            <p:nvSpPr>
              <p:cNvPr id="21" name="Полилиния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</p:grpSp>
        <p:sp>
          <p:nvSpPr>
            <p:cNvPr id="12" name="Полилиния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Полилиния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Полилиния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Полилиния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Полилиния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Полилиния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Полилиния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Полилиния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587263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022B156B-59AE-415F-B24B-8756D48BB977}" type="slidenum">
              <a:rPr>
                <a:solidFill>
                  <a:srgbClr val="9A5315"/>
                </a:solidFill>
              </a:rPr>
              <a:pPr/>
              <a:t>‹#›</a:t>
            </a:fld>
            <a:endParaRPr dirty="0">
              <a:solidFill>
                <a:srgbClr val="9A5315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>
              <a:solidFill>
                <a:srgbClr val="9A5315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>
                <a:solidFill>
                  <a:srgbClr val="9A5315"/>
                </a:solidFill>
              </a:rPr>
              <a:t>24.08.2016</a:t>
            </a:r>
            <a:endParaRPr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04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938671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022B156B-59AE-415F-B24B-8756D48BB977}" type="slidenum">
              <a:rPr>
                <a:solidFill>
                  <a:srgbClr val="9A5315"/>
                </a:solidFill>
              </a:rPr>
              <a:pPr/>
              <a:t>‹#›</a:t>
            </a:fld>
            <a:endParaRPr>
              <a:solidFill>
                <a:srgbClr val="9A5315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>
              <a:solidFill>
                <a:srgbClr val="9A5315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>
                <a:solidFill>
                  <a:srgbClr val="9A5315"/>
                </a:solidFill>
              </a:rPr>
              <a:t>24.08.2016</a:t>
            </a:r>
            <a:endParaRPr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052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Замещающий текст 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022B156B-59AE-415F-B24B-8756D48BB977}" type="slidenum">
              <a:rPr>
                <a:solidFill>
                  <a:srgbClr val="9A5315"/>
                </a:solidFill>
              </a:rPr>
              <a:pPr/>
              <a:t>‹#›</a:t>
            </a:fld>
            <a:endParaRPr>
              <a:solidFill>
                <a:srgbClr val="9A5315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>
              <a:solidFill>
                <a:srgbClr val="9A5315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>
                <a:solidFill>
                  <a:srgbClr val="9A5315"/>
                </a:solidFill>
              </a:rPr>
              <a:t>24.08.2016</a:t>
            </a:r>
            <a:endParaRPr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137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022B156B-59AE-415F-B24B-8756D48BB977}" type="slidenum">
              <a:rPr>
                <a:solidFill>
                  <a:srgbClr val="9A5315"/>
                </a:solidFill>
              </a:rPr>
              <a:pPr/>
              <a:t>‹#›</a:t>
            </a:fld>
            <a:endParaRPr>
              <a:solidFill>
                <a:srgbClr val="9A5315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>
              <a:solidFill>
                <a:srgbClr val="9A5315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>
                <a:solidFill>
                  <a:srgbClr val="9A5315"/>
                </a:solidFill>
              </a:rPr>
              <a:t>24.08.2016</a:t>
            </a:r>
            <a:endParaRPr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5774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022B156B-59AE-415F-B24B-8756D48BB977}" type="slidenum">
              <a:rPr>
                <a:solidFill>
                  <a:srgbClr val="9A5315"/>
                </a:solidFill>
              </a:rPr>
              <a:pPr/>
              <a:t>‹#›</a:t>
            </a:fld>
            <a:endParaRPr>
              <a:solidFill>
                <a:srgbClr val="9A5315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>
              <a:solidFill>
                <a:srgbClr val="9A5315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>
                <a:solidFill>
                  <a:srgbClr val="9A5315"/>
                </a:solidFill>
              </a:rPr>
              <a:t>24.08.2016</a:t>
            </a:r>
            <a:endParaRPr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0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"/>
          </a:p>
        </p:txBody>
      </p:sp>
      <p:grpSp>
        <p:nvGrpSpPr>
          <p:cNvPr id="9" name="Группа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2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2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</p:grpSp>
      <p:sp>
        <p:nvSpPr>
          <p:cNvPr id="36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39" name="Текст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grpSp>
        <p:nvGrpSpPr>
          <p:cNvPr id="22" name="Группа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2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2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2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2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2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2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3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3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3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3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3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</p:grpSp>
      <p:sp>
        <p:nvSpPr>
          <p:cNvPr id="37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40" name="Текст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022B156B-59AE-415F-B24B-8756D48BB977}" type="slidenum">
              <a:rPr>
                <a:solidFill>
                  <a:srgbClr val="9A5315"/>
                </a:solidFill>
              </a:rPr>
              <a:pPr/>
              <a:t>‹#›</a:t>
            </a:fld>
            <a:endParaRPr>
              <a:solidFill>
                <a:srgbClr val="9A5315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>
              <a:solidFill>
                <a:srgbClr val="9A5315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>
                <a:solidFill>
                  <a:srgbClr val="9A5315"/>
                </a:solidFill>
              </a:rPr>
              <a:t>24.08.2016</a:t>
            </a:r>
            <a:endParaRPr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531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"/>
          </a:p>
        </p:txBody>
      </p:sp>
      <p:grpSp>
        <p:nvGrpSpPr>
          <p:cNvPr id="52" name="Группа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5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5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5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5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5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5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6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6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6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6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6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</p:grpSp>
      <p:sp>
        <p:nvSpPr>
          <p:cNvPr id="79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81" name="Текст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grpSp>
        <p:nvGrpSpPr>
          <p:cNvPr id="84" name="Группа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86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87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89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90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91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92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93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94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95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96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</p:grpSp>
      <p:sp>
        <p:nvSpPr>
          <p:cNvPr id="78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82" name="Текст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grpSp>
        <p:nvGrpSpPr>
          <p:cNvPr id="97" name="Группа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99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00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01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02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03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04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05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06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07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08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09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</p:grpSp>
      <p:sp>
        <p:nvSpPr>
          <p:cNvPr id="80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83" name="Текст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022B156B-59AE-415F-B24B-8756D48BB977}" type="slidenum">
              <a:rPr>
                <a:solidFill>
                  <a:srgbClr val="9A5315"/>
                </a:solidFill>
              </a:rPr>
              <a:pPr/>
              <a:t>‹#›</a:t>
            </a:fld>
            <a:endParaRPr>
              <a:solidFill>
                <a:srgbClr val="9A5315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>
              <a:solidFill>
                <a:srgbClr val="9A5315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>
                <a:solidFill>
                  <a:srgbClr val="9A5315"/>
                </a:solidFill>
              </a:rPr>
              <a:t>24.08.2016</a:t>
            </a:r>
            <a:endParaRPr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804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рисунк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ru-RU" smtClean="0"/>
              <a:t>Образец заголовка</a:t>
            </a:r>
            <a:endParaRPr lang="ru"/>
          </a:p>
        </p:txBody>
      </p:sp>
      <p:grpSp>
        <p:nvGrpSpPr>
          <p:cNvPr id="84" name="Группа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86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87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89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90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91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92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93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94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95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96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</p:grpSp>
      <p:sp>
        <p:nvSpPr>
          <p:cNvPr id="97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grpSp>
        <p:nvGrpSpPr>
          <p:cNvPr id="98" name="Группа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00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01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02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03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04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05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06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07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08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09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10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</p:grpSp>
      <p:sp>
        <p:nvSpPr>
          <p:cNvPr id="111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grpSp>
        <p:nvGrpSpPr>
          <p:cNvPr id="112" name="Группа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1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1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1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1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1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1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2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2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2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2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2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</p:grpSp>
      <p:sp>
        <p:nvSpPr>
          <p:cNvPr id="125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126" name="Текст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022B156B-59AE-415F-B24B-8756D48BB977}" type="slidenum">
              <a:rPr>
                <a:solidFill>
                  <a:srgbClr val="9A5315"/>
                </a:solidFill>
              </a:rPr>
              <a:pPr/>
              <a:t>‹#›</a:t>
            </a:fld>
            <a:endParaRPr>
              <a:solidFill>
                <a:srgbClr val="9A5315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>
              <a:solidFill>
                <a:srgbClr val="9A5315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>
                <a:solidFill>
                  <a:srgbClr val="9A5315"/>
                </a:solidFill>
              </a:rPr>
              <a:t>24.08.2016</a:t>
            </a:r>
            <a:endParaRPr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8175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fld id="{022B156B-59AE-415F-B24B-8756D48BB977}" type="slidenum">
              <a:rPr>
                <a:solidFill>
                  <a:srgbClr val="9A5315"/>
                </a:solidFill>
              </a:rPr>
              <a:pPr/>
              <a:t>‹#›</a:t>
            </a:fld>
            <a:endParaRPr>
              <a:solidFill>
                <a:srgbClr val="9A5315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>
              <a:solidFill>
                <a:srgbClr val="9A5315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/>
          <a:p>
            <a:r>
              <a:rPr lang="en-US">
                <a:solidFill>
                  <a:srgbClr val="9A5315"/>
                </a:solidFill>
              </a:rPr>
              <a:t>24.08.2016</a:t>
            </a:r>
            <a:endParaRPr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3954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ru-RU" smtClean="0"/>
              <a:t>Образец заголовка</a:t>
            </a:r>
            <a:endParaRPr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Полилиния 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0" name="Полилиния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Полилиния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srgbClr val="9A5315"/>
                  </a:solidFill>
                </a:endParaRPr>
              </a:p>
            </p:txBody>
          </p:sp>
          <p:sp>
            <p:nvSpPr>
              <p:cNvPr id="21" name="Полилиния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srgbClr val="9A5315"/>
                  </a:solidFill>
                </a:endParaRPr>
              </a:p>
            </p:txBody>
          </p:sp>
        </p:grpSp>
        <p:sp>
          <p:nvSpPr>
            <p:cNvPr id="12" name="Полилиния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3" name="Полилиния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4" name="Полилиния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5" name="Полилиния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6" name="Полилиния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7" name="Полилиния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8" name="Полилиния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9" name="Полилиния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</p:grp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022B156B-59AE-415F-B24B-8756D48BB977}" type="slidenum">
              <a:rPr>
                <a:solidFill>
                  <a:srgbClr val="9A5315"/>
                </a:solidFill>
              </a:rPr>
              <a:pPr/>
              <a:t>‹#›</a:t>
            </a:fld>
            <a:endParaRPr>
              <a:solidFill>
                <a:srgbClr val="9A5315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>
              <a:solidFill>
                <a:srgbClr val="9A5315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>
                <a:solidFill>
                  <a:srgbClr val="9A5315"/>
                </a:solidFill>
              </a:rPr>
              <a:t>24.08.2016</a:t>
            </a:r>
            <a:endParaRPr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931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022B156B-59AE-415F-B24B-8756D48BB977}" type="slidenum">
              <a:rPr>
                <a:solidFill>
                  <a:srgbClr val="9A5315"/>
                </a:solidFill>
              </a:rPr>
              <a:pPr/>
              <a:t>‹#›</a:t>
            </a:fld>
            <a:endParaRPr>
              <a:solidFill>
                <a:srgbClr val="9A5315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>
              <a:solidFill>
                <a:srgbClr val="9A5315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>
                <a:solidFill>
                  <a:srgbClr val="9A5315"/>
                </a:solidFill>
              </a:rPr>
              <a:t>24.08.2016</a:t>
            </a:r>
            <a:endParaRPr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0775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022B156B-59AE-415F-B24B-8756D48BB977}" type="slidenum">
              <a:rPr>
                <a:solidFill>
                  <a:srgbClr val="9A5315"/>
                </a:solidFill>
              </a:rPr>
              <a:pPr/>
              <a:t>‹#›</a:t>
            </a:fld>
            <a:endParaRPr>
              <a:solidFill>
                <a:srgbClr val="9A5315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>
              <a:solidFill>
                <a:srgbClr val="9A5315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>
                <a:solidFill>
                  <a:srgbClr val="9A5315"/>
                </a:solidFill>
              </a:rPr>
              <a:t>24.08.2016</a:t>
            </a:r>
            <a:endParaRPr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6715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езульта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940" y="1171075"/>
            <a:ext cx="1844592" cy="1954339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980944" y="1964368"/>
            <a:ext cx="6210373" cy="1161046"/>
          </a:xfrm>
          <a:prstGeom prst="rect">
            <a:avLst/>
          </a:prstGeom>
        </p:spPr>
        <p:txBody>
          <a:bodyPr/>
          <a:lstStyle>
            <a:lvl1pPr>
              <a:defRPr sz="5400" b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240" y="-1521677"/>
            <a:ext cx="869033" cy="8156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017" y="6858000"/>
            <a:ext cx="1143002" cy="9387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1188" y="4246511"/>
            <a:ext cx="1063754" cy="10088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3276" y="247307"/>
            <a:ext cx="1005842" cy="86258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72" y="5255401"/>
            <a:ext cx="398728" cy="7845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4366661"/>
            <a:ext cx="1178004" cy="128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720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59259E-6 L 0.4944 0.03982 " pathEditMode="relative" rAng="0" ptsTypes="AA">
                                      <p:cBhvr>
                                        <p:cTn id="6" dur="3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14" y="199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77556E-17 L 0.26823 0.75972 " pathEditMode="relative" rAng="0" ptsTypes="AA">
                                      <p:cBhvr>
                                        <p:cTn id="8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11" y="3798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59259E-6 L 0.74127 -0.53078 " pathEditMode="relative" rAng="0" ptsTypes="AA">
                                      <p:cBhvr>
                                        <p:cTn id="10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57" y="-2655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636 0.32106 L -0.23802 -0.46945 " pathEditMode="relative" rAng="0" ptsTypes="AA">
                                      <p:cBhvr>
                                        <p:cTn id="12" dur="3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19" y="-3953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4" presetClass="path" presetSubtype="0" accel="45143" decel="4514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59259E-6 C -0.06966 0.12616 -0.2306 0.11273 -0.23867 0.10695 C -0.2405 0.10533 -0.42617 0.13426 -0.50482 0.10093 C -0.58373 0.06783 -0.65964 -0.01967 -0.71185 -0.09236 C -0.76185 -0.18102 -0.79128 -0.24815 -0.81133 -0.3169 C -0.83151 -0.38588 -0.84271 -0.53379 -0.85026 -0.55416 " pathEditMode="relative" rAng="0" ptsTypes="AAAAAA">
                                      <p:cBhvr>
                                        <p:cTn id="14" dur="3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13" y="-2185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F1F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Замещающий текст 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"/>
          </a:p>
        </p:txBody>
      </p:sp>
      <p:grpSp>
        <p:nvGrpSpPr>
          <p:cNvPr id="9" name="Группа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6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39" name="Текст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grpSp>
        <p:nvGrpSpPr>
          <p:cNvPr id="22" name="Группа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7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40" name="Текст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"/>
          </a:p>
        </p:txBody>
      </p:sp>
      <p:grpSp>
        <p:nvGrpSpPr>
          <p:cNvPr id="52" name="Группа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9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81" name="Текст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grpSp>
        <p:nvGrpSpPr>
          <p:cNvPr id="84" name="Группа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8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82" name="Текст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grpSp>
        <p:nvGrpSpPr>
          <p:cNvPr id="97" name="Группа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9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80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83" name="Текст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"/>
              <a:t>Стиль образца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/>
              <a:t>Образец текста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/>
              <a:t>24.08.2016</a:t>
            </a:r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"/>
              <a:t>Стиль образца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/>
              <a:t>Образец текста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>
                <a:solidFill>
                  <a:srgbClr val="9A5315"/>
                </a:solidFill>
              </a:rPr>
              <a:pPr/>
              <a:t>‹#›</a:t>
            </a:fld>
            <a:endParaRPr lang="en-US">
              <a:solidFill>
                <a:srgbClr val="9A5315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srgbClr val="9A5315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9A5315"/>
                </a:solidFill>
              </a:rPr>
              <a:t>24.08.2016</a:t>
            </a:r>
          </a:p>
        </p:txBody>
      </p:sp>
    </p:spTree>
    <p:extLst>
      <p:ext uri="{BB962C8B-B14F-4D97-AF65-F5344CB8AC3E}">
        <p14:creationId xmlns:p14="http://schemas.microsoft.com/office/powerpoint/2010/main" val="3486951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87688" y="1160060"/>
            <a:ext cx="7785362" cy="1828800"/>
          </a:xfrm>
        </p:spPr>
        <p:txBody>
          <a:bodyPr rtlCol="0">
            <a:noAutofit/>
          </a:bodyPr>
          <a:lstStyle/>
          <a:p>
            <a:pPr algn="ctr"/>
            <a:r>
              <a:rPr lang="ru" b="1" dirty="0" smtClean="0"/>
              <a:t>§6. Будова клітини. Органели клітини</a:t>
            </a:r>
            <a:endParaRPr lang="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59938" y="4102289"/>
            <a:ext cx="3363489" cy="914400"/>
          </a:xfrm>
        </p:spPr>
        <p:txBody>
          <a:bodyPr rtlCol="0"/>
          <a:lstStyle/>
          <a:p>
            <a:pPr rtl="0"/>
            <a:r>
              <a:rPr lang="ru" dirty="0" smtClean="0"/>
              <a:t>Галина Салімон</a:t>
            </a:r>
            <a:endParaRPr lang="ru" dirty="0"/>
          </a:p>
        </p:txBody>
      </p:sp>
      <p:sp>
        <p:nvSpPr>
          <p:cNvPr id="4" name="TextBox 3"/>
          <p:cNvSpPr txBox="1"/>
          <p:nvPr/>
        </p:nvSpPr>
        <p:spPr>
          <a:xfrm>
            <a:off x="5290383" y="4875717"/>
            <a:ext cx="5036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Біологія  7 клас   НУШ</a:t>
            </a:r>
            <a:endParaRPr lang="ru-RU" sz="28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163" y="2988860"/>
            <a:ext cx="2461050" cy="349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7634" y="288099"/>
            <a:ext cx="10058402" cy="709808"/>
          </a:xfrm>
        </p:spPr>
        <p:txBody>
          <a:bodyPr rtlCol="0">
            <a:normAutofit/>
          </a:bodyPr>
          <a:lstStyle/>
          <a:p>
            <a:pPr algn="ctr"/>
            <a:r>
              <a:rPr lang="ru-RU" sz="4000" b="1" dirty="0"/>
              <a:t>ЗАПИТАННЯ І ЗАВДАННЯ</a:t>
            </a:r>
            <a:endParaRPr lang="ru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99838" y="1164134"/>
            <a:ext cx="11313994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2.Чи у всіх клітинах однакові потреби в енергії? Порівняй за енергетичними потребами клітини м’язів і шкіри людини. У яких  клітинах більше мітохондрій?</a:t>
            </a:r>
          </a:p>
          <a:p>
            <a:endParaRPr lang="uk-UA" sz="2800" b="1" dirty="0"/>
          </a:p>
          <a:p>
            <a:r>
              <a:rPr lang="uk-UA" sz="3200" b="1" dirty="0" smtClean="0"/>
              <a:t>3. Визнач, які з тверджень є правильні. Виправ неправильні.</a:t>
            </a:r>
          </a:p>
          <a:p>
            <a:r>
              <a:rPr lang="uk-UA" sz="2800" b="1" dirty="0" smtClean="0"/>
              <a:t>А. У клітинах рослин найдрібнішими органелами є вакуолі.</a:t>
            </a:r>
          </a:p>
          <a:p>
            <a:r>
              <a:rPr lang="uk-UA" sz="2800" b="1" dirty="0" smtClean="0"/>
              <a:t>Б. ДНК міститься в ядрі клітини.</a:t>
            </a:r>
          </a:p>
          <a:p>
            <a:r>
              <a:rPr lang="uk-UA" sz="2800" b="1" dirty="0" smtClean="0"/>
              <a:t>В. Клітинні включення є органелами </a:t>
            </a:r>
            <a:r>
              <a:rPr lang="uk-UA" sz="2800" b="1" dirty="0" smtClean="0"/>
              <a:t>цитоплазми.</a:t>
            </a:r>
            <a:endParaRPr lang="uk-UA" sz="2800" b="1" dirty="0" smtClean="0"/>
          </a:p>
          <a:p>
            <a:r>
              <a:rPr lang="uk-UA" sz="2800" b="1" dirty="0" smtClean="0"/>
              <a:t>Г. В ЕПС накопичується вода й поживні </a:t>
            </a:r>
            <a:r>
              <a:rPr lang="uk-UA" sz="2800" b="1" dirty="0" smtClean="0"/>
              <a:t>речовини.</a:t>
            </a:r>
            <a:endParaRPr lang="uk-UA" sz="2800" b="1" dirty="0" smtClean="0"/>
          </a:p>
          <a:p>
            <a:r>
              <a:rPr lang="uk-UA" sz="2800" b="1" dirty="0" smtClean="0"/>
              <a:t>Д. У клітинах рослин  можуть міститися різні види </a:t>
            </a:r>
            <a:r>
              <a:rPr lang="uk-UA" sz="2800" b="1" dirty="0" smtClean="0"/>
              <a:t>пластид.</a:t>
            </a:r>
            <a:endParaRPr lang="uk-UA" sz="2800" b="1" dirty="0" smtClean="0"/>
          </a:p>
          <a:p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val="23427137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386652"/>
            <a:ext cx="10058402" cy="882555"/>
          </a:xfrm>
        </p:spPr>
        <p:txBody>
          <a:bodyPr rtlCol="0">
            <a:normAutofit/>
          </a:bodyPr>
          <a:lstStyle/>
          <a:p>
            <a:pPr algn="ctr" rtl="0"/>
            <a:r>
              <a:rPr lang="ru" sz="4000" b="1" dirty="0" smtClean="0"/>
              <a:t>Домашнє завдання</a:t>
            </a:r>
            <a:endParaRPr lang="ru" sz="40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06075" y="2145187"/>
            <a:ext cx="4956048" cy="823912"/>
          </a:xfrm>
        </p:spPr>
        <p:txBody>
          <a:bodyPr rtlCol="0"/>
          <a:lstStyle/>
          <a:p>
            <a:pPr rtl="0"/>
            <a:r>
              <a:rPr lang="uk-UA" dirty="0" smtClean="0"/>
              <a:t>2.Проведи дослід</a:t>
            </a: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9943" y="2969099"/>
            <a:ext cx="7329714" cy="3476625"/>
          </a:xfrm>
        </p:spPr>
        <p:txBody>
          <a:bodyPr rtlCol="0">
            <a:normAutofit fontScale="92500"/>
          </a:bodyPr>
          <a:lstStyle/>
          <a:p>
            <a:pPr rtl="0"/>
            <a:r>
              <a:rPr lang="uk-UA" dirty="0" smtClean="0"/>
              <a:t>У чисту поліетиленову торбинку помісти 1-2 ложки суміші крохмалю з водою. </a:t>
            </a:r>
            <a:r>
              <a:rPr lang="uk-UA" dirty="0" err="1" smtClean="0"/>
              <a:t>Занур</a:t>
            </a:r>
            <a:r>
              <a:rPr lang="uk-UA" dirty="0" smtClean="0"/>
              <a:t> торбинку у </a:t>
            </a:r>
            <a:r>
              <a:rPr lang="uk-UA" dirty="0" smtClean="0"/>
              <a:t>склянку </a:t>
            </a:r>
            <a:r>
              <a:rPr lang="uk-UA" dirty="0" smtClean="0"/>
              <a:t>з теплою </a:t>
            </a:r>
            <a:r>
              <a:rPr lang="uk-UA" dirty="0" smtClean="0"/>
              <a:t>водою,  </a:t>
            </a:r>
            <a:r>
              <a:rPr lang="uk-UA" dirty="0" smtClean="0"/>
              <a:t>як на малюнку. Додай у воду 2-3 краплі йоду. Які зміни відбудуться за 10 хв? За  1 год? За 1 добу?   Сфотографуй. Поясни, які речовини і в якому напрямку рухаються крізь поліетиленову модель мембрани? Яку властивість мембрани ти досліджував\ досліджувала?</a:t>
            </a:r>
            <a:endParaRPr lang="en-US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8006726" y="1793922"/>
            <a:ext cx="3853178" cy="44655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2388" y="1378424"/>
            <a:ext cx="61430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1.Опрацювати  §6. Будова </a:t>
            </a:r>
            <a:r>
              <a:rPr lang="ru-RU" sz="2400" b="1" dirty="0" err="1"/>
              <a:t>клітини</a:t>
            </a:r>
            <a:r>
              <a:rPr lang="ru-RU" sz="2400" b="1" dirty="0"/>
              <a:t>. </a:t>
            </a:r>
            <a:endParaRPr lang="ru-RU" sz="2400" b="1" dirty="0" smtClean="0"/>
          </a:p>
          <a:p>
            <a:r>
              <a:rPr lang="ru-RU" sz="2400" b="1" dirty="0" err="1" smtClean="0"/>
              <a:t>Органели</a:t>
            </a:r>
            <a:r>
              <a:rPr lang="ru-RU" sz="2400" b="1" dirty="0" smtClean="0"/>
              <a:t> </a:t>
            </a:r>
            <a:r>
              <a:rPr lang="ru-RU" sz="2400" b="1" dirty="0" err="1"/>
              <a:t>клітини</a:t>
            </a:r>
            <a:r>
              <a:rPr lang="ru-RU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174039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4208" y="-124936"/>
            <a:ext cx="9785684" cy="1828800"/>
          </a:xfrm>
        </p:spPr>
        <p:txBody>
          <a:bodyPr rtlCol="0">
            <a:noAutofit/>
          </a:bodyPr>
          <a:lstStyle/>
          <a:p>
            <a:pPr algn="ctr"/>
            <a:r>
              <a:rPr lang="ru-RU" sz="4000" b="1" dirty="0" smtClean="0"/>
              <a:t>СКЛАДАЮ РЕФЛЕКСИВНУ </a:t>
            </a:r>
            <a:r>
              <a:rPr lang="ru-RU" sz="4000" b="1" dirty="0"/>
              <a:t>МОЗАЇКУ</a:t>
            </a:r>
            <a:endParaRPr lang="ru" sz="4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16074" y="1735739"/>
            <a:ext cx="81882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 err="1">
                <a:solidFill>
                  <a:srgbClr val="9A5315"/>
                </a:solidFill>
              </a:rPr>
              <a:t>Назви</a:t>
            </a:r>
            <a:r>
              <a:rPr lang="ru-RU" sz="2400" b="1" dirty="0">
                <a:solidFill>
                  <a:srgbClr val="9A5315"/>
                </a:solidFill>
              </a:rPr>
              <a:t> три </a:t>
            </a:r>
            <a:r>
              <a:rPr lang="ru-RU" sz="2400" b="1" dirty="0" err="1">
                <a:solidFill>
                  <a:srgbClr val="9A5315"/>
                </a:solidFill>
              </a:rPr>
              <a:t>факти</a:t>
            </a:r>
            <a:r>
              <a:rPr lang="ru-RU" sz="2400" b="1" dirty="0">
                <a:solidFill>
                  <a:srgbClr val="9A5315"/>
                </a:solidFill>
              </a:rPr>
              <a:t>, </a:t>
            </a:r>
            <a:r>
              <a:rPr lang="ru-RU" sz="2400" b="1" dirty="0" err="1">
                <a:solidFill>
                  <a:srgbClr val="9A5315"/>
                </a:solidFill>
              </a:rPr>
              <a:t>які</a:t>
            </a:r>
            <a:r>
              <a:rPr lang="ru-RU" sz="2400" b="1" dirty="0">
                <a:solidFill>
                  <a:srgbClr val="9A5315"/>
                </a:solidFill>
              </a:rPr>
              <a:t> </a:t>
            </a:r>
            <a:r>
              <a:rPr lang="ru-RU" sz="2400" b="1" dirty="0" err="1">
                <a:solidFill>
                  <a:srgbClr val="9A5315"/>
                </a:solidFill>
              </a:rPr>
              <a:t>ти</a:t>
            </a:r>
            <a:r>
              <a:rPr lang="ru-RU" sz="2400" b="1" dirty="0">
                <a:solidFill>
                  <a:srgbClr val="9A5315"/>
                </a:solidFill>
              </a:rPr>
              <a:t> </a:t>
            </a:r>
            <a:r>
              <a:rPr lang="ru-RU" sz="2400" b="1" dirty="0" err="1">
                <a:solidFill>
                  <a:srgbClr val="9A5315"/>
                </a:solidFill>
              </a:rPr>
              <a:t>дізнався</a:t>
            </a:r>
            <a:r>
              <a:rPr lang="ru-RU" sz="2400" b="1" dirty="0">
                <a:solidFill>
                  <a:srgbClr val="9A5315"/>
                </a:solidFill>
              </a:rPr>
              <a:t>/</a:t>
            </a:r>
            <a:r>
              <a:rPr lang="ru-RU" sz="2400" b="1" dirty="0" err="1">
                <a:solidFill>
                  <a:srgbClr val="9A5315"/>
                </a:solidFill>
              </a:rPr>
              <a:t>дізналася</a:t>
            </a:r>
            <a:r>
              <a:rPr lang="ru-RU" sz="2400" b="1" dirty="0">
                <a:solidFill>
                  <a:srgbClr val="9A5315"/>
                </a:solidFill>
              </a:rPr>
              <a:t> </a:t>
            </a:r>
            <a:r>
              <a:rPr lang="ru-RU" sz="2400" b="1" dirty="0" err="1">
                <a:solidFill>
                  <a:srgbClr val="9A5315"/>
                </a:solidFill>
              </a:rPr>
              <a:t>після</a:t>
            </a:r>
            <a:r>
              <a:rPr lang="ru-RU" sz="2400" b="1" dirty="0">
                <a:solidFill>
                  <a:srgbClr val="9A5315"/>
                </a:solidFill>
              </a:rPr>
              <a:t> </a:t>
            </a:r>
            <a:r>
              <a:rPr lang="ru-RU" sz="2400" b="1" dirty="0" err="1">
                <a:solidFill>
                  <a:srgbClr val="9A5315"/>
                </a:solidFill>
              </a:rPr>
              <a:t>опанування</a:t>
            </a:r>
            <a:r>
              <a:rPr lang="ru-RU" sz="2400" b="1" dirty="0">
                <a:solidFill>
                  <a:srgbClr val="9A5315"/>
                </a:solidFill>
              </a:rPr>
              <a:t> параграфа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63779" y="4251846"/>
            <a:ext cx="91239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b="1" dirty="0" err="1">
                <a:solidFill>
                  <a:srgbClr val="9A5315"/>
                </a:solidFill>
              </a:rPr>
              <a:t>Із</a:t>
            </a:r>
            <a:r>
              <a:rPr lang="ru-RU" sz="2400" b="1" dirty="0">
                <a:solidFill>
                  <a:srgbClr val="9A5315"/>
                </a:solidFill>
              </a:rPr>
              <a:t> </a:t>
            </a:r>
            <a:r>
              <a:rPr lang="ru-RU" sz="2400" b="1" dirty="0" err="1">
                <a:solidFill>
                  <a:srgbClr val="9A5315"/>
                </a:solidFill>
              </a:rPr>
              <a:t>якими</a:t>
            </a:r>
            <a:r>
              <a:rPr lang="ru-RU" sz="2400" b="1" dirty="0">
                <a:solidFill>
                  <a:srgbClr val="9A5315"/>
                </a:solidFill>
              </a:rPr>
              <a:t> </a:t>
            </a:r>
            <a:r>
              <a:rPr lang="ru-RU" sz="2400" b="1" dirty="0" err="1">
                <a:solidFill>
                  <a:srgbClr val="9A5315"/>
                </a:solidFill>
              </a:rPr>
              <a:t>перешкодами</a:t>
            </a:r>
            <a:r>
              <a:rPr lang="ru-RU" sz="2400" b="1" dirty="0">
                <a:solidFill>
                  <a:srgbClr val="9A5315"/>
                </a:solidFill>
              </a:rPr>
              <a:t> </a:t>
            </a:r>
            <a:r>
              <a:rPr lang="ru-RU" sz="2400" b="1" dirty="0" err="1">
                <a:solidFill>
                  <a:srgbClr val="9A5315"/>
                </a:solidFill>
              </a:rPr>
              <a:t>ти</a:t>
            </a:r>
            <a:r>
              <a:rPr lang="ru-RU" sz="2400" b="1" dirty="0">
                <a:solidFill>
                  <a:srgbClr val="9A5315"/>
                </a:solidFill>
              </a:rPr>
              <a:t> </a:t>
            </a:r>
            <a:r>
              <a:rPr lang="ru-RU" sz="2400" b="1" dirty="0" err="1">
                <a:solidFill>
                  <a:srgbClr val="9A5315"/>
                </a:solidFill>
              </a:rPr>
              <a:t>зіткнувся</a:t>
            </a:r>
            <a:r>
              <a:rPr lang="ru-RU" sz="2400" b="1" dirty="0">
                <a:solidFill>
                  <a:srgbClr val="9A5315"/>
                </a:solidFill>
              </a:rPr>
              <a:t>/</a:t>
            </a:r>
            <a:r>
              <a:rPr lang="ru-RU" sz="2400" b="1" dirty="0" err="1">
                <a:solidFill>
                  <a:srgbClr val="9A5315"/>
                </a:solidFill>
              </a:rPr>
              <a:t>зіткнулася</a:t>
            </a:r>
            <a:r>
              <a:rPr lang="ru-RU" sz="2400" b="1" dirty="0">
                <a:solidFill>
                  <a:srgbClr val="9A5315"/>
                </a:solidFill>
              </a:rPr>
              <a:t> </a:t>
            </a:r>
            <a:r>
              <a:rPr lang="ru-RU" sz="2400" b="1" dirty="0" err="1">
                <a:solidFill>
                  <a:srgbClr val="9A5315"/>
                </a:solidFill>
              </a:rPr>
              <a:t>під</a:t>
            </a:r>
            <a:r>
              <a:rPr lang="ru-RU" sz="2400" b="1" dirty="0">
                <a:solidFill>
                  <a:srgbClr val="9A5315"/>
                </a:solidFill>
              </a:rPr>
              <a:t> час </a:t>
            </a:r>
            <a:r>
              <a:rPr lang="ru-RU" sz="2400" b="1" dirty="0" err="1">
                <a:solidFill>
                  <a:srgbClr val="9A5315"/>
                </a:solidFill>
              </a:rPr>
              <a:t>опанування</a:t>
            </a:r>
            <a:r>
              <a:rPr lang="ru-RU" sz="2400" b="1" dirty="0">
                <a:solidFill>
                  <a:srgbClr val="9A5315"/>
                </a:solidFill>
              </a:rPr>
              <a:t> параграфа? Як </a:t>
            </a:r>
            <a:r>
              <a:rPr lang="ru-RU" sz="2400" b="1" dirty="0" err="1">
                <a:solidFill>
                  <a:srgbClr val="9A5315"/>
                </a:solidFill>
              </a:rPr>
              <a:t>ти</a:t>
            </a:r>
            <a:r>
              <a:rPr lang="ru-RU" sz="2400" b="1" dirty="0">
                <a:solidFill>
                  <a:srgbClr val="9A5315"/>
                </a:solidFill>
              </a:rPr>
              <a:t> </a:t>
            </a:r>
            <a:r>
              <a:rPr lang="ru-RU" sz="2400" b="1" dirty="0" err="1">
                <a:solidFill>
                  <a:srgbClr val="9A5315"/>
                </a:solidFill>
              </a:rPr>
              <a:t>подолав</a:t>
            </a:r>
            <a:r>
              <a:rPr lang="ru-RU" sz="2400" b="1" dirty="0">
                <a:solidFill>
                  <a:srgbClr val="9A5315"/>
                </a:solidFill>
              </a:rPr>
              <a:t>/</a:t>
            </a:r>
            <a:r>
              <a:rPr lang="ru-RU" sz="2400" b="1" dirty="0" err="1">
                <a:solidFill>
                  <a:srgbClr val="9A5315"/>
                </a:solidFill>
              </a:rPr>
              <a:t>подолала</a:t>
            </a:r>
            <a:r>
              <a:rPr lang="ru-RU" sz="2400" b="1" dirty="0">
                <a:solidFill>
                  <a:srgbClr val="9A5315"/>
                </a:solidFill>
              </a:rPr>
              <a:t> </a:t>
            </a:r>
            <a:r>
              <a:rPr lang="ru-RU" sz="2400" b="1" dirty="0" err="1">
                <a:solidFill>
                  <a:srgbClr val="9A5315"/>
                </a:solidFill>
              </a:rPr>
              <a:t>труднощі</a:t>
            </a:r>
            <a:r>
              <a:rPr lang="ru-RU" sz="2400" b="1" dirty="0">
                <a:solidFill>
                  <a:srgbClr val="9A5315"/>
                </a:solidFill>
              </a:rPr>
              <a:t>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16074" y="5580278"/>
            <a:ext cx="8188283" cy="832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rgbClr val="9A5315"/>
                </a:solidFill>
              </a:rPr>
              <a:t>Де і як </a:t>
            </a:r>
            <a:r>
              <a:rPr lang="ru-RU" sz="2400" b="1" dirty="0" err="1">
                <a:solidFill>
                  <a:srgbClr val="9A5315"/>
                </a:solidFill>
              </a:rPr>
              <a:t>ти</a:t>
            </a:r>
            <a:r>
              <a:rPr lang="ru-RU" sz="2400" b="1" dirty="0">
                <a:solidFill>
                  <a:srgbClr val="9A5315"/>
                </a:solidFill>
              </a:rPr>
              <a:t> </a:t>
            </a:r>
            <a:r>
              <a:rPr lang="ru-RU" sz="2400" b="1" dirty="0" err="1">
                <a:solidFill>
                  <a:srgbClr val="9A5315"/>
                </a:solidFill>
              </a:rPr>
              <a:t>зможеш</a:t>
            </a:r>
            <a:r>
              <a:rPr lang="ru-RU" sz="2400" b="1" dirty="0">
                <a:solidFill>
                  <a:srgbClr val="9A5315"/>
                </a:solidFill>
              </a:rPr>
              <a:t> </a:t>
            </a:r>
            <a:r>
              <a:rPr lang="ru-RU" sz="2400" b="1" dirty="0" err="1">
                <a:solidFill>
                  <a:srgbClr val="9A5315"/>
                </a:solidFill>
              </a:rPr>
              <a:t>використати</a:t>
            </a:r>
            <a:r>
              <a:rPr lang="ru-RU" sz="2400" b="1" dirty="0">
                <a:solidFill>
                  <a:srgbClr val="9A5315"/>
                </a:solidFill>
              </a:rPr>
              <a:t> </a:t>
            </a:r>
            <a:r>
              <a:rPr lang="ru-RU" sz="2400" b="1" dirty="0" err="1">
                <a:solidFill>
                  <a:srgbClr val="9A5315"/>
                </a:solidFill>
              </a:rPr>
              <a:t>знання</a:t>
            </a:r>
            <a:r>
              <a:rPr lang="ru-RU" sz="2400" b="1" dirty="0">
                <a:solidFill>
                  <a:srgbClr val="9A5315"/>
                </a:solidFill>
              </a:rPr>
              <a:t> і </a:t>
            </a:r>
            <a:r>
              <a:rPr lang="ru-RU" sz="2400" b="1" dirty="0" err="1">
                <a:solidFill>
                  <a:srgbClr val="9A5315"/>
                </a:solidFill>
              </a:rPr>
              <a:t>набутий</a:t>
            </a:r>
            <a:r>
              <a:rPr lang="ru-RU" sz="2400" b="1" dirty="0">
                <a:solidFill>
                  <a:srgbClr val="9A5315"/>
                </a:solidFill>
              </a:rPr>
              <a:t> </a:t>
            </a:r>
            <a:r>
              <a:rPr lang="ru-RU" sz="2400" b="1" dirty="0" err="1">
                <a:solidFill>
                  <a:srgbClr val="9A5315"/>
                </a:solidFill>
              </a:rPr>
              <a:t>досвід</a:t>
            </a:r>
            <a:r>
              <a:rPr lang="ru-RU" sz="2400" b="1" dirty="0">
                <a:solidFill>
                  <a:srgbClr val="9A5315"/>
                </a:solidFill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00136" y="2554083"/>
            <a:ext cx="8506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b="1" dirty="0" err="1">
                <a:solidFill>
                  <a:srgbClr val="9A5315"/>
                </a:solidFill>
              </a:rPr>
              <a:t>Закінчи</a:t>
            </a:r>
            <a:r>
              <a:rPr lang="ru-RU" sz="2400" b="1" dirty="0">
                <a:solidFill>
                  <a:srgbClr val="9A5315"/>
                </a:solidFill>
              </a:rPr>
              <a:t> </a:t>
            </a:r>
            <a:r>
              <a:rPr lang="ru-RU" sz="2400" b="1" dirty="0" err="1">
                <a:solidFill>
                  <a:srgbClr val="9A5315"/>
                </a:solidFill>
              </a:rPr>
              <a:t>одне</a:t>
            </a:r>
            <a:r>
              <a:rPr lang="ru-RU" sz="2400" b="1" dirty="0">
                <a:solidFill>
                  <a:srgbClr val="9A5315"/>
                </a:solidFill>
              </a:rPr>
              <a:t> з </a:t>
            </a:r>
            <a:r>
              <a:rPr lang="ru-RU" sz="2400" b="1" dirty="0" err="1">
                <a:solidFill>
                  <a:srgbClr val="9A5315"/>
                </a:solidFill>
              </a:rPr>
              <a:t>речень</a:t>
            </a:r>
            <a:r>
              <a:rPr lang="ru-RU" sz="2400" b="1" dirty="0">
                <a:solidFill>
                  <a:srgbClr val="9A5315"/>
                </a:solidFill>
              </a:rPr>
              <a:t>: </a:t>
            </a:r>
          </a:p>
          <a:p>
            <a:r>
              <a:rPr lang="ru-RU" sz="2400" b="1" dirty="0">
                <a:solidFill>
                  <a:srgbClr val="9A5315"/>
                </a:solidFill>
              </a:rPr>
              <a:t>• Я став/стала </a:t>
            </a:r>
            <a:r>
              <a:rPr lang="ru-RU" sz="2400" b="1" dirty="0" err="1">
                <a:solidFill>
                  <a:srgbClr val="9A5315"/>
                </a:solidFill>
              </a:rPr>
              <a:t>більш</a:t>
            </a:r>
            <a:r>
              <a:rPr lang="ru-RU" sz="2400" b="1" dirty="0">
                <a:solidFill>
                  <a:srgbClr val="9A5315"/>
                </a:solidFill>
              </a:rPr>
              <a:t> </a:t>
            </a:r>
            <a:r>
              <a:rPr lang="ru-RU" sz="2400" b="1" dirty="0" err="1">
                <a:solidFill>
                  <a:srgbClr val="9A5315"/>
                </a:solidFill>
              </a:rPr>
              <a:t>обізнаним</a:t>
            </a:r>
            <a:r>
              <a:rPr lang="ru-RU" sz="2400" b="1" dirty="0">
                <a:solidFill>
                  <a:srgbClr val="9A5315"/>
                </a:solidFill>
              </a:rPr>
              <a:t> / </a:t>
            </a:r>
            <a:r>
              <a:rPr lang="ru-RU" sz="2400" b="1" dirty="0" err="1">
                <a:solidFill>
                  <a:srgbClr val="9A5315"/>
                </a:solidFill>
              </a:rPr>
              <a:t>обізнаною</a:t>
            </a:r>
            <a:r>
              <a:rPr lang="ru-RU" sz="2400" b="1" dirty="0">
                <a:solidFill>
                  <a:srgbClr val="9A5315"/>
                </a:solidFill>
              </a:rPr>
              <a:t> </a:t>
            </a:r>
            <a:r>
              <a:rPr lang="ru-RU" sz="2400" b="1" dirty="0" err="1">
                <a:solidFill>
                  <a:srgbClr val="9A5315"/>
                </a:solidFill>
              </a:rPr>
              <a:t>щодо</a:t>
            </a:r>
            <a:r>
              <a:rPr lang="ru-RU" sz="2400" b="1" dirty="0">
                <a:solidFill>
                  <a:srgbClr val="9A5315"/>
                </a:solidFill>
              </a:rPr>
              <a:t>... </a:t>
            </a:r>
          </a:p>
          <a:p>
            <a:r>
              <a:rPr lang="ru-RU" sz="2400" b="1" dirty="0">
                <a:solidFill>
                  <a:srgbClr val="9A5315"/>
                </a:solidFill>
              </a:rPr>
              <a:t>• Мене </a:t>
            </a:r>
            <a:r>
              <a:rPr lang="ru-RU" sz="2400" b="1" dirty="0" err="1">
                <a:solidFill>
                  <a:srgbClr val="9A5315"/>
                </a:solidFill>
              </a:rPr>
              <a:t>здивувало</a:t>
            </a:r>
            <a:r>
              <a:rPr lang="ru-RU" sz="2400" b="1" dirty="0">
                <a:solidFill>
                  <a:srgbClr val="9A5315"/>
                </a:solidFill>
              </a:rPr>
              <a:t>.... </a:t>
            </a:r>
          </a:p>
          <a:p>
            <a:r>
              <a:rPr lang="ru-RU" sz="2400" b="1" dirty="0">
                <a:solidFill>
                  <a:srgbClr val="9A5315"/>
                </a:solidFill>
              </a:rPr>
              <a:t>• Я </a:t>
            </a:r>
            <a:r>
              <a:rPr lang="ru-RU" sz="2400" b="1" dirty="0" err="1">
                <a:solidFill>
                  <a:srgbClr val="9A5315"/>
                </a:solidFill>
              </a:rPr>
              <a:t>побачив</a:t>
            </a:r>
            <a:r>
              <a:rPr lang="ru-RU" sz="2400" b="1" dirty="0">
                <a:solidFill>
                  <a:srgbClr val="9A5315"/>
                </a:solidFill>
              </a:rPr>
              <a:t> /</a:t>
            </a:r>
            <a:r>
              <a:rPr lang="ru-RU" sz="2400" b="1" dirty="0" err="1">
                <a:solidFill>
                  <a:srgbClr val="9A5315"/>
                </a:solidFill>
              </a:rPr>
              <a:t>побачила</a:t>
            </a:r>
            <a:r>
              <a:rPr lang="ru-RU" sz="2400" b="1" dirty="0">
                <a:solidFill>
                  <a:srgbClr val="9A5315"/>
                </a:solidFill>
              </a:rPr>
              <a:t> </a:t>
            </a:r>
            <a:r>
              <a:rPr lang="ru-RU" sz="2400" b="1" dirty="0" err="1">
                <a:solidFill>
                  <a:srgbClr val="9A5315"/>
                </a:solidFill>
              </a:rPr>
              <a:t>зв'язок</a:t>
            </a:r>
            <a:r>
              <a:rPr lang="ru-RU" sz="2400" b="1" dirty="0">
                <a:solidFill>
                  <a:srgbClr val="9A5315"/>
                </a:solidFill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2332314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6228" y="1434979"/>
            <a:ext cx="7823414" cy="2547474"/>
          </a:xfrm>
        </p:spPr>
        <p:txBody>
          <a:bodyPr>
            <a:normAutofit/>
          </a:bodyPr>
          <a:lstStyle/>
          <a:p>
            <a:pPr algn="ctr"/>
            <a:r>
              <a:rPr lang="ru-RU" sz="11500" b="1" i="1" dirty="0" err="1" smtClean="0"/>
              <a:t>Молодці</a:t>
            </a:r>
            <a:r>
              <a:rPr lang="ru-RU" sz="11500" b="1" i="1" dirty="0" smtClean="0"/>
              <a:t>!</a:t>
            </a:r>
            <a:endParaRPr lang="ru-RU" sz="11500" b="1" i="1" dirty="0"/>
          </a:p>
        </p:txBody>
      </p:sp>
    </p:spTree>
    <p:extLst>
      <p:ext uri="{BB962C8B-B14F-4D97-AF65-F5344CB8AC3E}">
        <p14:creationId xmlns:p14="http://schemas.microsoft.com/office/powerpoint/2010/main" val="2837708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498141" y="245659"/>
            <a:ext cx="10058402" cy="909851"/>
          </a:xfrm>
        </p:spPr>
        <p:txBody>
          <a:bodyPr rtlCol="0">
            <a:normAutofit/>
          </a:bodyPr>
          <a:lstStyle/>
          <a:p>
            <a:pPr algn="ctr"/>
            <a:r>
              <a:rPr lang="ru-RU" sz="4000" b="1" dirty="0" err="1"/>
              <a:t>Біологічний</a:t>
            </a:r>
            <a:r>
              <a:rPr lang="ru-RU" sz="4000" b="1" dirty="0"/>
              <a:t> </a:t>
            </a:r>
            <a:r>
              <a:rPr lang="ru-RU" sz="4000" b="1" dirty="0" smtClean="0"/>
              <a:t>детектив</a:t>
            </a:r>
            <a:endParaRPr sz="4000" b="1"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5527342" y="1752600"/>
            <a:ext cx="5596271" cy="4229100"/>
          </a:xfrm>
        </p:spPr>
        <p:txBody>
          <a:bodyPr rtlCol="0"/>
          <a:lstStyle/>
          <a:p>
            <a:pPr algn="ctr" rtl="0"/>
            <a:r>
              <a:rPr lang="uk-UA" b="1" dirty="0" smtClean="0"/>
              <a:t>Уяви, що в клітину потрапила молекула кисню, вуглекислого газу, </a:t>
            </a:r>
            <a:r>
              <a:rPr lang="uk-UA" b="1" dirty="0" smtClean="0"/>
              <a:t>глюкози </a:t>
            </a:r>
            <a:r>
              <a:rPr lang="uk-UA" b="1" dirty="0" smtClean="0"/>
              <a:t>або амінокислота. Який шлях  цих молекул у клітині? Що з ними може відбудеться?  Як клітина може використати ці молекули? Склади свою детективну історію про їхній шлях?  </a:t>
            </a:r>
            <a:endParaRPr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81" y="1752600"/>
            <a:ext cx="5045961" cy="45117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9498" y="323565"/>
            <a:ext cx="1640657" cy="13511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327546"/>
            <a:ext cx="8707960" cy="855260"/>
          </a:xfrm>
        </p:spPr>
        <p:txBody>
          <a:bodyPr rtlCol="0">
            <a:normAutofit/>
          </a:bodyPr>
          <a:lstStyle/>
          <a:p>
            <a:pPr algn="ctr"/>
            <a:r>
              <a:rPr lang="ru-RU" sz="4000" b="1" dirty="0" err="1"/>
              <a:t>ТРЕНуйся</a:t>
            </a:r>
            <a:r>
              <a:rPr lang="ru-RU" sz="4000" b="1" dirty="0"/>
              <a:t>  </a:t>
            </a:r>
            <a:r>
              <a:rPr lang="ru-RU" sz="4000" b="1" dirty="0" err="1"/>
              <a:t>Думати</a:t>
            </a:r>
            <a:endParaRPr lang="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4966" y="1701524"/>
            <a:ext cx="5228230" cy="4187952"/>
          </a:xfrm>
        </p:spPr>
        <p:txBody>
          <a:bodyPr rtlCol="0">
            <a:noAutofit/>
          </a:bodyPr>
          <a:lstStyle/>
          <a:p>
            <a:pPr algn="ctr"/>
            <a:r>
              <a:rPr lang="ru" sz="3200" b="1" dirty="0" smtClean="0"/>
              <a:t>Поміркуй</a:t>
            </a:r>
            <a:r>
              <a:rPr lang="ru" sz="3200" b="1" dirty="0"/>
              <a:t>,</a:t>
            </a:r>
            <a:r>
              <a:rPr lang="ru" sz="3200" b="1" dirty="0" smtClean="0"/>
              <a:t> </a:t>
            </a:r>
          </a:p>
          <a:p>
            <a:pPr marL="0" indent="0" algn="ctr">
              <a:buNone/>
            </a:pPr>
            <a:r>
              <a:rPr lang="ru-RU" sz="3200" b="1" dirty="0"/>
              <a:t>і</a:t>
            </a:r>
            <a:r>
              <a:rPr lang="ru" sz="3200" b="1" dirty="0" smtClean="0"/>
              <a:t>з </a:t>
            </a:r>
            <a:r>
              <a:rPr lang="ru" sz="3200" b="1" dirty="0" smtClean="0"/>
              <a:t>яких речовин -  тих, що розчиняються у воді  (гідрофільних), чи тих, що не розчиняються (</a:t>
            </a:r>
            <a:r>
              <a:rPr lang="ru-RU" sz="3200" b="1" dirty="0" err="1" smtClean="0"/>
              <a:t>гідрофобних</a:t>
            </a:r>
            <a:r>
              <a:rPr lang="ru-RU" sz="3200" b="1" dirty="0" smtClean="0"/>
              <a:t>)</a:t>
            </a:r>
            <a:r>
              <a:rPr lang="ru" sz="3200" b="1" dirty="0" smtClean="0"/>
              <a:t>,- збудована клітинна мембрана.</a:t>
            </a:r>
            <a:endParaRPr lang="ru" sz="32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1184" y="127275"/>
            <a:ext cx="1543975" cy="15742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992504" y="1701524"/>
            <a:ext cx="5649036" cy="431205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23300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07169" y="346986"/>
            <a:ext cx="4803603" cy="1219200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ru" b="1" dirty="0" smtClean="0"/>
              <a:t>Будова</a:t>
            </a:r>
            <a:br>
              <a:rPr lang="ru" b="1" dirty="0" smtClean="0"/>
            </a:br>
            <a:r>
              <a:rPr lang="ru" b="1" dirty="0" smtClean="0"/>
              <a:t>рослинної </a:t>
            </a:r>
            <a:br>
              <a:rPr lang="ru" b="1" dirty="0" smtClean="0"/>
            </a:br>
            <a:r>
              <a:rPr lang="ru" b="1" dirty="0" smtClean="0"/>
              <a:t>клітини</a:t>
            </a:r>
            <a:endParaRPr lang="ru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184051" y="1396620"/>
            <a:ext cx="7916021" cy="53044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888406" y="1104232"/>
            <a:ext cx="1378424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Ядро</a:t>
            </a:r>
            <a:endParaRPr lang="ru-RU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568287" y="541088"/>
            <a:ext cx="1897038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Комплекс  Гольджі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671248" y="956587"/>
            <a:ext cx="1706335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Вакуоля</a:t>
            </a:r>
            <a:endParaRPr lang="ru-RU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73160" y="2511187"/>
            <a:ext cx="2442949" cy="830997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Плазматична мембрана</a:t>
            </a:r>
            <a:endParaRPr lang="ru-RU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97994" y="3634572"/>
            <a:ext cx="2593279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err="1" smtClean="0"/>
              <a:t>Хроропласт</a:t>
            </a:r>
            <a:endParaRPr lang="ru-RU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9813673" y="2695852"/>
            <a:ext cx="219729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Рибосоми</a:t>
            </a:r>
            <a:endParaRPr lang="ru-RU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9461210" y="3331569"/>
            <a:ext cx="2624919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Ендоплазматична</a:t>
            </a:r>
          </a:p>
          <a:p>
            <a:r>
              <a:rPr lang="uk-UA" sz="2000" b="1" dirty="0" smtClean="0"/>
              <a:t>сітка</a:t>
            </a:r>
            <a:endParaRPr lang="ru-RU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9461210" y="4353636"/>
            <a:ext cx="2624919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Мітохондрії</a:t>
            </a:r>
            <a:endParaRPr lang="ru-RU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9461210" y="5255334"/>
            <a:ext cx="2549753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Клітинна стінка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2391378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3637" y="304800"/>
            <a:ext cx="3793391" cy="1219200"/>
          </a:xfrm>
        </p:spPr>
        <p:txBody>
          <a:bodyPr rtlCol="0">
            <a:normAutofit/>
          </a:bodyPr>
          <a:lstStyle/>
          <a:p>
            <a:pPr rtl="0"/>
            <a:r>
              <a:rPr lang="ru" sz="4000" b="1" dirty="0" smtClean="0"/>
              <a:t>Пластиди</a:t>
            </a:r>
            <a:endParaRPr lang="ru" sz="40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59307" y="1870881"/>
            <a:ext cx="6389177" cy="4187952"/>
          </a:xfrm>
        </p:spPr>
        <p:txBody>
          <a:bodyPr rtlCol="0">
            <a:noAutofit/>
          </a:bodyPr>
          <a:lstStyle/>
          <a:p>
            <a:r>
              <a:rPr lang="ru" sz="2800" b="1" smtClean="0"/>
              <a:t>Хлоропласти </a:t>
            </a:r>
            <a:r>
              <a:rPr lang="ru" sz="2800" b="1" dirty="0" smtClean="0"/>
              <a:t>- </a:t>
            </a:r>
            <a:r>
              <a:rPr lang="ru-RU" sz="2800" b="1" dirty="0" smtClean="0"/>
              <a:t>зеленого </a:t>
            </a:r>
            <a:r>
              <a:rPr lang="ru-RU" sz="2800" b="1" dirty="0" err="1"/>
              <a:t>кольору</a:t>
            </a:r>
            <a:r>
              <a:rPr lang="ru-RU" sz="2800" b="1" dirty="0"/>
              <a:t> (</a:t>
            </a:r>
            <a:r>
              <a:rPr lang="ru-RU" sz="2800" b="1" dirty="0" err="1"/>
              <a:t>містять</a:t>
            </a:r>
            <a:r>
              <a:rPr lang="ru-RU" sz="2800" b="1" dirty="0"/>
              <a:t> </a:t>
            </a:r>
            <a:r>
              <a:rPr lang="ru-RU" sz="2800" b="1" dirty="0" err="1" smtClean="0"/>
              <a:t>хлорофіл</a:t>
            </a:r>
            <a:r>
              <a:rPr lang="ru-RU" sz="2800" b="1" dirty="0" smtClean="0"/>
              <a:t>, фотосинтез)</a:t>
            </a:r>
            <a:endParaRPr lang="ru" sz="2800" b="1" dirty="0" smtClean="0"/>
          </a:p>
          <a:p>
            <a:r>
              <a:rPr lang="ru" sz="2800" b="1" dirty="0" smtClean="0"/>
              <a:t>Хромопласти -</a:t>
            </a:r>
            <a:r>
              <a:rPr lang="ru-RU" sz="2800" b="1" dirty="0" err="1"/>
              <a:t>різнокольорові</a:t>
            </a:r>
            <a:r>
              <a:rPr lang="ru-RU" sz="2800" b="1" dirty="0"/>
              <a:t> (</a:t>
            </a:r>
            <a:r>
              <a:rPr lang="ru-RU" sz="2800" b="1" dirty="0" err="1"/>
              <a:t>різне</a:t>
            </a:r>
            <a:r>
              <a:rPr lang="ru-RU" sz="2800" b="1" dirty="0"/>
              <a:t> </a:t>
            </a:r>
            <a:r>
              <a:rPr lang="ru-RU" sz="2800" b="1" dirty="0" err="1"/>
              <a:t>забарвлення</a:t>
            </a:r>
            <a:r>
              <a:rPr lang="ru-RU" sz="2800" b="1" dirty="0"/>
              <a:t> </a:t>
            </a:r>
            <a:r>
              <a:rPr lang="ru-RU" sz="2800" b="1" dirty="0" err="1" smtClean="0"/>
              <a:t>рослин</a:t>
            </a:r>
            <a:r>
              <a:rPr lang="ru-RU" sz="2800" b="1" dirty="0" smtClean="0"/>
              <a:t>)</a:t>
            </a:r>
            <a:r>
              <a:rPr lang="ru" sz="2800" b="1" dirty="0" smtClean="0"/>
              <a:t> </a:t>
            </a:r>
          </a:p>
          <a:p>
            <a:r>
              <a:rPr lang="ru" sz="2800" b="1" dirty="0" smtClean="0"/>
              <a:t>Лейкопласти - </a:t>
            </a:r>
            <a:r>
              <a:rPr lang="ru-RU" sz="2800" b="1" dirty="0" err="1"/>
              <a:t>безбарвні</a:t>
            </a:r>
            <a:r>
              <a:rPr lang="ru-RU" sz="2800" b="1" dirty="0"/>
              <a:t> (</a:t>
            </a:r>
            <a:r>
              <a:rPr lang="ru-RU" sz="2800" b="1" dirty="0" err="1"/>
              <a:t>запасають</a:t>
            </a:r>
            <a:r>
              <a:rPr lang="ru-RU" sz="2800" b="1" dirty="0"/>
              <a:t> </a:t>
            </a:r>
            <a:r>
              <a:rPr lang="ru-RU" sz="2800" b="1" dirty="0" err="1" smtClean="0"/>
              <a:t>крохмаль</a:t>
            </a:r>
            <a:r>
              <a:rPr lang="ru-RU" sz="2800" b="1" dirty="0" smtClean="0"/>
              <a:t>)</a:t>
            </a:r>
            <a:endParaRPr lang="ru" sz="2800" b="1" dirty="0" smtClean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8484" y="304800"/>
            <a:ext cx="3231503" cy="31321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2710" y="2246051"/>
            <a:ext cx="4099396" cy="435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6944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191067"/>
            <a:ext cx="10058402" cy="896203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 smtClean="0"/>
              <a:t>Клітинні включення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8080" y="1303111"/>
            <a:ext cx="4954588" cy="4187952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 smtClean="0"/>
              <a:t>Крохмальні зерна</a:t>
            </a:r>
            <a:endParaRPr lang="ru-RU" sz="32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057571" y="1303111"/>
            <a:ext cx="4951414" cy="4187952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 smtClean="0"/>
              <a:t>Краплі олії</a:t>
            </a:r>
            <a:endParaRPr lang="ru-RU" sz="32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r="59915"/>
          <a:stretch/>
        </p:blipFill>
        <p:spPr>
          <a:xfrm>
            <a:off x="8924008" y="2143380"/>
            <a:ext cx="2642291" cy="40860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496" y="2175098"/>
            <a:ext cx="8139827" cy="4054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289426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ru" sz="4000" b="1" dirty="0" smtClean="0"/>
              <a:t>Органели  руху</a:t>
            </a:r>
            <a:endParaRPr lang="ru" sz="4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90" y="1906778"/>
            <a:ext cx="3512879" cy="307941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35790" y="5347080"/>
            <a:ext cx="35128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/>
              <a:t>Хламідомонада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рухається</a:t>
            </a:r>
            <a:endParaRPr lang="ru-RU" sz="2000" b="1" dirty="0" smtClean="0"/>
          </a:p>
          <a:p>
            <a:r>
              <a:rPr lang="ru-RU" sz="2000" b="1" dirty="0"/>
              <a:t>з</a:t>
            </a:r>
            <a:r>
              <a:rPr lang="ru-RU" sz="2000" b="1" dirty="0" smtClean="0"/>
              <a:t>а </a:t>
            </a:r>
            <a:r>
              <a:rPr lang="ru-RU" sz="2000" b="1" dirty="0" err="1"/>
              <a:t>допомогою</a:t>
            </a:r>
            <a:r>
              <a:rPr lang="ru-RU" sz="2000" b="1" dirty="0"/>
              <a:t> </a:t>
            </a:r>
            <a:r>
              <a:rPr lang="ru-RU" sz="2000" b="1" dirty="0" err="1" smtClean="0"/>
              <a:t>джгутиків</a:t>
            </a:r>
            <a:endParaRPr lang="ru-RU" sz="20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230" y="2056828"/>
            <a:ext cx="3562350" cy="308837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20082" y="5238256"/>
            <a:ext cx="41305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Пересування</a:t>
            </a:r>
            <a:r>
              <a:rPr lang="ru-RU" b="1" dirty="0" smtClean="0"/>
              <a:t> </a:t>
            </a:r>
            <a:r>
              <a:rPr lang="ru-RU" b="1" dirty="0" err="1" smtClean="0"/>
              <a:t>амеби</a:t>
            </a:r>
            <a:endParaRPr lang="ru-RU" b="1" dirty="0" smtClean="0"/>
          </a:p>
          <a:p>
            <a:r>
              <a:rPr lang="ru-RU" b="1" dirty="0" smtClean="0"/>
              <a:t> </a:t>
            </a:r>
            <a:r>
              <a:rPr lang="ru-RU" b="1" dirty="0" err="1"/>
              <a:t>відбувається</a:t>
            </a:r>
            <a:r>
              <a:rPr lang="ru-RU" b="1" dirty="0"/>
              <a:t> </a:t>
            </a:r>
            <a:endParaRPr lang="ru-RU" b="1" dirty="0" smtClean="0"/>
          </a:p>
          <a:p>
            <a:r>
              <a:rPr lang="ru-RU" b="1" dirty="0"/>
              <a:t>з</a:t>
            </a:r>
            <a:r>
              <a:rPr lang="ru-RU" b="1" dirty="0" smtClean="0"/>
              <a:t>а </a:t>
            </a:r>
            <a:r>
              <a:rPr lang="ru-RU" b="1" dirty="0" err="1" smtClean="0"/>
              <a:t>допомогою</a:t>
            </a:r>
            <a:r>
              <a:rPr lang="ru-RU" b="1" dirty="0" smtClean="0"/>
              <a:t> </a:t>
            </a:r>
            <a:r>
              <a:rPr lang="ru-RU" b="1" dirty="0"/>
              <a:t> </a:t>
            </a:r>
            <a:r>
              <a:rPr lang="ru-RU" b="1" dirty="0" err="1" smtClean="0"/>
              <a:t>несправжніх</a:t>
            </a:r>
            <a:endParaRPr lang="ru-RU" b="1" dirty="0" smtClean="0"/>
          </a:p>
          <a:p>
            <a:r>
              <a:rPr lang="ru-RU" b="1" dirty="0" err="1" smtClean="0"/>
              <a:t>ніжок</a:t>
            </a:r>
            <a:endParaRPr lang="ru-RU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0679" y="2056827"/>
            <a:ext cx="3972292" cy="292936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180679" y="5238256"/>
            <a:ext cx="42493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/>
              <a:t>Тіло</a:t>
            </a:r>
            <a:r>
              <a:rPr lang="ru-RU" sz="2000" b="1" dirty="0" smtClean="0"/>
              <a:t>  </a:t>
            </a:r>
            <a:r>
              <a:rPr lang="ru-RU" sz="2000" b="1" dirty="0" err="1" smtClean="0"/>
              <a:t>інфузорії</a:t>
            </a:r>
            <a:r>
              <a:rPr lang="ru-RU" sz="2000" b="1" dirty="0"/>
              <a:t>-</a:t>
            </a:r>
            <a:r>
              <a:rPr lang="ru-RU" sz="2000" b="1" dirty="0" smtClean="0"/>
              <a:t>туфельки</a:t>
            </a:r>
          </a:p>
          <a:p>
            <a:r>
              <a:rPr lang="ru-RU" sz="2000" b="1" dirty="0" smtClean="0"/>
              <a:t> </a:t>
            </a:r>
            <a:r>
              <a:rPr lang="ru-RU" sz="2000" b="1" dirty="0" err="1" smtClean="0"/>
              <a:t>вкрито</a:t>
            </a:r>
            <a:r>
              <a:rPr lang="ru-RU" sz="2000" b="1" dirty="0" smtClean="0"/>
              <a:t>  </a:t>
            </a:r>
            <a:r>
              <a:rPr lang="ru-RU" sz="2000" b="1" dirty="0" err="1"/>
              <a:t>дрібними</a:t>
            </a:r>
            <a:r>
              <a:rPr lang="ru-RU" sz="2000" b="1" dirty="0"/>
              <a:t> </a:t>
            </a:r>
            <a:endParaRPr lang="ru-RU" sz="2000" b="1" dirty="0" smtClean="0"/>
          </a:p>
          <a:p>
            <a:r>
              <a:rPr lang="ru-RU" sz="2000" b="1" dirty="0" err="1" smtClean="0"/>
              <a:t>віями</a:t>
            </a:r>
            <a:r>
              <a:rPr lang="ru-RU" sz="2000" b="1" dirty="0" smtClean="0"/>
              <a:t>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4275225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92906" y="311093"/>
            <a:ext cx="6858002" cy="851770"/>
          </a:xfrm>
        </p:spPr>
        <p:txBody>
          <a:bodyPr rtlCol="0"/>
          <a:lstStyle/>
          <a:p>
            <a:pPr rtl="0"/>
            <a:r>
              <a:rPr lang="ru" b="1" dirty="0" smtClean="0"/>
              <a:t>Підсумки</a:t>
            </a:r>
            <a:endParaRPr lang="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68522" y="1162863"/>
            <a:ext cx="9114295" cy="3609121"/>
          </a:xfrm>
        </p:spPr>
        <p:txBody>
          <a:bodyPr rtlCol="0">
            <a:noAutofit/>
          </a:bodyPr>
          <a:lstStyle/>
          <a:p>
            <a:pPr marL="342900" indent="-342900" rtl="0">
              <a:buFont typeface="Wingdings" panose="05000000000000000000" pitchFamily="2" charset="2"/>
              <a:buChar char="v"/>
            </a:pPr>
            <a:r>
              <a:rPr lang="uk-UA" sz="2800" b="1" dirty="0" smtClean="0"/>
              <a:t>Усі клітини відділені від зовнішнього середовища плазматичною мембраною, під якою міститься цитоплазма й органели.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800" b="1" dirty="0" smtClean="0"/>
              <a:t>«Керівним центром» у </a:t>
            </a:r>
            <a:r>
              <a:rPr lang="uk-UA" sz="2800" b="1" dirty="0"/>
              <a:t>клітинах є </a:t>
            </a:r>
            <a:r>
              <a:rPr lang="uk-UA" sz="2800" b="1" dirty="0" smtClean="0"/>
              <a:t>ядро, що </a:t>
            </a:r>
            <a:r>
              <a:rPr lang="uk-UA" sz="2800" b="1" dirty="0"/>
              <a:t>містить </a:t>
            </a:r>
            <a:r>
              <a:rPr lang="uk-UA" sz="2800" b="1" dirty="0" smtClean="0"/>
              <a:t>ДНК у складі хромосом.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800" b="1" dirty="0" smtClean="0"/>
              <a:t>Основними органелами цитоплазми клітин рослин є пластиди, мітохондрії, вакуоля, рибосоми, ендоплазматична сітка.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800" b="1" dirty="0" smtClean="0"/>
              <a:t>Розрізняють три види пластид:  хлоропласти  (зелені), хромопласти (червоні, помаранчеві),  лейкопласти (безбарвні)</a:t>
            </a:r>
          </a:p>
          <a:p>
            <a:r>
              <a:rPr lang="uk-UA" sz="2800" b="1" dirty="0" smtClean="0"/>
              <a:t>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2912165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7634" y="288099"/>
            <a:ext cx="10058402" cy="709808"/>
          </a:xfrm>
        </p:spPr>
        <p:txBody>
          <a:bodyPr rtlCol="0">
            <a:normAutofit/>
          </a:bodyPr>
          <a:lstStyle/>
          <a:p>
            <a:pPr algn="ctr"/>
            <a:r>
              <a:rPr lang="ru-RU" sz="4000" b="1" dirty="0"/>
              <a:t>ЗАПИТАННЯ І ЗАВДАННЯ</a:t>
            </a:r>
            <a:endParaRPr lang="ru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04717" y="1392072"/>
            <a:ext cx="114682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/>
              <a:t>1. Назви компоненти клітини. Заповни таблицю у зошиті.</a:t>
            </a:r>
            <a:endParaRPr lang="ru-RU" sz="2800" b="1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615528"/>
              </p:ext>
            </p:extLst>
          </p:nvPr>
        </p:nvGraphicFramePr>
        <p:xfrm>
          <a:off x="491319" y="2074460"/>
          <a:ext cx="11559654" cy="38350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779827"/>
                <a:gridCol w="5779827"/>
              </a:tblGrid>
              <a:tr h="1278340">
                <a:tc>
                  <a:txBody>
                    <a:bodyPr/>
                    <a:lstStyle/>
                    <a:p>
                      <a:pPr algn="ctr"/>
                      <a:r>
                        <a:rPr lang="uk-UA" sz="3600" dirty="0" smtClean="0"/>
                        <a:t>Компоненти клітини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/>
                        <a:t>Функція</a:t>
                      </a:r>
                      <a:endParaRPr lang="ru-RU" sz="3200" dirty="0"/>
                    </a:p>
                  </a:txBody>
                  <a:tcPr/>
                </a:tc>
              </a:tr>
              <a:tr h="12783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783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51218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ирода 16 х 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51_TF03431377" id="{E55CF100-C248-4B8F-8F5C-C7DC3EE79A39}" vid="{F3C83CD3-4C48-4907-A3EA-9E7FA702781C}"/>
    </a:ext>
  </a:extLst>
</a:theme>
</file>

<file path=ppt/theme/theme2.xml><?xml version="1.0" encoding="utf-8"?>
<a:theme xmlns:a="http://schemas.openxmlformats.org/drawingml/2006/main" name="1_Природа 16 х 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51_TF03431377" id="{E55CF100-C248-4B8F-8F5C-C7DC3EE79A39}" vid="{F3C83CD3-4C48-4907-A3EA-9E7FA702781C}"/>
    </a:ext>
  </a:extLst>
</a:theme>
</file>

<file path=ppt/theme/theme3.xml><?xml version="1.0" encoding="utf-8"?>
<a:theme xmlns:a="http://schemas.openxmlformats.org/drawingml/2006/main" name="Тема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 изображением природы</Template>
  <TotalTime>4069</TotalTime>
  <Words>484</Words>
  <Application>Microsoft Office PowerPoint</Application>
  <PresentationFormat>Широкоэкранный</PresentationFormat>
  <Paragraphs>69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Segoe Print</vt:lpstr>
      <vt:lpstr>Segoe UI Light</vt:lpstr>
      <vt:lpstr>Wingdings</vt:lpstr>
      <vt:lpstr>Природа 16 х 9</vt:lpstr>
      <vt:lpstr>1_Природа 16 х 9</vt:lpstr>
      <vt:lpstr>§6. Будова клітини. Органели клітини</vt:lpstr>
      <vt:lpstr>Біологічний детектив</vt:lpstr>
      <vt:lpstr>ТРЕНуйся  Думати</vt:lpstr>
      <vt:lpstr>Будова рослинної  клітини</vt:lpstr>
      <vt:lpstr>Пластиди</vt:lpstr>
      <vt:lpstr>Клітинні включення</vt:lpstr>
      <vt:lpstr>Органели  руху</vt:lpstr>
      <vt:lpstr>Підсумки</vt:lpstr>
      <vt:lpstr>ЗАПИТАННЯ І ЗАВДАННЯ</vt:lpstr>
      <vt:lpstr>ЗАПИТАННЯ І ЗАВДАННЯ</vt:lpstr>
      <vt:lpstr>Домашнє завдання</vt:lpstr>
      <vt:lpstr>СКЛАДАЮ РЕФЛЕКСИВНУ МОЗАЇКУ</vt:lpstr>
      <vt:lpstr>Молодці!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§5. Будова клітини. Органели клітини</dc:title>
  <dc:creator>Учетная запись Майкрософт</dc:creator>
  <cp:lastModifiedBy>Учетная запись Майкрософт</cp:lastModifiedBy>
  <cp:revision>44</cp:revision>
  <dcterms:created xsi:type="dcterms:W3CDTF">2024-09-06T06:47:07Z</dcterms:created>
  <dcterms:modified xsi:type="dcterms:W3CDTF">2024-09-16T14:30:24Z</dcterms:modified>
</cp:coreProperties>
</file>