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332" r:id="rId15"/>
    <p:sldId id="333" r:id="rId16"/>
    <p:sldId id="266" r:id="rId17"/>
    <p:sldId id="267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232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20.08.2025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0343" y="2799269"/>
            <a:ext cx="6814878" cy="3363849"/>
          </a:xfrm>
        </p:spPr>
        <p:txBody>
          <a:bodyPr anchor="ctr">
            <a:normAutofit/>
          </a:bodyPr>
          <a:lstStyle/>
          <a:p>
            <a:pPr algn="r"/>
            <a:r>
              <a:rPr lang="uk-UA" b="1" dirty="0">
                <a:solidFill>
                  <a:srgbClr val="1E0232"/>
                </a:solidFill>
                <a:latin typeface="Vinnytsia Sans" panose="00000500000000000000" pitchFamily="2" charset="0"/>
              </a:rPr>
              <a:t>Електронна поштова</a:t>
            </a:r>
            <a:br>
              <a:rPr lang="uk-UA" b="1" dirty="0">
                <a:solidFill>
                  <a:srgbClr val="1E0232"/>
                </a:solidFill>
                <a:latin typeface="Vinnytsia Sans" panose="00000500000000000000" pitchFamily="2" charset="0"/>
              </a:rPr>
            </a:br>
            <a:r>
              <a:rPr lang="uk-UA" b="1" dirty="0">
                <a:solidFill>
                  <a:srgbClr val="1E0232"/>
                </a:solidFill>
                <a:latin typeface="Vinnytsia Sans" panose="00000500000000000000" pitchFamily="2" charset="0"/>
              </a:rPr>
              <a:t>скринька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E0072-6F74-43E1-BFA1-5360223475ED}"/>
              </a:ext>
            </a:extLst>
          </p:cNvPr>
          <p:cNvSpPr txBox="1"/>
          <p:nvPr/>
        </p:nvSpPr>
        <p:spPr>
          <a:xfrm>
            <a:off x="5595679" y="1013262"/>
            <a:ext cx="6139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6000" b="1" dirty="0">
                <a:solidFill>
                  <a:srgbClr val="1E0232"/>
                </a:solidFill>
                <a:latin typeface="Vinnytsia Sans" panose="00000500000000000000" pitchFamily="2" charset="0"/>
              </a:rPr>
              <a:t>Електронне листування</a:t>
            </a:r>
            <a:endParaRPr lang="uk-UA" sz="6000" b="1" dirty="0">
              <a:solidFill>
                <a:srgbClr val="1E023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76C8E0-DB8F-4556-A058-BDAD3D613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9" y="1041597"/>
            <a:ext cx="5808204" cy="480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Операції над електронними листами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34145"/>
            <a:ext cx="6503127" cy="40882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разом з текстом листа потрібно надіслати деякі файли, то можна 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Вкласти файли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у вікні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Відкриття файлу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на носії даних файли, призначені для надсилання, та 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Виконувані файли з розширенням імені .</a:t>
            </a:r>
            <a:r>
              <a:rPr lang="uk-UA" sz="18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ехе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блокуються антивірусною програмою поштової служби та не будуть додані до листа. 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Вкладені файли, розмір яких перевищує </a:t>
            </a:r>
            <a:r>
              <a:rPr lang="ru-RU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25 МБ, автоматично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завантажуються</a:t>
            </a:r>
            <a:r>
              <a:rPr lang="ru-RU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 відправника, а у лист додається лише посилання </a:t>
            </a:r>
            <a:r>
              <a:rPr lang="ru-RU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них.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заповнення всіх полів, написання тексту листа та додавання файлів потрібно вибрати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Надіслати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Ваш лист буде надіслано до електронних поштових скриньок адресатів, яких ви зазначили.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66AF90-975D-4211-96C3-CAC92D3D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591" y="3068320"/>
            <a:ext cx="3820950" cy="1444898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3DA9CA8-A391-4162-87BF-8DD4EBDAEB9F}"/>
              </a:ext>
            </a:extLst>
          </p:cNvPr>
          <p:cNvSpPr/>
          <p:nvPr/>
        </p:nvSpPr>
        <p:spPr>
          <a:xfrm>
            <a:off x="10418218" y="3792365"/>
            <a:ext cx="627842" cy="6032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E9879-61C7-444B-A099-3969BCD48653}"/>
              </a:ext>
            </a:extLst>
          </p:cNvPr>
          <p:cNvSpPr txBox="1"/>
          <p:nvPr/>
        </p:nvSpPr>
        <p:spPr>
          <a:xfrm>
            <a:off x="9778550" y="3305400"/>
            <a:ext cx="1907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Вкласти файли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146918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Операції над електронними листами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4145"/>
            <a:ext cx="7443652" cy="40882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прочитати отриманий лист, слід вибрати ім’я папки, у якій міститься лист, наприклад папки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Вхідні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після чого вибрати рядок листа у списку листів. Відкриється сторінка з вмістом вибраного електронного листа</a:t>
            </a:r>
            <a:r>
              <a:rPr lang="ru-RU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сторінці відкритого листа користувач може виконати з ним різні операції: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ознайомитися з текстом листа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переглянути або зберегти на носії даних файли, додані до листа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відповісти на лист, вибравши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Відповісти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нижній частині листа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переслати іншому користувачу, вибравши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Переслати</a:t>
            </a:r>
          </a:p>
          <a:p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видалити, вибравши кнопку 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Видалити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3FFDA1-BF6D-46C8-87C2-99B87EB26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501" y="1833155"/>
            <a:ext cx="3004555" cy="37071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BDF66-C932-4A39-BFAC-AFCE6E9AC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01" y="5700619"/>
            <a:ext cx="2260320" cy="5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969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Операції над електронними листами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6515"/>
            <a:ext cx="7704908" cy="427590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ви вели переписку з вашим адресатом, відповідаючи на отримані листи, то цей ланцюжок листів групується. У вікні електронної поштової скриньки у рядку такого ланцюжка буде зазначено кількість листів, а вибравши цей рядок, можна побачити текст кожного листа та їх послідовність.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 групування листів можна відмовитись. Для цього потрібно вибрати у вікні електронної поштової скриньки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Налаштування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на панелі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Швидкі налаштування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відкрилася, у розділі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Групування листів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зняти позначку прапорця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Перегляд повідомлень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вигляді ланцюжків.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CA3080-F065-4119-96DB-A8F567E60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40" y="1589314"/>
            <a:ext cx="1922634" cy="4733108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56EE163C-191C-45A0-832E-6CB83E98035C}"/>
              </a:ext>
            </a:extLst>
          </p:cNvPr>
          <p:cNvSpPr/>
          <p:nvPr/>
        </p:nvSpPr>
        <p:spPr>
          <a:xfrm>
            <a:off x="8778240" y="5521234"/>
            <a:ext cx="2185851" cy="92310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15901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3 Електронне листування Електронна поштова скринька 7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14C932E2-8AE5-4342-ACA5-EFAFC79C9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495901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Електронна пошта (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e-mail)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 послуга Інтернету, призначена для пересилання комп'ютерними мережами повідомлень (електронних листів) від деякого користувача одному чи групі адресатів.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Адреса електронної поштової скриньки складається з імені користувача, під яким він зареєстрований на сервері поштової служби (логін), та адреси поштової служби, розділених символом @.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178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32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761532"/>
            <a:ext cx="7495901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та надсилання нового листа потрібно 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Написати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заповнити поля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увести текст листа, вибрати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Надіслати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Разом з текстом листа можна пересилати файли.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прочитати отриманого листа, слід вибрати його рядок у списку листів електронної поштової скриньки.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сторінці відкритого листа можна переглянути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або зберегти на носій даних файли, додані до листа, відповісти на лист, переслати іншому користувачу, видалити та виконати інші операції.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7030A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0A957-16DB-470A-A16F-1E09F6CF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924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7313024" cy="424826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таке електронна пошта? Які вам відомі поштові інтернет-ресурси?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чого складається адреса електронної поштової скриньки?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папки створюються автоматично в електронній поштовій скриньці? Яке їх призначення?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створити та надіслати електронний лист?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можна виконати над отриманим листом?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7030A0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890"/>
            <a:ext cx="7135762" cy="412351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поняття електронна пошта;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вміст електронної поштової скриньки;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надсилання, отримання та інші операції з електронними листами.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8A2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4A2AE7-E780-4ABE-B76D-5C7858B9F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89" y="1941022"/>
            <a:ext cx="4457932" cy="44579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Поняття про електрону пошту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233160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Електронна пошта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служба Інтернету, призначена для пересилання комп'ютерними мережами повідомлень (електронних листів) від деякого користувача одному чи групі адресатів.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Часто електронну пошту називають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е-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mail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mail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електронна пошта). Послугу електронної пошти надають різні ресурси Інтернету, наприклад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mail.ukr.net, gmail.com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інші.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Поняття про електрону пошту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6363790" cy="41568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того щоб мати можливість отримувати, зберігати та надсилати електронні листи, користувач повинен створити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обліковий запис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Обліковий запис користувача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sz="2000" b="1" dirty="0">
                <a:solidFill>
                  <a:srgbClr val="7030A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сукупність даних для розпізнавання користувача під час звернення до поштової служби.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Обліковий запис інакше називають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акаунтом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Користувачу потрібно придумати умовне ім’я —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логін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пароль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для захисту облікового запису. Під час реєстрації слід ввести ці та інші дані, які потрібні для створення та захисту електронної поштової скриньки. Після реєстрації для користувача створюється електронна поштова скринька.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132589-D473-4F47-93FE-2BA5319FB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285" y="2229395"/>
            <a:ext cx="4157119" cy="37424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22011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1BC931-BD92-4054-90FE-9F6DF83A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10510" r="1549" b="6823"/>
          <a:stretch/>
        </p:blipFill>
        <p:spPr>
          <a:xfrm>
            <a:off x="6618514" y="2091577"/>
            <a:ext cx="4900748" cy="427775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059611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Поняття про електрону пошту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761"/>
            <a:ext cx="5780314" cy="421607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Кожна електронна поштова скринька має унікальну адресу.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Адреса електронної поштової скриньки складається з логіну, під яким зареєструвався користувач, та адреси інтернет-ресурсу, на якому вона створена, розділених символом @.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поштова адреса р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upil@ukr.net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означає, що для користувача з логіном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pupil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створена електронна поштова скринька на сайті з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адресою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ukr.net.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0337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Вміст електронної поштової скриньки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823857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переглянути вміст електронної поштової скриньки, слід увійти у свій акаунт.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Вигляд сторінки з вмістом електронної поштової скриньки дещо відрізняється на серверах різних поштових служб, але всі вони мають подібні об’єкти: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Список папок для зберігання електронних листів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Кнопка для створення нового листа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Список листів вибраної папки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642BBE2B-0C27-4AC7-87B3-7FCFC69E5AA0}"/>
              </a:ext>
            </a:extLst>
          </p:cNvPr>
          <p:cNvGrpSpPr/>
          <p:nvPr/>
        </p:nvGrpSpPr>
        <p:grpSpPr>
          <a:xfrm>
            <a:off x="6998873" y="2804160"/>
            <a:ext cx="4452829" cy="2420188"/>
            <a:chOff x="6998873" y="2804160"/>
            <a:chExt cx="4452829" cy="242018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8E6FF7E-6A64-4C3C-B1EA-C60BCA4A2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8873" y="2804160"/>
              <a:ext cx="4452829" cy="24201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6A3B62-CA2A-4041-BECB-3E228C562BD8}"/>
                </a:ext>
              </a:extLst>
            </p:cNvPr>
            <p:cNvSpPr txBox="1"/>
            <p:nvPr/>
          </p:nvSpPr>
          <p:spPr>
            <a:xfrm>
              <a:off x="8020594" y="3545172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1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9BED8A-9E48-4D06-8A2C-563A01E57391}"/>
                </a:ext>
              </a:extLst>
            </p:cNvPr>
            <p:cNvSpPr txBox="1"/>
            <p:nvPr/>
          </p:nvSpPr>
          <p:spPr>
            <a:xfrm>
              <a:off x="7911737" y="2981901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2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FA2871-F973-4BB4-B363-7A6EC6C3FAFD}"/>
                </a:ext>
              </a:extLst>
            </p:cNvPr>
            <p:cNvSpPr txBox="1"/>
            <p:nvPr/>
          </p:nvSpPr>
          <p:spPr>
            <a:xfrm>
              <a:off x="9152708" y="4240290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3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10864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Вміст електронної поштової скриньки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34145"/>
            <a:ext cx="10613572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Зазвичай у поштовій скриньці автоматично створюються такі папки: 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зберігання листів, одержаних власником поштової скриньки;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Надіслані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зберігання копій відправлених листів;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Чернетки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для зберігання незавершених листів, які користувач планує дописати та відправити пізніше;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Спам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(англ. </a:t>
            </a:r>
            <a:r>
              <a:rPr lang="uk-UA" sz="20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ѕра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консерви, реклама яких була занадто нав'язливою) — для тимчасового зберігання листів, які поштова служба або користувач вважають небажаними: рекламними або випадковими;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Видалені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(Кошик) — для тимчасового зберігання видалених листів та інші.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відкриття поштової скриньки у центральній частині вікна автоматично виводиться список листів папки Вхідні. Вибравши ім'я іншої папки, можна побачити її вміст. Дані про непрочитані листи відображаються напівжирним накресленням.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12579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Вміст електронної поштової скриньки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34146"/>
            <a:ext cx="10613572" cy="24684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 кожний з листів у відповідному рядку списку наведено зазвичай такі дані: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логін, ім’я або поштова адреса відправника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тема листа, яка стисло характеризує його вміст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перші слова тексту листа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дата або час відправлення листа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інше.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CB228FA5-64DB-4E85-BC2F-910068442DDF}"/>
              </a:ext>
            </a:extLst>
          </p:cNvPr>
          <p:cNvGrpSpPr/>
          <p:nvPr/>
        </p:nvGrpSpPr>
        <p:grpSpPr>
          <a:xfrm>
            <a:off x="806141" y="5162031"/>
            <a:ext cx="10677688" cy="1049334"/>
            <a:chOff x="806141" y="5162031"/>
            <a:chExt cx="10677688" cy="104933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F0CACC9-0F69-4CF6-B7A4-126CD34C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141" y="5162031"/>
              <a:ext cx="10677688" cy="1049334"/>
            </a:xfrm>
            <a:prstGeom prst="rect">
              <a:avLst/>
            </a:prstGeom>
            <a:ln w="19050">
              <a:solidFill>
                <a:srgbClr val="7030A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EA2695-B138-48F1-8D92-8CF2D1EB9F03}"/>
                </a:ext>
              </a:extLst>
            </p:cNvPr>
            <p:cNvSpPr txBox="1"/>
            <p:nvPr/>
          </p:nvSpPr>
          <p:spPr>
            <a:xfrm>
              <a:off x="2682240" y="5194713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1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534ED6-34B6-4306-A487-41BA0ADD059D}"/>
                </a:ext>
              </a:extLst>
            </p:cNvPr>
            <p:cNvSpPr txBox="1"/>
            <p:nvPr/>
          </p:nvSpPr>
          <p:spPr>
            <a:xfrm>
              <a:off x="4175760" y="5194713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2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2C5DE3-EC15-4588-AA24-AFD70F74E44F}"/>
                </a:ext>
              </a:extLst>
            </p:cNvPr>
            <p:cNvSpPr txBox="1"/>
            <p:nvPr/>
          </p:nvSpPr>
          <p:spPr>
            <a:xfrm>
              <a:off x="8778240" y="5194713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3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FF53E46-5F4D-4AD1-8B48-C499280F2DB0}"/>
                </a:ext>
              </a:extLst>
            </p:cNvPr>
            <p:cNvSpPr txBox="1"/>
            <p:nvPr/>
          </p:nvSpPr>
          <p:spPr>
            <a:xfrm>
              <a:off x="10467702" y="5194713"/>
              <a:ext cx="545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k-UA" sz="1800" b="1" dirty="0">
                  <a:solidFill>
                    <a:srgbClr val="7030A0"/>
                  </a:solidFill>
                  <a:latin typeface="Arial" panose="020B0604020202020204" pitchFamily="34" charset="0"/>
                  <a:ea typeface="Liberation Sans" panose="020B0604020202020204" pitchFamily="34" charset="0"/>
                  <a:cs typeface="Arial" panose="020B0604020202020204" pitchFamily="34" charset="0"/>
                </a:rPr>
                <a:t>4</a:t>
              </a:r>
              <a:endParaRPr lang="uk-UA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62284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343607" cy="1280160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7030A0"/>
                </a:solidFill>
                <a:latin typeface="Vinnytsia Sans" panose="00000500000000000000" pitchFamily="2" charset="0"/>
              </a:rPr>
              <a:t>Операції над електронними листами</a:t>
            </a:r>
            <a:endParaRPr lang="uk-UA" sz="3600" b="1" dirty="0">
              <a:solidFill>
                <a:srgbClr val="7030A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34145"/>
            <a:ext cx="5980612" cy="41840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створення нового листа потрібно вибрати кнопку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Написати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вікні електронної поштової скриньки. У вікні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Нове повідомлення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що відкрилось, потрібно заповнити поля, розміщені в заголовку листа: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Кому: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увести одну або кілька адрес електронних поштових скриньок одержувачів листа;</a:t>
            </a:r>
          </a:p>
          <a:p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Тема: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увести слово або кілька слів, що коротко пояснюють зміст листа.</a:t>
            </a:r>
          </a:p>
          <a:p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Частина вікна, яка розміщена під полем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призначена для введення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тексту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листа.</a:t>
            </a:r>
          </a:p>
          <a:p>
            <a:pPr marL="0" indent="0">
              <a:buNone/>
            </a:pP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91F224-F7CC-4D77-B980-981ED5720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"/>
          <a:stretch/>
        </p:blipFill>
        <p:spPr>
          <a:xfrm>
            <a:off x="7220560" y="2399212"/>
            <a:ext cx="4220327" cy="326135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2383666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1054</Words>
  <Application>Microsoft Office PowerPoint</Application>
  <PresentationFormat>Широкий екран</PresentationFormat>
  <Paragraphs>83</Paragraphs>
  <Slides>17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Vinnytsia Sans</vt:lpstr>
      <vt:lpstr>Тема Office</vt:lpstr>
      <vt:lpstr>Електронна поштова скринька</vt:lpstr>
      <vt:lpstr>Сьогодні на уроці ви дізнаєтесь про:</vt:lpstr>
      <vt:lpstr>Поняття про електрону пошту</vt:lpstr>
      <vt:lpstr>Поняття про електрону пошту</vt:lpstr>
      <vt:lpstr>Поняття про електрону пошту</vt:lpstr>
      <vt:lpstr>Вміст електронної поштової скриньки</vt:lpstr>
      <vt:lpstr>Вміст електронної поштової скриньки</vt:lpstr>
      <vt:lpstr>Вміст електронної поштової скриньки</vt:lpstr>
      <vt:lpstr>Операції над електронними листами</vt:lpstr>
      <vt:lpstr>Операції над електронними листами</vt:lpstr>
      <vt:lpstr>Операції над електронними листами</vt:lpstr>
      <vt:lpstr>Операції над електронними листами</vt:lpstr>
      <vt:lpstr>Презентація PowerPoint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Victoria Skokan</cp:lastModifiedBy>
  <cp:revision>51</cp:revision>
  <dcterms:created xsi:type="dcterms:W3CDTF">2024-08-14T11:57:21Z</dcterms:created>
  <dcterms:modified xsi:type="dcterms:W3CDTF">2025-08-20T10:26:43Z</dcterms:modified>
</cp:coreProperties>
</file>