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0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331" r:id="rId20"/>
    <p:sldId id="332" r:id="rId21"/>
    <p:sldId id="333" r:id="rId22"/>
    <p:sldId id="266" r:id="rId23"/>
    <p:sldId id="267" r:id="rId2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263238"/>
    <a:srgbClr val="4472C4"/>
    <a:srgbClr val="CCEC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Світлий стиль 2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A79FE2-0F29-4569-A51C-902608DB2A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570D0ED-220E-4F2C-A890-E8C861562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7CF37D9-7BB0-4469-BE4C-C5AD9E3A3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20F40E-E43D-4C3E-914D-5064F93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121BFF-65F8-4374-9682-41222BC2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5584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A1FB5-309E-46AB-9C36-C846D000A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4C1E9E7-3691-4E7F-80B4-31E1E8A6F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561C61-2F40-4DAB-9560-B51308D8B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B772EA6-2440-4F15-AE4A-15887205F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ABA33F4-E2C9-47C0-BB9B-0AECC792F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1283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05AB36E-6C42-4DE6-A168-106B0AA35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3A06C07-B720-410F-BA86-800042612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79FE8D-4B82-47FA-86CB-1B828D4C7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965694D-4AAE-4B15-BF3B-0A03A851C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D73592-5F9A-4D80-8049-3EEF8AE63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97800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B83DAA-B939-4A4F-87B0-FF62A076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EA9598B-E999-4CEC-80A2-32BBCF901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AEEB5FE-5583-4743-B021-FBFE89F1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1771D2-2732-4035-9645-A48A8DA77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229553-8773-4167-B000-E1BD1AE92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3051367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993AE4-6698-43F5-8FFB-3D4AD954F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86DF44D-A2CB-4CED-A8D1-0161907D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89FA4EF-61A0-46CB-BDD4-26C8790FE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5A475B-91F7-44D6-94F8-2E1B4951A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ABD985D-F580-4B8E-9B0E-105A03E1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9964303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10A85-945D-49A3-8913-DCFA090A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C2580D2-BBC4-4C7A-A811-5DCF6735BE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2B73754-5123-4FA9-BF5A-EF300CB31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AD1E59-2E7A-4925-90A3-B52F15009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BA5CB1-14EF-44EE-93A5-1141B65C6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3F048C-3D55-4BF6-AEE5-A149D3E07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7135398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34932-61C7-4234-8A55-FCA2CCCA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E1FFAD2-373B-4465-97C7-F59DBC80C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1C7E4E1-580E-4A09-904D-85C2B2D17B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1BC4F37-1103-4FEB-8E12-AB679A250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EE4692E-1D28-4453-8817-308BCE938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6768251-45A5-4ED1-8EEB-A5B228FC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E70ACFCE-E686-497D-963E-8A049A37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BB1B08A-BBC6-4CB0-89B6-270A101A9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43523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819667-A56D-446D-A394-F99D518C4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12CE524-2213-4347-A8AC-DFB92E494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1CB526-C706-4D76-92D1-666FDB13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3A6510A-4FFE-4134-9DDC-CDA3AF51A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46372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ED3DEE00-F077-4801-98F5-86F94760C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250AF13F-4552-4414-91FB-5420C059A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C2D43CC-A738-4598-BDCA-EA05CBF4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4259280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0B2FA-DE7D-4366-841A-50C55F131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3916AC8-607B-4930-91EC-B0485A2A0A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C18062B-176B-4D59-BCCC-25A0B692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46C6427-6EE6-4CED-B22D-351B34254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31BAD39-6004-4FA9-8401-40E6CA8CD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B47FB62-E7A1-486C-B5A8-3A1CAD790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056909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0A747D-C539-4B77-8443-9FF9486A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17CD8CB8-1747-413B-94A2-C334D6C3D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4DC25FB-548A-4FAB-BB21-47BF20756D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7E20A14-A317-4BBD-9D6D-A66DAAB35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AC81CD-8E90-4546-93D5-ED3509111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FFDD9FE-BFD0-4D44-8A62-E65EBE46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2891919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124E0B12-4395-41E6-AFBD-C8532A9CC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F5E4FCE-0350-4249-A3C8-9FA693F86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CF9C75-B9E6-4BCD-828B-E80FDFD4E4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D21C-F4F7-4419-AEED-494A79833E6F}" type="datetimeFigureOut">
              <a:rPr lang="uk-UA" smtClean="0"/>
              <a:t>19.08.2025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250ABB-8867-4080-B9F6-50DAAC293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97D4BDB-F5D1-49D5-9F76-889537B6DA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912A7-D166-4070-A20A-165917612514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832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4778" y="373695"/>
            <a:ext cx="5552136" cy="6484305"/>
          </a:xfrm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spcBef>
                <a:spcPts val="3000"/>
              </a:spcBef>
              <a:spcAft>
                <a:spcPts val="3000"/>
              </a:spcAft>
            </a:pPr>
            <a:r>
              <a:rPr lang="uk-UA" sz="4800" b="1" dirty="0">
                <a:solidFill>
                  <a:srgbClr val="263238"/>
                </a:solidFill>
                <a:latin typeface="Vinnytsia Sans" panose="00000500000000000000" pitchFamily="2" charset="0"/>
              </a:rPr>
              <a:t>Класифікація цифрових пристроїв</a:t>
            </a:r>
            <a:br>
              <a:rPr lang="uk-UA" sz="4800" b="1" dirty="0">
                <a:solidFill>
                  <a:srgbClr val="263238"/>
                </a:solidFill>
                <a:latin typeface="Vinnytsia Sans" panose="00000500000000000000" pitchFamily="2" charset="0"/>
              </a:rPr>
            </a:br>
            <a:br>
              <a:rPr lang="uk-UA" sz="4800" b="1" dirty="0">
                <a:solidFill>
                  <a:srgbClr val="263238"/>
                </a:solidFill>
                <a:latin typeface="Vinnytsia Sans" panose="00000500000000000000" pitchFamily="2" charset="0"/>
              </a:rPr>
            </a:br>
            <a:r>
              <a:rPr lang="uk-UA" sz="4800" b="1" dirty="0">
                <a:solidFill>
                  <a:srgbClr val="263238"/>
                </a:solidFill>
                <a:latin typeface="Vinnytsia Sans" panose="00000500000000000000" pitchFamily="2" charset="0"/>
              </a:rPr>
              <a:t>Цифрові технології та їх використання</a:t>
            </a:r>
          </a:p>
        </p:txBody>
      </p:sp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CB465F9E-9B7B-441A-9923-5ACB41618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60" y="479243"/>
            <a:ext cx="5899512" cy="58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3825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60667-A12E-476D-B507-C67507EFF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7" b="5143"/>
          <a:stretch/>
        </p:blipFill>
        <p:spPr>
          <a:xfrm>
            <a:off x="6496594" y="1998617"/>
            <a:ext cx="5204826" cy="42497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663337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Цифрові технології у навчанні — це…</a:t>
            </a:r>
            <a:endParaRPr lang="uk-UA" sz="4000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2273"/>
            <a:ext cx="5423264" cy="364018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використання цифрових пристроїв SMART-лабораторій, що надійшли у школи останнім часом, для проведення досліджень середовища, програмування роботів тощо;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823018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4DAAD7E-4E17-4A3A-A988-068EB2A117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2540" r="6572" b="4507"/>
          <a:stretch/>
        </p:blipFill>
        <p:spPr>
          <a:xfrm>
            <a:off x="6627076" y="2695303"/>
            <a:ext cx="5225289" cy="37316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663337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Цифрові технології у навчанні — це…</a:t>
            </a:r>
            <a:endParaRPr lang="uk-UA" sz="4000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2273"/>
            <a:ext cx="5597287" cy="383612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використання «розумних» інструментів смартфонів (лінійка, рівень, компас, секундомір тощо) для проведення досліджень і вимірювань під час виконання навчальних проєктів.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19546901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016726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Цифровий слід</a:t>
            </a:r>
            <a:endParaRPr lang="uk-UA" sz="4000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2274"/>
            <a:ext cx="5515402" cy="264740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Це сукупність відомостей про користувача, які вин залишає під час користування комп’ютерними мережами.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9FCEF6-8B8C-4C94-8DB2-AA49C8D5A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372" y="1715587"/>
            <a:ext cx="4532812" cy="45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1716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016726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Цифровий слід</a:t>
            </a:r>
            <a:endParaRPr lang="uk-UA" sz="4000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5554"/>
            <a:ext cx="6303548" cy="39014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Пасивний цифровий слід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дані, які збираються в мережі під час будь-якого звертання користувача до інтернет-ресурсів: дані про відвідані сайти, пошукові запити, адреса комп’ютера, з якого відбулося підключення тощо.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05C6E27-1CA8-4C98-AF48-428EA41D2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750" y="896982"/>
            <a:ext cx="4050202" cy="5522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3158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BC574C-6BAC-478A-94ED-BDBD33BDE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4234" y="1399903"/>
            <a:ext cx="5072742" cy="507274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016726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Цифровий слід</a:t>
            </a:r>
            <a:endParaRPr lang="uk-UA" sz="4000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5554"/>
            <a:ext cx="5379720" cy="39014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Активний цифровий слід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 це дані, які користувач свідомо вносить до мережних сервісів: створені ним блоги, облікові записи, повідомлення.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366137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90FF81-3B93-4DE5-BD5A-3EE22094B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304" y="1117964"/>
            <a:ext cx="5342708" cy="53427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016726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Цифровий слід</a:t>
            </a:r>
            <a:endParaRPr lang="uk-UA" sz="4000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5554"/>
            <a:ext cx="4752703" cy="390144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Дані цифрового сліду можуть бути використані для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булінгу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крадіжки особистих даних, крадіжки коштів тощо.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Тому варто максимально зменшити цифровий слід.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976402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016726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Цифровий слід</a:t>
            </a:r>
            <a:endParaRPr lang="uk-UA" sz="4000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85554"/>
            <a:ext cx="7164977" cy="4075612"/>
          </a:xfrm>
        </p:spPr>
        <p:txBody>
          <a:bodyPr anchor="ctr">
            <a:normAutofit/>
          </a:bodyPr>
          <a:lstStyle/>
          <a:p>
            <a:pPr marL="357188" indent="-357188">
              <a:buClr>
                <a:srgbClr val="00B050"/>
              </a:buClr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використовуйте веб камеру та мікрофон тільки для перевірених сервісів;</a:t>
            </a:r>
          </a:p>
          <a:p>
            <a:pPr marL="357188" indent="-357188">
              <a:buClr>
                <a:srgbClr val="00B050"/>
              </a:buClr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не включайте до списків друзів осіб, яких ви не знаєте особисто;</a:t>
            </a:r>
          </a:p>
          <a:p>
            <a:pPr marL="357188" indent="-357188">
              <a:buClr>
                <a:srgbClr val="00B050"/>
              </a:buClr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не залишайте в соцмережах персональні дані (місце проживання, номери телефонів, фінансовий стан рідних тощо);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D25BAE-BEB2-4C0C-A772-E4136A1D7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7"/>
          <a:stretch/>
        </p:blipFill>
        <p:spPr>
          <a:xfrm>
            <a:off x="8382500" y="3100251"/>
            <a:ext cx="3487281" cy="337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4004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4A1992-FE05-46D0-8BBA-1E9054886B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7"/>
          <a:stretch/>
        </p:blipFill>
        <p:spPr>
          <a:xfrm>
            <a:off x="8382500" y="3100251"/>
            <a:ext cx="3487281" cy="33789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1"/>
            <a:ext cx="10004323" cy="1016726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Цифровий слід</a:t>
            </a:r>
            <a:endParaRPr lang="uk-UA" sz="4000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5554"/>
            <a:ext cx="6729550" cy="3901440"/>
          </a:xfrm>
        </p:spPr>
        <p:txBody>
          <a:bodyPr anchor="ctr">
            <a:normAutofit/>
          </a:bodyPr>
          <a:lstStyle/>
          <a:p>
            <a:pPr marL="357188" indent="-357188">
              <a:buClr>
                <a:srgbClr val="00B050"/>
              </a:buClr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видаляйте облікові записи, якими ви не користуєтесь;</a:t>
            </a:r>
          </a:p>
          <a:p>
            <a:pPr marL="357188" indent="-357188">
              <a:buClr>
                <a:srgbClr val="00B050"/>
              </a:buClr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зменшуйте кількість підписок на автоматичні розсилки новин по електронної пошті;</a:t>
            </a:r>
          </a:p>
          <a:p>
            <a:pPr marL="357188" indent="-357188">
              <a:buClr>
                <a:srgbClr val="00B050"/>
              </a:buClr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не зберігайте паролі на чужих комп’ютерах (наприклад, у школі), не забувайте виходити з облікових записів після закінчення роботи.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34059210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2. Класифікація цифрових пристроїв _ 6 клас _ Ривкінд">
            <a:hlinkClick r:id="" action="ppaction://media"/>
            <a:extLst>
              <a:ext uri="{FF2B5EF4-FFF2-40B4-BE49-F238E27FC236}">
                <a16:creationId xmlns:a16="http://schemas.microsoft.com/office/drawing/2014/main" id="{DA03825B-823B-412B-95EC-BF0AC20D5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191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5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2800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533"/>
            <a:ext cx="7676369" cy="4589191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Цифрові пристрої класифікують за значеннями різних ознак:</a:t>
            </a:r>
          </a:p>
          <a:p>
            <a:pPr marL="357188" indent="-357188"/>
            <a:r>
              <a:rPr lang="uk-UA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інформаційними технологіями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які здійснюються цими пристроями (пристрої передавання, опрацювання, зберігання даних);</a:t>
            </a:r>
          </a:p>
          <a:p>
            <a:pPr marL="357188" indent="-357188"/>
            <a:r>
              <a:rPr lang="uk-UA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типом даних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кодування і подальше опрацювання яких здійснюють ці пристрої;</a:t>
            </a:r>
          </a:p>
          <a:p>
            <a:pPr marL="357188" indent="-357188"/>
            <a:r>
              <a:rPr lang="uk-UA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 сферою використання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(пристрої для побутової сфери; при-строї для промисловості та аграрної сфери, для транспорту та сфери обслуговування; для наукової сфери тощо).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D743-804D-4A92-B4D1-03FBD3CF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4586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28206"/>
          </a:xfrm>
        </p:spPr>
        <p:txBody>
          <a:bodyPr>
            <a:normAutofit fontScale="90000"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Сьогодні на </a:t>
            </a:r>
            <a:r>
              <a:rPr lang="uk-UA" sz="5400" b="1" dirty="0" err="1">
                <a:solidFill>
                  <a:srgbClr val="00B050"/>
                </a:solidFill>
                <a:latin typeface="Vinnytsia Sans" panose="00000500000000000000" pitchFamily="2" charset="0"/>
              </a:rPr>
              <a:t>уроці</a:t>
            </a:r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 ви дізнаєтесь про: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24890"/>
            <a:ext cx="7352071" cy="4241075"/>
          </a:xfrm>
        </p:spPr>
        <p:txBody>
          <a:bodyPr anchor="ctr">
            <a:normAutofit/>
          </a:bodyPr>
          <a:lstStyle/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класифікацію цифрових пристроїв за призначенням</a:t>
            </a:r>
          </a:p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цифрові технології та їх використання в різних галузях діяльності людини</a:t>
            </a:r>
          </a:p>
          <a:p>
            <a:pPr marL="357188" indent="-357188"/>
            <a:r>
              <a:rPr lang="uk-UA" sz="32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цифровий слід</a:t>
            </a:r>
          </a:p>
        </p:txBody>
      </p:sp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FD33820-8886-4314-97D0-A85B7ACB68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966" r="14059"/>
          <a:stretch/>
        </p:blipFill>
        <p:spPr>
          <a:xfrm>
            <a:off x="8555996" y="2037806"/>
            <a:ext cx="2725783" cy="3840481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1ECB3C3E-7AB1-46BD-AF37-D80CC74E0922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0549108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5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2800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533"/>
            <a:ext cx="7676369" cy="4589191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Цифрові технології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це технології, що забезпечують здійснення інформаційних процесів з використанням цифрових пристроїв. Для комп'ютерних систем інформаційні технології є цифровими технологіями, бо всі комп'ютерні пристрої є цифровими пристроями.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Цифрові технології також використовують у розробках «розумного» (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SMART)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будинку. На сьогодні без цифрових технологій не працює жодна галузь діяльності людини: промисловість і сільське господарство, будівництво і транспорт, зв'язок і торгівля, медицина й освіта та інші.</a:t>
            </a:r>
            <a:endParaRPr lang="ru-RU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D743-804D-4A92-B4D1-03FBD3CF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64221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691950" cy="1151932"/>
          </a:xfrm>
        </p:spPr>
        <p:txBody>
          <a:bodyPr>
            <a:noAutofit/>
          </a:bodyPr>
          <a:lstStyle/>
          <a:p>
            <a:r>
              <a:rPr lang="uk-UA" sz="4800" b="1" dirty="0">
                <a:solidFill>
                  <a:srgbClr val="00B050"/>
                </a:solidFill>
                <a:latin typeface="Vinnytsia Sans" panose="00000500000000000000" pitchFamily="2" charset="0"/>
              </a:rPr>
              <a:t>Запам’ятайте!</a:t>
            </a:r>
            <a:endParaRPr lang="uk-UA" sz="2800" b="1" dirty="0"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1533"/>
            <a:ext cx="7676369" cy="458919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Цифровий слід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—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це сукупність відомостей про користувача, які він залишає під час користування комп'ютерними мережами. Розрізняють </a:t>
            </a:r>
            <a:r>
              <a:rPr lang="uk-UA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пасивний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uk-UA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активний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цифровий слід. Дані цифрового сліду можуть бути використані зловмисниками для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булінгу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, крадіжки особистих даних, крадіжки коштів тощо. </a:t>
            </a:r>
            <a:endParaRPr lang="en-US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Тому варто цифровий слід, пов'язаний</a:t>
            </a:r>
            <a:r>
              <a:rPr lang="en-US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особистими даними, максимально зменшити.</a:t>
            </a:r>
            <a:endParaRPr lang="ru-RU" dirty="0"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9D743-804D-4A92-B4D1-03FBD3CF8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70" y="1497873"/>
            <a:ext cx="3272482" cy="485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08841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406013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00B050"/>
                </a:solidFill>
                <a:latin typeface="Vinnytsia Sans" panose="00000500000000000000" pitchFamily="2" charset="0"/>
              </a:rPr>
              <a:t>Запитання для перевірки знань</a:t>
            </a:r>
            <a:endParaRPr lang="uk-UA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2091577"/>
            <a:ext cx="7371737" cy="3994591"/>
          </a:xfrm>
        </p:spPr>
        <p:txBody>
          <a:bodyPr anchor="ctr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 таке цифрові технології?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Наведіть приклади використання цифрових технологій в побуті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 таке «розумний» будинок?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Що таке цифровий слід?</a:t>
            </a:r>
          </a:p>
          <a:p>
            <a:pPr marL="457200" indent="-457200">
              <a:buFont typeface="+mj-lt"/>
              <a:buAutoNum type="arabicPeriod"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 якою метою зменшують цифровий слід?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5F2F7F-AE9D-4145-A07C-34688072F8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162" y="2556597"/>
            <a:ext cx="3064550" cy="306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221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D9C37A-38D0-445E-BA12-04CE262D02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113" y="1187269"/>
            <a:ext cx="11477897" cy="4483462"/>
          </a:xfrm>
        </p:spPr>
        <p:txBody>
          <a:bodyPr anchor="ctr">
            <a:normAutofit/>
          </a:bodyPr>
          <a:lstStyle/>
          <a:p>
            <a:r>
              <a:rPr lang="uk-UA" sz="7200" b="1" dirty="0">
                <a:solidFill>
                  <a:srgbClr val="00B050"/>
                </a:solidFill>
                <a:latin typeface="Vinnytsia Sans" panose="00000500000000000000" pitchFamily="2" charset="0"/>
              </a:rPr>
              <a:t>Дякую за увагу!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6972F4A8-C21D-408A-B6D9-C990D5075C18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5432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7B996F-C027-437E-801E-8251282C55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" t="16253" r="3698" b="14413"/>
          <a:stretch/>
        </p:blipFill>
        <p:spPr>
          <a:xfrm>
            <a:off x="7271941" y="2383543"/>
            <a:ext cx="4586325" cy="343032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Цифрові технології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1577"/>
            <a:ext cx="5971904" cy="401425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Це технології, що забезпечують здійснення інформаційних процесів з використанням цифрових пристроїв.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Наприклад, технології створення текстових документів, комп’ютерних презентацій, написання комп'ютерних програм, створення графічних зображень, музики або фільмів тощо.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400281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0AF4DD-D2C0-46D1-A2D7-15AE9598A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36" t="13661" r="11664" b="9268"/>
          <a:stretch/>
        </p:blipFill>
        <p:spPr>
          <a:xfrm>
            <a:off x="7317260" y="1669211"/>
            <a:ext cx="4352227" cy="435626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Цифрові технології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590212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b="1" dirty="0">
                <a:solidFill>
                  <a:srgbClr val="00B050"/>
                </a:solidFill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Цифрові технології також використовують у системі «розумного» будинку. 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Для керування таким будинком потрібно всі «розумні» цифрові пристрої приєднати з використанням дротового або бездротового з’єднання в єдину мережу. Пристрій для такого об’єднання має назву хаб.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623586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A94C47-CFDA-45F6-8B6F-F97209A527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8" t="2730" r="6572" b="7810"/>
          <a:stretch/>
        </p:blipFill>
        <p:spPr>
          <a:xfrm>
            <a:off x="6810103" y="1669211"/>
            <a:ext cx="4781102" cy="48394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059611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Цифрові технології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091577"/>
            <a:ext cx="6877595" cy="401425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Використовуючи смартфон, можна:</a:t>
            </a:r>
            <a:endParaRPr lang="uk-UA" b="1" dirty="0">
              <a:solidFill>
                <a:srgbClr val="00B050"/>
              </a:solidFill>
              <a:latin typeface="Arial" panose="020B0604020202020204" pitchFamily="34" charset="0"/>
              <a:ea typeface="Liberation Sans" panose="020B0604020202020204" pitchFamily="34" charset="0"/>
              <a:cs typeface="Arial" panose="020B0604020202020204" pitchFamily="34" charset="0"/>
            </a:endParaRP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отримувати дані про небезпеку всередині будинку або зовні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керувати роботою побутових пристроїв</a:t>
            </a:r>
          </a:p>
          <a:p>
            <a:pPr marL="357188" indent="-357188"/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керувати освітленням будинку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5154245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619794"/>
          </a:xfrm>
        </p:spPr>
        <p:txBody>
          <a:bodyPr>
            <a:normAutofit fontScale="90000"/>
          </a:bodyPr>
          <a:lstStyle/>
          <a:p>
            <a:r>
              <a:rPr lang="uk-UA" sz="60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Цифрові технології у різних галузях</a:t>
            </a:r>
            <a:endParaRPr lang="uk-UA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769326"/>
            <a:ext cx="6616337" cy="333650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На сьогодні без цифрових технологій не обходиться майже жодна галузь діяльності людини.</a:t>
            </a:r>
          </a:p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Цифрові технології використовують для замовлення їжі, товарів, квитків на транспортні засобі, бронювання місць у готелях, сплати комунальних послуг, запису на прийом до лікаря тощо.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AD8EA974-4980-4423-8C3E-5C3DCCCD5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07" y="2232878"/>
            <a:ext cx="3622765" cy="8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defined">
            <a:extLst>
              <a:ext uri="{FF2B5EF4-FFF2-40B4-BE49-F238E27FC236}">
                <a16:creationId xmlns:a16="http://schemas.microsoft.com/office/drawing/2014/main" id="{733417D8-C3DF-4166-918C-34D2927B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785" y="3414903"/>
            <a:ext cx="3622765" cy="60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defined">
            <a:extLst>
              <a:ext uri="{FF2B5EF4-FFF2-40B4-BE49-F238E27FC236}">
                <a16:creationId xmlns:a16="http://schemas.microsoft.com/office/drawing/2014/main" id="{9E57A3AF-29F9-4F52-A443-EFE866D3B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992" y="4275038"/>
            <a:ext cx="2393417" cy="155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06653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F68BF9-0E84-4958-A0EC-5D2EBE0E22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0" t="15175" r="8759" b="11619"/>
          <a:stretch/>
        </p:blipFill>
        <p:spPr>
          <a:xfrm>
            <a:off x="7183766" y="2333898"/>
            <a:ext cx="4477361" cy="39830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663337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Цифрові технології у навчанні — це…</a:t>
            </a:r>
            <a:endParaRPr lang="uk-UA" sz="4000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12274"/>
            <a:ext cx="6703424" cy="36935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упровадження елементів дистанційного навчання:</a:t>
            </a: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сервіси комунікації (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Meet, Zoom, Viber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тощо);</a:t>
            </a: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засоби для організації навчання та спільного опрацювання документів (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Клас і 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Документи);</a:t>
            </a:r>
          </a:p>
          <a:p>
            <a:pPr marL="357188" indent="-357188"/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зберігання матеріалів у хмарних сховищах (</a:t>
            </a:r>
            <a:r>
              <a:rPr lang="en-US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Google </a:t>
            </a: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Диск);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36230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663337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Цифрові технології у навчанні — це…</a:t>
            </a:r>
            <a:endParaRPr lang="uk-UA" sz="4000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12273"/>
            <a:ext cx="3307081" cy="22642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розміщення навчального відео з використанням сервісів </a:t>
            </a:r>
            <a:r>
              <a:rPr lang="uk-UA" dirty="0" err="1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YouTube</a:t>
            </a:r>
            <a:r>
              <a:rPr lang="uk-UA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;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039374-4136-4FAE-AEBC-46BF011D5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9086" y="2537099"/>
            <a:ext cx="6749143" cy="342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6897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C19712-4D01-46DA-9358-2BC2ED330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3788229"/>
            <a:ext cx="8106381" cy="239919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A2E33-4140-47A6-84D3-9A37F7509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09600"/>
            <a:ext cx="10004323" cy="1663337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00B050"/>
                </a:solidFill>
                <a:latin typeface="Vinnytsia Sans" panose="00000500000000000000" pitchFamily="2" charset="0"/>
              </a:rPr>
              <a:t>Цифрові технології у навчанні — це…</a:t>
            </a:r>
            <a:endParaRPr lang="uk-UA" sz="4000" b="1" dirty="0">
              <a:solidFill>
                <a:srgbClr val="00B050"/>
              </a:solidFill>
              <a:latin typeface="Vinnytsia Sans" panose="00000500000000000000" pitchFamily="2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8E96F9A-090E-4BD9-9FC3-E1C39CA5A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12273"/>
            <a:ext cx="6877595" cy="119307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ea typeface="Liberation Sans" panose="020B0604020202020204" pitchFamily="34" charset="0"/>
                <a:cs typeface="Arial" panose="020B0604020202020204" pitchFamily="34" charset="0"/>
              </a:rPr>
              <a:t>використання віртуальних лабораторій, інтернет-словників та енциклопедій, електронних підручників;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104A3F42-2467-45AA-A038-78C67EDF7A5B}"/>
              </a:ext>
            </a:extLst>
          </p:cNvPr>
          <p:cNvSpPr/>
          <p:nvPr/>
        </p:nvSpPr>
        <p:spPr>
          <a:xfrm>
            <a:off x="174171" y="187234"/>
            <a:ext cx="11869783" cy="648353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01FF93E2-B4FF-4262-8D7D-BDFC89713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829" y="2632166"/>
            <a:ext cx="3960279" cy="361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87524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1527</TotalTime>
  <Words>765</Words>
  <Application>Microsoft Office PowerPoint</Application>
  <PresentationFormat>Широкий екран</PresentationFormat>
  <Paragraphs>67</Paragraphs>
  <Slides>23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Vinnytsia Sans</vt:lpstr>
      <vt:lpstr>Тема Office</vt:lpstr>
      <vt:lpstr>Класифікація цифрових пристроїв  Цифрові технології та їх використання</vt:lpstr>
      <vt:lpstr>Сьогодні на уроці ви дізнаєтесь про:</vt:lpstr>
      <vt:lpstr>Цифрові технології</vt:lpstr>
      <vt:lpstr>Цифрові технології</vt:lpstr>
      <vt:lpstr>Цифрові технології</vt:lpstr>
      <vt:lpstr>Цифрові технології у різних галузях</vt:lpstr>
      <vt:lpstr>Цифрові технології у навчанні — це…</vt:lpstr>
      <vt:lpstr>Цифрові технології у навчанні — це…</vt:lpstr>
      <vt:lpstr>Цифрові технології у навчанні — це…</vt:lpstr>
      <vt:lpstr>Цифрові технології у навчанні — це…</vt:lpstr>
      <vt:lpstr>Цифрові технології у навчанні — це…</vt:lpstr>
      <vt:lpstr>Цифровий слід</vt:lpstr>
      <vt:lpstr>Цифровий слід</vt:lpstr>
      <vt:lpstr>Цифровий слід</vt:lpstr>
      <vt:lpstr>Цифровий слід</vt:lpstr>
      <vt:lpstr>Цифровий слід</vt:lpstr>
      <vt:lpstr>Цифровий слід</vt:lpstr>
      <vt:lpstr>Презентація PowerPoint</vt:lpstr>
      <vt:lpstr>Запам’ятайте!</vt:lpstr>
      <vt:lpstr>Запам’ятайте!</vt:lpstr>
      <vt:lpstr>Запам’ятайте!</vt:lpstr>
      <vt:lpstr>Запитання для перевірки знань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Об'єкти та їх властивості</dc:title>
  <dc:creator>Victoria Skokan</dc:creator>
  <cp:lastModifiedBy>Vadym Parkhomchuk</cp:lastModifiedBy>
  <cp:revision>31</cp:revision>
  <dcterms:created xsi:type="dcterms:W3CDTF">2024-08-14T11:57:21Z</dcterms:created>
  <dcterms:modified xsi:type="dcterms:W3CDTF">2025-08-19T17:42:52Z</dcterms:modified>
</cp:coreProperties>
</file>