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1" r:id="rId3"/>
    <p:sldId id="2656" r:id="rId4"/>
    <p:sldId id="2657" r:id="rId5"/>
    <p:sldId id="2659" r:id="rId6"/>
    <p:sldId id="2660" r:id="rId7"/>
    <p:sldId id="2722" r:id="rId8"/>
    <p:sldId id="2723" r:id="rId9"/>
    <p:sldId id="2724" r:id="rId10"/>
    <p:sldId id="2725" r:id="rId11"/>
    <p:sldId id="2726" r:id="rId12"/>
    <p:sldId id="2727" r:id="rId13"/>
    <p:sldId id="2728" r:id="rId14"/>
    <p:sldId id="2730" r:id="rId15"/>
    <p:sldId id="2734" r:id="rId16"/>
    <p:sldId id="2731" r:id="rId17"/>
    <p:sldId id="2735" r:id="rId18"/>
    <p:sldId id="2732" r:id="rId19"/>
    <p:sldId id="2736" r:id="rId20"/>
    <p:sldId id="2742" r:id="rId21"/>
    <p:sldId id="2743" r:id="rId22"/>
    <p:sldId id="2744" r:id="rId23"/>
    <p:sldId id="2745" r:id="rId24"/>
    <p:sldId id="325" r:id="rId25"/>
    <p:sldId id="2691" r:id="rId26"/>
    <p:sldId id="259" r:id="rId27"/>
    <p:sldId id="261" r:id="rId28"/>
    <p:sldId id="304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55A11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1" autoAdjust="0"/>
    <p:restoredTop sz="94892" autoAdjust="0"/>
  </p:normalViewPr>
  <p:slideViewPr>
    <p:cSldViewPr snapToGrid="0">
      <p:cViewPr varScale="1">
        <p:scale>
          <a:sx n="82" d="100"/>
          <a:sy n="82" d="100"/>
        </p:scale>
        <p:origin x="9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64"/>
    </p:cViewPr>
  </p:sorter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2FAC1995-4A51-4914-BF0F-4BE996FA8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C5200A0-DD07-4ADB-B361-8EFFBBBBF8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EB46-8324-41AE-9916-5BF916232DAA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2197B9-0359-44EE-B9F3-E26A085EE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1D8A22F-EBA9-452A-A764-FA46DAD62F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2F5F6-637A-4C41-B9AB-B66295DD26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96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DB06DB42-7D29-4D5B-A3BA-7C7366DEAA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4DE7295-2622-4377-8EEA-67E7F39F4C9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31FCE104-A19B-4A7B-BD3C-BC8DAD10F99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DDD5CB0-7247-4ACE-9E40-15B87344E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EEFFA7DB-5DA7-4EE7-B100-444CD62B19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B90599BE-D8D8-481F-B339-ED2D31CAD4AB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CDD29AB9-EB6A-4822-8B8A-400749CFB9E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3F80A82D-4D71-4A88-83B1-3323FAAC6C4D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47B99F72-953F-41F9-A3D8-11DA97696FEA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07604EED-80A3-4EEC-98D4-81F847B5AB3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CAEF13C7-6EA9-4F9D-9FC9-302A8CB4D051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9BE30BCD-A287-449A-83C5-9709353C0A4E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FFE3F771-A619-4706-9313-2577FFA9BB2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A4EFB3B0-A40F-433D-ADED-39C50E5DEF4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61979B2E-20F8-4128-A6C2-E40443496380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C7A16FEF-2413-4F95-8143-EE16500CC145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CB45BB84-4AE6-43E6-86F5-52CA0D6272C3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7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10C5A4A0-BA37-4793-AFA6-8E57A47A8A26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19F29D04-FF11-46E3-9B37-AA07BF4E221D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3AE7E512-BEF2-4F2B-94F5-DECE57AD0336}"/>
              </a:ext>
            </a:extLst>
          </p:cNvPr>
          <p:cNvSpPr/>
          <p:nvPr userDrawn="1"/>
        </p:nvSpPr>
        <p:spPr>
          <a:xfrm>
            <a:off x="1133931" y="3338852"/>
            <a:ext cx="2267780" cy="38139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Бондаренко </a:t>
            </a:r>
            <a:r>
              <a:rPr lang="ru-RU" sz="14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О.О.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6">
            <a:extLst>
              <a:ext uri="{FF2B5EF4-FFF2-40B4-BE49-F238E27FC236}">
                <a16:creationId xmlns:a16="http://schemas.microsoft.com/office/drawing/2014/main" id="{B0D43E76-9250-4487-840C-BEA422FF8D36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7A7BEDD2-20BA-4A4A-9D25-9932BBE91CA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F77954F-56DB-4D79-A48F-39B13826F553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42" name="Графіка 3">
              <a:extLst>
                <a:ext uri="{FF2B5EF4-FFF2-40B4-BE49-F238E27FC236}">
                  <a16:creationId xmlns:a16="http://schemas.microsoft.com/office/drawing/2014/main" id="{A3C2C742-E731-4165-B984-528EB0FB587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44" name="Полілінія: фігура 43">
                <a:extLst>
                  <a:ext uri="{FF2B5EF4-FFF2-40B4-BE49-F238E27FC236}">
                    <a16:creationId xmlns:a16="http://schemas.microsoft.com/office/drawing/2014/main" id="{58341593-7BA9-4810-9E27-1992E8BD66D3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45" name="Графіка 3">
                <a:extLst>
                  <a:ext uri="{FF2B5EF4-FFF2-40B4-BE49-F238E27FC236}">
                    <a16:creationId xmlns:a16="http://schemas.microsoft.com/office/drawing/2014/main" id="{587DE815-A58E-4CE8-BA57-5B19B7C3C21E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47" name="Полілінія: фігура 46">
                  <a:extLst>
                    <a:ext uri="{FF2B5EF4-FFF2-40B4-BE49-F238E27FC236}">
                      <a16:creationId xmlns:a16="http://schemas.microsoft.com/office/drawing/2014/main" id="{93CD5182-5598-477C-967D-CF531B495EC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8" name="Полілінія: фігура 47">
                  <a:extLst>
                    <a:ext uri="{FF2B5EF4-FFF2-40B4-BE49-F238E27FC236}">
                      <a16:creationId xmlns:a16="http://schemas.microsoft.com/office/drawing/2014/main" id="{86B7FA5A-7320-44F9-B494-50CAB4F51B5D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9" name="Полілінія: фігура 48">
                  <a:extLst>
                    <a:ext uri="{FF2B5EF4-FFF2-40B4-BE49-F238E27FC236}">
                      <a16:creationId xmlns:a16="http://schemas.microsoft.com/office/drawing/2014/main" id="{D8661EB0-E0E7-453D-8796-BA589FB32D6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0" name="Полілінія: фігура 49">
                  <a:extLst>
                    <a:ext uri="{FF2B5EF4-FFF2-40B4-BE49-F238E27FC236}">
                      <a16:creationId xmlns:a16="http://schemas.microsoft.com/office/drawing/2014/main" id="{9E9573D4-1C0D-4AE6-A770-1120BC72F63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1" name="Полілінія: фігура 50">
                  <a:extLst>
                    <a:ext uri="{FF2B5EF4-FFF2-40B4-BE49-F238E27FC236}">
                      <a16:creationId xmlns:a16="http://schemas.microsoft.com/office/drawing/2014/main" id="{1048A6E0-3946-40D2-ACB8-4463A0F217DD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46" name="Полілінія: фігура 45">
                <a:extLst>
                  <a:ext uri="{FF2B5EF4-FFF2-40B4-BE49-F238E27FC236}">
                    <a16:creationId xmlns:a16="http://schemas.microsoft.com/office/drawing/2014/main" id="{9FD3F5AF-B8C1-41C4-B007-BDA00D76CA29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43" name="Прямокутник: округлені кути 42">
              <a:extLst>
                <a:ext uri="{FF2B5EF4-FFF2-40B4-BE49-F238E27FC236}">
                  <a16:creationId xmlns:a16="http://schemas.microsoft.com/office/drawing/2014/main" id="{9AC66C09-04F1-4D00-9CCF-5CB36E37DD4A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EC0F02F4-6919-4DC5-BAA8-39A03BD8C195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EB1DFD-FC31-4EF9-B242-233B69DB5A36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4" name="Picture 3">
              <a:extLst>
                <a:ext uri="{FF2B5EF4-FFF2-40B4-BE49-F238E27FC236}">
                  <a16:creationId xmlns:a16="http://schemas.microsoft.com/office/drawing/2014/main" id="{A5533DAF-5939-4957-A3BB-E448B7F2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B3E42588-AE30-49F6-AD3F-EEFAAE8F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69FF443-1F92-48F7-81E6-1CA26FFF3BAB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4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Нд.08.09.2024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34553B6-07A2-479F-9BFD-062C78937DBF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5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D13B288-4734-4D3D-B549-35CF0E479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Особливості електронного листування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B845C9-DA40-42B4-9724-FC6D1B75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83" y="3941453"/>
            <a:ext cx="2336812" cy="2336812"/>
          </a:xfrm>
          <a:prstGeom prst="rect">
            <a:avLst/>
          </a:prstGeom>
        </p:spPr>
      </p:pic>
      <p:pic>
        <p:nvPicPr>
          <p:cNvPr id="12" name="Picture 2" descr="email icon">
            <a:extLst>
              <a:ext uri="{FF2B5EF4-FFF2-40B4-BE49-F238E27FC236}">
                <a16:creationId xmlns:a16="http://schemas.microsoft.com/office/drawing/2014/main" id="{8358ADF4-48C7-42E5-9344-0814B7A0E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10129" r="10136" b="10136"/>
          <a:stretch/>
        </p:blipFill>
        <p:spPr bwMode="auto">
          <a:xfrm>
            <a:off x="9462797" y="3936196"/>
            <a:ext cx="2349446" cy="23494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Створення та використання списків розсилки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7869D7-C0C3-4476-98CD-CD62DC580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5"/>
          <a:stretch/>
        </p:blipFill>
        <p:spPr>
          <a:xfrm>
            <a:off x="7603952" y="1196763"/>
            <a:ext cx="4516040" cy="503689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5AE5B72-5967-48F9-B6E8-AE45EF57E3A9}"/>
              </a:ext>
            </a:extLst>
          </p:cNvPr>
          <p:cNvSpPr/>
          <p:nvPr/>
        </p:nvSpPr>
        <p:spPr>
          <a:xfrm>
            <a:off x="72007" y="1196762"/>
            <a:ext cx="7371011" cy="5036889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00" b="1" i="1" dirty="0">
                <a:solidFill>
                  <a:schemeClr val="bg1"/>
                </a:solidFill>
              </a:rPr>
              <a:t>Уявіть ситуацію, коли електронного листа треба розіслати кільком адресатам одночасно. Адреси двох або трьох осіб можна ввести вручну (ви вже так робили, виконуючи вправи). А якщо листа потрібно надіслати більшому числу адресатів? Тут варто скористатися </a:t>
            </a:r>
            <a:r>
              <a:rPr lang="uk-UA" sz="2900" b="1" i="1" dirty="0">
                <a:solidFill>
                  <a:srgbClr val="FFFF00"/>
                </a:solidFill>
              </a:rPr>
              <a:t>списком розсилки</a:t>
            </a:r>
            <a:r>
              <a:rPr lang="uk-UA" sz="29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3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Створення списку розсилки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B6A8E-32B9-4A22-B01F-752F80B0FD57}"/>
              </a:ext>
            </a:extLst>
          </p:cNvPr>
          <p:cNvSpPr txBox="1"/>
          <p:nvPr/>
        </p:nvSpPr>
        <p:spPr>
          <a:xfrm>
            <a:off x="1403648" y="1196752"/>
            <a:ext cx="4318726" cy="440120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Список розсилки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засіб електронної пошти, який надає можливість об’єднати певну кількість контактів у єдину групу для спрощення процесу розсилання листів.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2B052D-D4F6-4F97-9643-D86D9AB1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9B7E18-AAD1-477C-8751-F4F9D6E1B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43"/>
          <a:stretch/>
        </p:blipFill>
        <p:spPr>
          <a:xfrm>
            <a:off x="5834254" y="1196752"/>
            <a:ext cx="6260037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Створення списку розсилки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52E64-7F46-4942-B7E7-2AA3CEC6C07D}"/>
              </a:ext>
            </a:extLst>
          </p:cNvPr>
          <p:cNvSpPr txBox="1"/>
          <p:nvPr/>
        </p:nvSpPr>
        <p:spPr>
          <a:xfrm>
            <a:off x="72008" y="1196763"/>
            <a:ext cx="873034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Списки розсилки у </a:t>
            </a:r>
            <a:r>
              <a:rPr lang="uk-UA" sz="2800" b="1" i="1" dirty="0" err="1">
                <a:solidFill>
                  <a:srgbClr val="FFFF00"/>
                </a:solidFill>
              </a:rPr>
              <a:t>Gmail</a:t>
            </a:r>
            <a:r>
              <a:rPr lang="uk-UA" sz="2800" b="1" i="1" dirty="0">
                <a:solidFill>
                  <a:schemeClr val="bg1"/>
                </a:solidFill>
              </a:rPr>
              <a:t> створюють додаванням до контактів міток. Для створення списку розсилки (</a:t>
            </a:r>
            <a:r>
              <a:rPr lang="uk-UA" sz="2800" b="1" i="1" dirty="0">
                <a:solidFill>
                  <a:srgbClr val="FFFF00"/>
                </a:solidFill>
              </a:rPr>
              <a:t>мітки</a:t>
            </a:r>
            <a:r>
              <a:rPr lang="uk-UA" sz="2800" b="1" i="1" dirty="0">
                <a:solidFill>
                  <a:schemeClr val="bg1"/>
                </a:solidFill>
              </a:rPr>
              <a:t>) слід застосувати команду </a:t>
            </a:r>
            <a:r>
              <a:rPr lang="uk-UA" sz="2800" b="1" i="1" dirty="0">
                <a:solidFill>
                  <a:srgbClr val="FFFF00"/>
                </a:solidFill>
              </a:rPr>
              <a:t>Створити мітку</a:t>
            </a:r>
            <a:r>
              <a:rPr lang="uk-UA" sz="2800" b="1" i="1" dirty="0">
                <a:solidFill>
                  <a:schemeClr val="bg1"/>
                </a:solidFill>
              </a:rPr>
              <a:t>. Потім за цими мітками можна вибрати потрібних адресатів для одночасного надсилання їм листів.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CB70E9-63AF-43E8-867B-D9F844DAA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940" y="1196763"/>
            <a:ext cx="3158052" cy="5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E0468-AC47-4C81-A83B-371E4FA6BAD8}"/>
              </a:ext>
            </a:extLst>
          </p:cNvPr>
          <p:cNvSpPr txBox="1"/>
          <p:nvPr/>
        </p:nvSpPr>
        <p:spPr>
          <a:xfrm>
            <a:off x="72008" y="4395271"/>
            <a:ext cx="873034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більш зручного користування можна створити мітки: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95337-5166-4280-BFD3-238AA017A6D7}"/>
              </a:ext>
            </a:extLst>
          </p:cNvPr>
          <p:cNvSpPr txBox="1"/>
          <p:nvPr/>
        </p:nvSpPr>
        <p:spPr>
          <a:xfrm>
            <a:off x="72008" y="5439343"/>
            <a:ext cx="426888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Учителі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9745E-0C33-4ADB-9421-D6A039FA00A6}"/>
              </a:ext>
            </a:extLst>
          </p:cNvPr>
          <p:cNvSpPr txBox="1"/>
          <p:nvPr/>
        </p:nvSpPr>
        <p:spPr>
          <a:xfrm>
            <a:off x="4533476" y="5439343"/>
            <a:ext cx="426888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Друзі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D803C-B142-4945-B9A9-E605D73DB62B}"/>
              </a:ext>
            </a:extLst>
          </p:cNvPr>
          <p:cNvSpPr txBox="1"/>
          <p:nvPr/>
        </p:nvSpPr>
        <p:spPr>
          <a:xfrm>
            <a:off x="72008" y="6052527"/>
            <a:ext cx="426888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Родичі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BC6C0-6F2D-4F11-B6CD-813BF9C1F556}"/>
              </a:ext>
            </a:extLst>
          </p:cNvPr>
          <p:cNvSpPr txBox="1"/>
          <p:nvPr/>
        </p:nvSpPr>
        <p:spPr>
          <a:xfrm>
            <a:off x="4533476" y="6052527"/>
            <a:ext cx="426888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Клас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5840A8E-5943-4FC7-96FA-205A2C507BDC}"/>
              </a:ext>
            </a:extLst>
          </p:cNvPr>
          <p:cNvSpPr/>
          <p:nvPr/>
        </p:nvSpPr>
        <p:spPr>
          <a:xfrm>
            <a:off x="9213195" y="6244395"/>
            <a:ext cx="2674006" cy="423105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E5C0050B-CA3C-481A-AA5B-B7A88F40F3B2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8802356" y="2751035"/>
            <a:ext cx="410839" cy="3704913"/>
          </a:xfrm>
          <a:prstGeom prst="bentConnector3">
            <a:avLst>
              <a:gd name="adj1" fmla="val 3085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426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Уведення контактів до списку розсилки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D83-F083-4926-9684-01CB75991A61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Щойно створений список розсилки порожній і не містить інформації, окрім назви списку. Додати нові контакти до списку можна, скориставшись кнопкою </a:t>
            </a:r>
            <a:r>
              <a:rPr lang="uk-UA" sz="2800" b="1" i="1" dirty="0">
                <a:solidFill>
                  <a:srgbClr val="FFFF00"/>
                </a:solidFill>
              </a:rPr>
              <a:t>Створити контакт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AF7EDF-025A-47E0-B554-A0F51328A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54"/>
          <a:stretch/>
        </p:blipFill>
        <p:spPr>
          <a:xfrm>
            <a:off x="526025" y="3429000"/>
            <a:ext cx="11139949" cy="303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0D8BA15-A54D-4DF1-ABE4-5B47D1F01211}"/>
              </a:ext>
            </a:extLst>
          </p:cNvPr>
          <p:cNvSpPr/>
          <p:nvPr/>
        </p:nvSpPr>
        <p:spPr>
          <a:xfrm>
            <a:off x="526025" y="4044406"/>
            <a:ext cx="1988575" cy="71047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8" name="Сполучна лінія: уступом 7">
            <a:extLst>
              <a:ext uri="{FF2B5EF4-FFF2-40B4-BE49-F238E27FC236}">
                <a16:creationId xmlns:a16="http://schemas.microsoft.com/office/drawing/2014/main" id="{F93B080A-FAF7-4DB2-B565-5D9C810CB059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rot="5400000">
            <a:off x="3612341" y="1914905"/>
            <a:ext cx="1386998" cy="3582479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716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Створення списку розсилки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D83-F083-4926-9684-01CB75991A61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</a:t>
            </a:r>
            <a:r>
              <a:rPr lang="uk-UA" sz="2800" b="1" i="1" dirty="0">
                <a:solidFill>
                  <a:srgbClr val="FFFF00"/>
                </a:solidFill>
              </a:rPr>
              <a:t>увести наявні контакти до списку розсилки </a:t>
            </a:r>
            <a:r>
              <a:rPr lang="uk-UA" sz="2800" b="1" i="1" dirty="0">
                <a:solidFill>
                  <a:schemeClr val="bg1"/>
                </a:solidFill>
              </a:rPr>
              <a:t>(позначити контакт міткою), потрібно виконати такі дії: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65CB6-C9FD-4BE8-A81B-7A73EC89578D}"/>
              </a:ext>
            </a:extLst>
          </p:cNvPr>
          <p:cNvSpPr txBox="1"/>
          <p:nvPr/>
        </p:nvSpPr>
        <p:spPr>
          <a:xfrm>
            <a:off x="70929" y="2258648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uk-UA" sz="2800" b="1" i="1" dirty="0">
                <a:solidFill>
                  <a:schemeClr val="bg1"/>
                </a:solidFill>
              </a:rPr>
              <a:t>відкрити додаток </a:t>
            </a:r>
            <a:r>
              <a:rPr lang="uk-UA" sz="2800" b="1" i="1" dirty="0">
                <a:solidFill>
                  <a:srgbClr val="FFFF00"/>
                </a:solidFill>
              </a:rPr>
              <a:t>Контакти</a:t>
            </a:r>
            <a:r>
              <a:rPr lang="uk-UA" sz="2800" b="1" i="1" dirty="0">
                <a:solidFill>
                  <a:schemeClr val="bg1"/>
                </a:solidFill>
              </a:rPr>
              <a:t> та вибрати </a:t>
            </a:r>
            <a:r>
              <a:rPr lang="uk-UA" sz="2800" b="1" i="1" dirty="0">
                <a:solidFill>
                  <a:srgbClr val="FFFF00"/>
                </a:solidFill>
              </a:rPr>
              <a:t>Контакти, Часті</a:t>
            </a:r>
            <a:r>
              <a:rPr lang="uk-UA" sz="2800" b="1" i="1" dirty="0">
                <a:solidFill>
                  <a:schemeClr val="bg1"/>
                </a:solidFill>
              </a:rPr>
              <a:t> або </a:t>
            </a:r>
            <a:r>
              <a:rPr lang="uk-UA" sz="2800" b="1" i="1" dirty="0">
                <a:solidFill>
                  <a:srgbClr val="FFFF00"/>
                </a:solidFill>
              </a:rPr>
              <a:t>Інші контакти</a:t>
            </a:r>
            <a:r>
              <a:rPr lang="uk-UA" sz="2800" b="1" i="1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0C72AB-F8B1-4052-8F39-7EC3E30BB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12"/>
          <a:stretch/>
        </p:blipFill>
        <p:spPr>
          <a:xfrm>
            <a:off x="583074" y="3428999"/>
            <a:ext cx="11025851" cy="297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79016B0-8BB7-48C8-8544-5CA7AE4764B2}"/>
              </a:ext>
            </a:extLst>
          </p:cNvPr>
          <p:cNvSpPr/>
          <p:nvPr/>
        </p:nvSpPr>
        <p:spPr>
          <a:xfrm>
            <a:off x="583074" y="4791657"/>
            <a:ext cx="2484591" cy="127484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E6524556-8ECA-402A-A15B-A037562446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39390" y="3694547"/>
            <a:ext cx="1581183" cy="61303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820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0C72AB-F8B1-4052-8F39-7EC3E30BB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12"/>
          <a:stretch/>
        </p:blipFill>
        <p:spPr>
          <a:xfrm>
            <a:off x="583074" y="3428999"/>
            <a:ext cx="11025851" cy="297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35E3D-A1EB-4031-BA62-C3A3E90E1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2"/>
          <a:stretch/>
        </p:blipFill>
        <p:spPr>
          <a:xfrm>
            <a:off x="583074" y="3428998"/>
            <a:ext cx="11025851" cy="297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Створення списку розсилки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D83-F083-4926-9684-01CB75991A6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65CB6-C9FD-4BE8-A81B-7A73EC89578D}"/>
              </a:ext>
            </a:extLst>
          </p:cNvPr>
          <p:cNvSpPr txBox="1"/>
          <p:nvPr/>
        </p:nvSpPr>
        <p:spPr>
          <a:xfrm>
            <a:off x="70929" y="1824659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arenR" startAt="2"/>
            </a:pPr>
            <a:r>
              <a:rPr lang="uk-UA" sz="2800" b="1" i="1" dirty="0">
                <a:solidFill>
                  <a:schemeClr val="bg1"/>
                </a:solidFill>
              </a:rPr>
              <a:t>установити прапорці (галочки) на вибраних контактах;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79016B0-8BB7-48C8-8544-5CA7AE4764B2}"/>
              </a:ext>
            </a:extLst>
          </p:cNvPr>
          <p:cNvSpPr/>
          <p:nvPr/>
        </p:nvSpPr>
        <p:spPr>
          <a:xfrm>
            <a:off x="3212201" y="5247640"/>
            <a:ext cx="552080" cy="88391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E6524556-8ECA-402A-A15B-A0375624466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764281" y="2778766"/>
            <a:ext cx="1621969" cy="2910834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6716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AFF99B-0891-41EC-BE0E-513A80042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12"/>
          <a:stretch/>
        </p:blipFill>
        <p:spPr>
          <a:xfrm>
            <a:off x="583074" y="3428998"/>
            <a:ext cx="11025851" cy="297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Створення списку розсилки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53303-23A0-4ABE-8082-9FBAF3B382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D62B8-DAE8-4B86-BA05-811C09123BE7}"/>
              </a:ext>
            </a:extLst>
          </p:cNvPr>
          <p:cNvSpPr txBox="1"/>
          <p:nvPr/>
        </p:nvSpPr>
        <p:spPr>
          <a:xfrm>
            <a:off x="70929" y="182465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arenR" startAt="3"/>
            </a:pPr>
            <a:r>
              <a:rPr lang="uk-UA" sz="2800" b="1" i="1" dirty="0">
                <a:solidFill>
                  <a:schemeClr val="bg1"/>
                </a:solidFill>
              </a:rPr>
              <a:t>клацнути кнопку </a:t>
            </a:r>
            <a:r>
              <a:rPr lang="uk-UA" sz="2800" b="1" i="1" dirty="0">
                <a:solidFill>
                  <a:srgbClr val="FFFF00"/>
                </a:solidFill>
              </a:rPr>
              <a:t>Керування мітками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4EAF8A4-4FEF-49A1-8E0A-26381E09816F}"/>
              </a:ext>
            </a:extLst>
          </p:cNvPr>
          <p:cNvSpPr/>
          <p:nvPr/>
        </p:nvSpPr>
        <p:spPr>
          <a:xfrm>
            <a:off x="10248899" y="4770120"/>
            <a:ext cx="391161" cy="378641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AE792B9C-DB0C-49E0-9F8A-C7FC179BD552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rot="16200000" flipV="1">
            <a:off x="7059120" y="1384760"/>
            <a:ext cx="2422241" cy="4348480"/>
          </a:xfrm>
          <a:prstGeom prst="bentConnector3">
            <a:avLst>
              <a:gd name="adj1" fmla="val 9383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4BFFF2-A8A6-4F12-B291-72A799861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2" b="-1"/>
          <a:stretch/>
        </p:blipFill>
        <p:spPr>
          <a:xfrm>
            <a:off x="583074" y="3428904"/>
            <a:ext cx="11025851" cy="29726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FD5B90-2DA6-43FF-B9D3-B00CE6F9E5D8}"/>
              </a:ext>
            </a:extLst>
          </p:cNvPr>
          <p:cNvSpPr txBox="1"/>
          <p:nvPr/>
        </p:nvSpPr>
        <p:spPr>
          <a:xfrm>
            <a:off x="70930" y="2624395"/>
            <a:ext cx="952535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arenR" startAt="4"/>
            </a:pPr>
            <a:r>
              <a:rPr lang="uk-UA" sz="2800" b="1" i="1" dirty="0">
                <a:solidFill>
                  <a:schemeClr val="bg1"/>
                </a:solidFill>
              </a:rPr>
              <a:t>вибрати потрібну назву в списку міток, який з’явиться;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5D47C00-67B9-4527-A4ED-03BC2F925F61}"/>
              </a:ext>
            </a:extLst>
          </p:cNvPr>
          <p:cNvSpPr/>
          <p:nvPr/>
        </p:nvSpPr>
        <p:spPr>
          <a:xfrm>
            <a:off x="9225270" y="5007553"/>
            <a:ext cx="2235210" cy="35745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26" name="Сполучна лінія: уступом 25">
            <a:extLst>
              <a:ext uri="{FF2B5EF4-FFF2-40B4-BE49-F238E27FC236}">
                <a16:creationId xmlns:a16="http://schemas.microsoft.com/office/drawing/2014/main" id="{890CC715-8BAB-42F5-99B3-2DA2F9CFCFD8}"/>
              </a:ext>
            </a:extLst>
          </p:cNvPr>
          <p:cNvCxnSpPr>
            <a:cxnSpLocks/>
            <a:stCxn id="24" idx="3"/>
            <a:endCxn id="25" idx="0"/>
          </p:cNvCxnSpPr>
          <p:nvPr/>
        </p:nvCxnSpPr>
        <p:spPr>
          <a:xfrm>
            <a:off x="9596284" y="3101449"/>
            <a:ext cx="746591" cy="1906104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FBD616E-617E-41BF-B755-3D3AAB326CDF}"/>
              </a:ext>
            </a:extLst>
          </p:cNvPr>
          <p:cNvSpPr txBox="1"/>
          <p:nvPr/>
        </p:nvSpPr>
        <p:spPr>
          <a:xfrm>
            <a:off x="3126658" y="3695924"/>
            <a:ext cx="539791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uk-UA" sz="2800" b="1" i="1" dirty="0">
                <a:solidFill>
                  <a:schemeClr val="bg1"/>
                </a:solidFill>
              </a:rPr>
              <a:t>клацнути команду </a:t>
            </a:r>
            <a:r>
              <a:rPr lang="uk-UA" sz="2800" b="1" i="1" dirty="0">
                <a:solidFill>
                  <a:srgbClr val="FFFF00"/>
                </a:solidFill>
              </a:rPr>
              <a:t>Застосувати</a:t>
            </a:r>
            <a:r>
              <a:rPr lang="uk-UA" sz="2800" b="1" i="1" dirty="0">
                <a:solidFill>
                  <a:schemeClr val="bg1"/>
                </a:solidFill>
              </a:rPr>
              <a:t> (</a:t>
            </a:r>
            <a:r>
              <a:rPr lang="uk-UA" sz="2800" b="1" i="1" dirty="0" err="1">
                <a:solidFill>
                  <a:srgbClr val="FFFF00"/>
                </a:solidFill>
              </a:rPr>
              <a:t>Застос</a:t>
            </a:r>
            <a:r>
              <a:rPr lang="uk-UA" sz="2800" b="1" i="1" dirty="0">
                <a:solidFill>
                  <a:srgbClr val="FFFF00"/>
                </a:solidFill>
              </a:rPr>
              <a:t>.</a:t>
            </a:r>
            <a:r>
              <a:rPr lang="uk-UA" sz="2800" b="1" i="1" dirty="0">
                <a:solidFill>
                  <a:schemeClr val="bg1"/>
                </a:solidFill>
              </a:rPr>
              <a:t>).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60F420A6-E2D0-43ED-A8CF-1C0E88A0ECB3}"/>
              </a:ext>
            </a:extLst>
          </p:cNvPr>
          <p:cNvSpPr/>
          <p:nvPr/>
        </p:nvSpPr>
        <p:spPr>
          <a:xfrm>
            <a:off x="9225270" y="5829259"/>
            <a:ext cx="2235210" cy="35745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33" name="Сполучна лінія: уступом 32">
            <a:extLst>
              <a:ext uri="{FF2B5EF4-FFF2-40B4-BE49-F238E27FC236}">
                <a16:creationId xmlns:a16="http://schemas.microsoft.com/office/drawing/2014/main" id="{65FCEC33-8FBB-4B83-A1A3-9FA4478184F7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rot="16200000" flipH="1">
            <a:off x="7494630" y="2981014"/>
            <a:ext cx="1179228" cy="4517262"/>
          </a:xfrm>
          <a:prstGeom prst="bentConnector3">
            <a:avLst>
              <a:gd name="adj1" fmla="val 8812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6530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 animBg="1"/>
      <p:bldP spid="25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Надсилання листів за списками</a:t>
            </a:r>
            <a:br>
              <a:rPr lang="uk-UA" dirty="0"/>
            </a:br>
            <a:r>
              <a:rPr lang="uk-UA" dirty="0"/>
              <a:t>розсилки (мітками)</a:t>
            </a:r>
          </a:p>
        </p:txBody>
      </p:sp>
      <p:pic>
        <p:nvPicPr>
          <p:cNvPr id="4" name="Picture 2" descr="Иллюстрация концепции электронной почты">
            <a:extLst>
              <a:ext uri="{FF2B5EF4-FFF2-40B4-BE49-F238E27FC236}">
                <a16:creationId xmlns:a16="http://schemas.microsoft.com/office/drawing/2014/main" id="{EE6E1A89-3872-49A5-8DC3-E51876D19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8" b="2046"/>
          <a:stretch/>
        </p:blipFill>
        <p:spPr bwMode="auto">
          <a:xfrm>
            <a:off x="6458754" y="1196763"/>
            <a:ext cx="5661237" cy="49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BD5E003-C877-4ABA-83F2-5DACC2F876EA}"/>
              </a:ext>
            </a:extLst>
          </p:cNvPr>
          <p:cNvSpPr/>
          <p:nvPr/>
        </p:nvSpPr>
        <p:spPr>
          <a:xfrm>
            <a:off x="72008" y="1196763"/>
            <a:ext cx="5962650" cy="495282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Надіслати листа за списком розсилки (мітками) можна як з </a:t>
            </a:r>
            <a:r>
              <a:rPr lang="uk-UA" sz="3200" b="1" i="1" dirty="0">
                <a:solidFill>
                  <a:srgbClr val="FFFF00"/>
                </a:solidFill>
              </a:rPr>
              <a:t>адресної книги</a:t>
            </a:r>
            <a:r>
              <a:rPr lang="uk-UA" sz="3200" b="1" i="1" dirty="0">
                <a:solidFill>
                  <a:schemeClr val="bg1"/>
                </a:solidFill>
              </a:rPr>
              <a:t>, так і з </a:t>
            </a:r>
            <a:r>
              <a:rPr lang="uk-UA" sz="3200" b="1" i="1" dirty="0">
                <a:solidFill>
                  <a:srgbClr val="FFFF00"/>
                </a:solidFill>
              </a:rPr>
              <a:t>поштової скриньки</a:t>
            </a:r>
            <a:r>
              <a:rPr lang="uk-UA" sz="32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Надсилання листів за списками</a:t>
            </a:r>
            <a:br>
              <a:rPr lang="uk-UA" dirty="0"/>
            </a:br>
            <a:r>
              <a:rPr lang="uk-UA" dirty="0"/>
              <a:t>розсилки (мітками)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B2A05-2E67-41BD-A965-BB0071AB731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надсилання листа з адресної книги </a:t>
            </a:r>
            <a:r>
              <a:rPr lang="uk-UA" sz="2800" b="1" i="1" dirty="0">
                <a:solidFill>
                  <a:schemeClr val="bg1"/>
                </a:solidFill>
              </a:rPr>
              <a:t>потрібно: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B339C3-7925-48DF-9E39-77890CB9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12"/>
          <a:stretch/>
        </p:blipFill>
        <p:spPr>
          <a:xfrm>
            <a:off x="583074" y="3428999"/>
            <a:ext cx="11025851" cy="297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8E21B6-D447-43AF-9107-68AA91626483}"/>
              </a:ext>
            </a:extLst>
          </p:cNvPr>
          <p:cNvSpPr txBox="1"/>
          <p:nvPr/>
        </p:nvSpPr>
        <p:spPr>
          <a:xfrm>
            <a:off x="70928" y="184107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uk-UA" sz="2800" b="1" i="1" dirty="0">
                <a:solidFill>
                  <a:schemeClr val="bg1"/>
                </a:solidFill>
              </a:rPr>
              <a:t>відкрити адресну книгу і список контактів (або вибрану мітку);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02C67F7-7D8D-47C0-AD92-C02AACF4CEC7}"/>
              </a:ext>
            </a:extLst>
          </p:cNvPr>
          <p:cNvSpPr/>
          <p:nvPr/>
        </p:nvSpPr>
        <p:spPr>
          <a:xfrm>
            <a:off x="583074" y="4791657"/>
            <a:ext cx="2484591" cy="127484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F8C33340-2086-49B1-80AC-9D5C9D2E3D2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27194" y="3482350"/>
            <a:ext cx="1999174" cy="61944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873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2EEDB40-3876-4DED-ABE8-99B05CB1A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12"/>
          <a:stretch/>
        </p:blipFill>
        <p:spPr>
          <a:xfrm>
            <a:off x="583074" y="3428999"/>
            <a:ext cx="11025851" cy="297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Надсилання листів за списками</a:t>
            </a:r>
            <a:br>
              <a:rPr lang="uk-UA" dirty="0"/>
            </a:br>
            <a:r>
              <a:rPr lang="uk-UA" dirty="0"/>
              <a:t>розсилки (мітками)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89DEB-F442-45AD-80C6-CA58289DB13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D2A70-37DB-4993-913E-7D8C80E5DFBA}"/>
              </a:ext>
            </a:extLst>
          </p:cNvPr>
          <p:cNvSpPr txBox="1"/>
          <p:nvPr/>
        </p:nvSpPr>
        <p:spPr>
          <a:xfrm>
            <a:off x="70929" y="182465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arenR" startAt="2"/>
            </a:pPr>
            <a:r>
              <a:rPr lang="uk-UA" sz="2800" b="1" i="1" dirty="0">
                <a:solidFill>
                  <a:schemeClr val="bg1"/>
                </a:solidFill>
              </a:rPr>
              <a:t>виділити контакти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4740E1-6FC3-41F7-AD2C-7A2715F54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2"/>
          <a:stretch/>
        </p:blipFill>
        <p:spPr>
          <a:xfrm>
            <a:off x="583074" y="3428998"/>
            <a:ext cx="11025851" cy="297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774F180-EF90-4806-A6D0-F644F49F5610}"/>
              </a:ext>
            </a:extLst>
          </p:cNvPr>
          <p:cNvSpPr/>
          <p:nvPr/>
        </p:nvSpPr>
        <p:spPr>
          <a:xfrm>
            <a:off x="3212201" y="5247640"/>
            <a:ext cx="552080" cy="88391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E70843FF-C993-4664-B5CE-ADED6D73B536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>
            <a:off x="2989007" y="2347880"/>
            <a:ext cx="223195" cy="3341721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C902DA-4A8D-460E-B07B-4AAAFE5DF256}"/>
              </a:ext>
            </a:extLst>
          </p:cNvPr>
          <p:cNvSpPr txBox="1"/>
          <p:nvPr/>
        </p:nvSpPr>
        <p:spPr>
          <a:xfrm>
            <a:off x="3500284" y="2463820"/>
            <a:ext cx="86207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arenR" startAt="3"/>
            </a:pPr>
            <a:r>
              <a:rPr lang="uk-UA" sz="2800" b="1" i="1" dirty="0">
                <a:solidFill>
                  <a:schemeClr val="bg1"/>
                </a:solidFill>
              </a:rPr>
              <a:t>клацнути значок </a:t>
            </a:r>
            <a:r>
              <a:rPr lang="uk-UA" sz="2800" b="1" i="1" dirty="0">
                <a:solidFill>
                  <a:srgbClr val="FFFF00"/>
                </a:solidFill>
              </a:rPr>
              <a:t>Надіслати лист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C6523F7-29B6-4E55-8D0E-B885599996DA}"/>
              </a:ext>
            </a:extLst>
          </p:cNvPr>
          <p:cNvSpPr/>
          <p:nvPr/>
        </p:nvSpPr>
        <p:spPr>
          <a:xfrm>
            <a:off x="10606059" y="4743450"/>
            <a:ext cx="401031" cy="4376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6" name="Сполучна лінія: уступом 15">
            <a:extLst>
              <a:ext uri="{FF2B5EF4-FFF2-40B4-BE49-F238E27FC236}">
                <a16:creationId xmlns:a16="http://schemas.microsoft.com/office/drawing/2014/main" id="{47A4C1DE-21E8-46BC-9A17-956AA9827531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rot="16200000" flipV="1">
            <a:off x="8430421" y="2367296"/>
            <a:ext cx="1756410" cy="2995898"/>
          </a:xfrm>
          <a:prstGeom prst="bentConnector3">
            <a:avLst>
              <a:gd name="adj1" fmla="val 2816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712F7F-C96C-43F9-8364-E4B0F59D6581}"/>
              </a:ext>
            </a:extLst>
          </p:cNvPr>
          <p:cNvSpPr txBox="1"/>
          <p:nvPr/>
        </p:nvSpPr>
        <p:spPr>
          <a:xfrm>
            <a:off x="3500284" y="3139110"/>
            <a:ext cx="410987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uk-UA" sz="2800" b="1" i="1" dirty="0">
                <a:solidFill>
                  <a:schemeClr val="bg1"/>
                </a:solidFill>
              </a:rPr>
              <a:t>написати й надіслати листа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4" grpId="0" animBg="1"/>
      <p:bldP spid="15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Особливості електронного листування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58DD59EA-4CEF-4AE3-9ED2-503191B641EB}"/>
              </a:ext>
            </a:extLst>
          </p:cNvPr>
          <p:cNvGrpSpPr/>
          <p:nvPr/>
        </p:nvGrpSpPr>
        <p:grpSpPr>
          <a:xfrm>
            <a:off x="5025758" y="1196764"/>
            <a:ext cx="7094233" cy="4732088"/>
            <a:chOff x="6456218" y="1196764"/>
            <a:chExt cx="5663774" cy="3777924"/>
          </a:xfrm>
        </p:grpSpPr>
        <p:pic>
          <p:nvPicPr>
            <p:cNvPr id="17" name="Picture 4" descr="Gmail Wireframe - Vector PSD | Creative Wireframe Kits ~ Creative ...">
              <a:extLst>
                <a:ext uri="{FF2B5EF4-FFF2-40B4-BE49-F238E27FC236}">
                  <a16:creationId xmlns:a16="http://schemas.microsoft.com/office/drawing/2014/main" id="{47F2C40E-0F49-48A2-A794-911C0EB00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218" y="1196764"/>
              <a:ext cx="5663774" cy="37779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Google Mail (Gmail)">
              <a:extLst>
                <a:ext uri="{FF2B5EF4-FFF2-40B4-BE49-F238E27FC236}">
                  <a16:creationId xmlns:a16="http://schemas.microsoft.com/office/drawing/2014/main" id="{1ACB3200-E391-4AD9-AACB-60E2A13332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82" b="23808"/>
            <a:stretch/>
          </p:blipFill>
          <p:spPr bwMode="auto">
            <a:xfrm>
              <a:off x="8118763" y="3115090"/>
              <a:ext cx="2531919" cy="983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D15EB16-0121-4136-B505-5410C8772483}"/>
              </a:ext>
            </a:extLst>
          </p:cNvPr>
          <p:cNvSpPr/>
          <p:nvPr/>
        </p:nvSpPr>
        <p:spPr>
          <a:xfrm>
            <a:off x="72007" y="1196763"/>
            <a:ext cx="4785128" cy="473208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Розгляньмо особливості роботи з електронною поштою на прикладі одного з найпопулярніших поштових серверів — </a:t>
            </a:r>
            <a:r>
              <a:rPr lang="en-US" sz="2800" b="1" i="1" dirty="0">
                <a:solidFill>
                  <a:srgbClr val="FFFF00"/>
                </a:solidFill>
              </a:rPr>
              <a:t>gmail.com</a:t>
            </a:r>
            <a:r>
              <a:rPr lang="en-US" sz="2800" b="1" i="1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FF00"/>
                </a:solidFill>
              </a:rPr>
              <a:t>gmail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від </a:t>
            </a:r>
            <a:r>
              <a:rPr lang="en-US" sz="2800" b="1" i="1" dirty="0">
                <a:solidFill>
                  <a:srgbClr val="FFFF00"/>
                </a:solidFill>
              </a:rPr>
              <a:t>Google Mail</a:t>
            </a:r>
            <a:r>
              <a:rPr lang="en-US" sz="2800" b="1" i="1" dirty="0">
                <a:solidFill>
                  <a:schemeClr val="bg1"/>
                </a:solidFill>
              </a:rPr>
              <a:t>) </a:t>
            </a:r>
            <a:r>
              <a:rPr lang="uk-UA" sz="2800" b="1" i="1" dirty="0">
                <a:solidFill>
                  <a:schemeClr val="bg1"/>
                </a:solidFill>
              </a:rPr>
              <a:t>американської корпорації </a:t>
            </a:r>
            <a:r>
              <a:rPr lang="en-US" sz="2800" b="1" i="1" dirty="0">
                <a:solidFill>
                  <a:srgbClr val="FFFF00"/>
                </a:solidFill>
              </a:rPr>
              <a:t>Google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1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8D9290-299D-448E-8254-2C33210E2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9"/>
          <a:stretch/>
        </p:blipFill>
        <p:spPr>
          <a:xfrm>
            <a:off x="544581" y="3087329"/>
            <a:ext cx="11102838" cy="336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надсилання листа з адресної книги </a:t>
            </a:r>
            <a:r>
              <a:rPr lang="uk-UA" sz="2800" b="1" i="1" dirty="0">
                <a:solidFill>
                  <a:schemeClr val="bg1"/>
                </a:solidFill>
              </a:rPr>
              <a:t>потрібно: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Надсилання листів за списками</a:t>
            </a:r>
            <a:br>
              <a:rPr lang="uk-UA" dirty="0"/>
            </a:br>
            <a:r>
              <a:rPr lang="uk-UA" dirty="0"/>
              <a:t>розсилки (мітками)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DEFE0B4-2849-45F8-844B-2E1F06C6E467}"/>
              </a:ext>
            </a:extLst>
          </p:cNvPr>
          <p:cNvSpPr/>
          <p:nvPr/>
        </p:nvSpPr>
        <p:spPr>
          <a:xfrm>
            <a:off x="526025" y="4044407"/>
            <a:ext cx="1475495" cy="662724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8" name="Сполучна лінія: уступом 7">
            <a:extLst>
              <a:ext uri="{FF2B5EF4-FFF2-40B4-BE49-F238E27FC236}">
                <a16:creationId xmlns:a16="http://schemas.microsoft.com/office/drawing/2014/main" id="{6B806F11-01ED-4CD5-A1D4-F5DD8A66D9D1}"/>
              </a:ext>
            </a:extLst>
          </p:cNvPr>
          <p:cNvCxnSpPr>
            <a:cxnSpLocks/>
            <a:endCxn id="6" idx="3"/>
          </p:cNvCxnSpPr>
          <p:nvPr/>
        </p:nvCxnSpPr>
        <p:spPr>
          <a:xfrm rot="5400000">
            <a:off x="2416331" y="1909260"/>
            <a:ext cx="2051699" cy="2881319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50885B-77DA-4FD1-BA3D-8A3E5BBD04B0}"/>
              </a:ext>
            </a:extLst>
          </p:cNvPr>
          <p:cNvSpPr txBox="1"/>
          <p:nvPr/>
        </p:nvSpPr>
        <p:spPr>
          <a:xfrm>
            <a:off x="70928" y="1800850"/>
            <a:ext cx="1205014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Написати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15860-5303-4AB8-AD21-819F49D0536C}"/>
              </a:ext>
            </a:extLst>
          </p:cNvPr>
          <p:cNvSpPr txBox="1"/>
          <p:nvPr/>
        </p:nvSpPr>
        <p:spPr>
          <a:xfrm>
            <a:off x="5278189" y="2451547"/>
            <a:ext cx="684288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Вибрати посилання </a:t>
            </a:r>
            <a:r>
              <a:rPr lang="uk-UA" sz="2800" b="1" i="1" dirty="0">
                <a:solidFill>
                  <a:srgbClr val="FFFF00"/>
                </a:solidFill>
              </a:rPr>
              <a:t>Кому</a:t>
            </a:r>
            <a:r>
              <a:rPr lang="uk-UA" sz="2800" b="1" i="1" dirty="0">
                <a:solidFill>
                  <a:schemeClr val="bg1"/>
                </a:solidFill>
              </a:rPr>
              <a:t> в заголовку листа.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A50DEDEB-5876-451F-B6F4-2DC524C17BBB}"/>
              </a:ext>
            </a:extLst>
          </p:cNvPr>
          <p:cNvSpPr/>
          <p:nvPr/>
        </p:nvSpPr>
        <p:spPr>
          <a:xfrm>
            <a:off x="6521605" y="4324379"/>
            <a:ext cx="473653" cy="3827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8" name="Сполучна лінія: уступом 17">
            <a:extLst>
              <a:ext uri="{FF2B5EF4-FFF2-40B4-BE49-F238E27FC236}">
                <a16:creationId xmlns:a16="http://schemas.microsoft.com/office/drawing/2014/main" id="{667D9915-130D-460F-9C2E-503F71603197}"/>
              </a:ext>
            </a:extLst>
          </p:cNvPr>
          <p:cNvCxnSpPr>
            <a:cxnSpLocks/>
            <a:stCxn id="16" idx="2"/>
            <a:endCxn id="17" idx="3"/>
          </p:cNvCxnSpPr>
          <p:nvPr/>
        </p:nvCxnSpPr>
        <p:spPr>
          <a:xfrm rot="5400000">
            <a:off x="7292394" y="3108519"/>
            <a:ext cx="1110101" cy="1704371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248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C98E23-FDED-4373-B65E-81C94B99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281" y="1196927"/>
            <a:ext cx="5027148" cy="476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F5A8A8-7894-4243-9574-A38FA1FE7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3200" y="1205868"/>
            <a:ext cx="5021309" cy="474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Надсилання листів за списками</a:t>
            </a:r>
            <a:br>
              <a:rPr lang="uk-UA" dirty="0"/>
            </a:br>
            <a:r>
              <a:rPr lang="uk-UA" dirty="0"/>
              <a:t>розсилки (мітками)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A242F-821D-48D1-845C-F6D86A235576}"/>
              </a:ext>
            </a:extLst>
          </p:cNvPr>
          <p:cNvSpPr txBox="1"/>
          <p:nvPr/>
        </p:nvSpPr>
        <p:spPr>
          <a:xfrm>
            <a:off x="72008" y="1196763"/>
            <a:ext cx="6830237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CC9DB-3D4A-44E0-849C-4C08BFEFDD2D}"/>
              </a:ext>
            </a:extLst>
          </p:cNvPr>
          <p:cNvSpPr txBox="1"/>
          <p:nvPr/>
        </p:nvSpPr>
        <p:spPr>
          <a:xfrm>
            <a:off x="72008" y="1853381"/>
            <a:ext cx="683023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Вибрати у вікні </a:t>
            </a:r>
            <a:r>
              <a:rPr lang="uk-UA" sz="2800" b="1" i="1" dirty="0">
                <a:solidFill>
                  <a:srgbClr val="FFFF00"/>
                </a:solidFill>
              </a:rPr>
              <a:t>Вибрати контакти</a:t>
            </a:r>
            <a:r>
              <a:rPr lang="uk-UA" sz="2800" b="1" i="1" dirty="0">
                <a:solidFill>
                  <a:schemeClr val="bg1"/>
                </a:solidFill>
              </a:rPr>
              <a:t> ім’я потрібної групи у списку кнопки </a:t>
            </a:r>
            <a:r>
              <a:rPr lang="uk-UA" sz="2800" b="1" i="1" dirty="0">
                <a:solidFill>
                  <a:srgbClr val="FFFF00"/>
                </a:solidFill>
              </a:rPr>
              <a:t>Мої контакти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E864E-9672-4F9E-A929-DE36ABEA0CAF}"/>
              </a:ext>
            </a:extLst>
          </p:cNvPr>
          <p:cNvSpPr txBox="1"/>
          <p:nvPr/>
        </p:nvSpPr>
        <p:spPr>
          <a:xfrm>
            <a:off x="72008" y="3768528"/>
            <a:ext cx="683023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Установити позначку прапорця </a:t>
            </a:r>
            <a:r>
              <a:rPr lang="uk-UA" sz="2800" b="1" i="1" dirty="0">
                <a:solidFill>
                  <a:srgbClr val="FFFF00"/>
                </a:solidFill>
              </a:rPr>
              <a:t>Вибрати всі</a:t>
            </a:r>
            <a:r>
              <a:rPr lang="uk-UA" sz="2800" b="1" i="1" dirty="0">
                <a:solidFill>
                  <a:schemeClr val="bg1"/>
                </a:solidFill>
              </a:rPr>
              <a:t>, який розміщено вище від списку контактів.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75E3FC3-3C60-4889-A8D8-D03B7C403B5B}"/>
              </a:ext>
            </a:extLst>
          </p:cNvPr>
          <p:cNvSpPr/>
          <p:nvPr/>
        </p:nvSpPr>
        <p:spPr>
          <a:xfrm>
            <a:off x="7087361" y="1806411"/>
            <a:ext cx="1487679" cy="341884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3" name="Сполучна лінія: уступом 12">
            <a:extLst>
              <a:ext uri="{FF2B5EF4-FFF2-40B4-BE49-F238E27FC236}">
                <a16:creationId xmlns:a16="http://schemas.microsoft.com/office/drawing/2014/main" id="{6DD09461-8344-4D12-9C6F-FBC6420E9823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6902245" y="1977353"/>
            <a:ext cx="185116" cy="269911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822EFC8-A6D7-4541-ADE3-CB135D7D6349}"/>
              </a:ext>
            </a:extLst>
          </p:cNvPr>
          <p:cNvSpPr/>
          <p:nvPr/>
        </p:nvSpPr>
        <p:spPr>
          <a:xfrm>
            <a:off x="10876280" y="1853107"/>
            <a:ext cx="1010921" cy="234774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4E7C1082-7D78-4C38-8131-D5E64A968E17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6902245" y="1970494"/>
            <a:ext cx="3974035" cy="79082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530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F45B2BE-0A2C-4081-9F73-3FB524994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3200" y="1205868"/>
            <a:ext cx="5021309" cy="474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Надсилання листів за списками</a:t>
            </a:r>
            <a:br>
              <a:rPr lang="uk-UA" dirty="0"/>
            </a:br>
            <a:r>
              <a:rPr lang="uk-UA" dirty="0"/>
              <a:t>розсилки (мітками)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2F3858-2356-4D03-9045-729E65C22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3741" y="1205868"/>
            <a:ext cx="5020226" cy="474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BB1896-B015-4E56-A59A-4B557B10BED9}"/>
              </a:ext>
            </a:extLst>
          </p:cNvPr>
          <p:cNvSpPr txBox="1"/>
          <p:nvPr/>
        </p:nvSpPr>
        <p:spPr>
          <a:xfrm>
            <a:off x="72008" y="1196763"/>
            <a:ext cx="6830237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CA9FC-7AEA-46E2-A3EF-1DC40E28F6B4}"/>
              </a:ext>
            </a:extLst>
          </p:cNvPr>
          <p:cNvSpPr txBox="1"/>
          <p:nvPr/>
        </p:nvSpPr>
        <p:spPr>
          <a:xfrm>
            <a:off x="72008" y="1853381"/>
            <a:ext cx="683023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800" b="1" i="1" dirty="0">
                <a:solidFill>
                  <a:schemeClr val="bg1"/>
                </a:solidFill>
              </a:rPr>
              <a:t>У результаті буде встановлено позначки прапорців поруч з іменами усіх контактів групи.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6B857-10BB-4453-96B2-DB0C027BE276}"/>
              </a:ext>
            </a:extLst>
          </p:cNvPr>
          <p:cNvSpPr txBox="1"/>
          <p:nvPr/>
        </p:nvSpPr>
        <p:spPr>
          <a:xfrm>
            <a:off x="72008" y="4068133"/>
            <a:ext cx="683023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uk-UA" sz="2800" b="1" i="1" dirty="0">
                <a:solidFill>
                  <a:schemeClr val="bg1"/>
                </a:solidFill>
              </a:rPr>
              <a:t>Вибрати посилання </a:t>
            </a:r>
            <a:r>
              <a:rPr lang="uk-UA" sz="2800" b="1" i="1" dirty="0">
                <a:solidFill>
                  <a:srgbClr val="FFFF00"/>
                </a:solidFill>
              </a:rPr>
              <a:t>Додати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0514552-0BA1-476C-B691-B41761414071}"/>
              </a:ext>
            </a:extLst>
          </p:cNvPr>
          <p:cNvSpPr/>
          <p:nvPr/>
        </p:nvSpPr>
        <p:spPr>
          <a:xfrm>
            <a:off x="7087720" y="2654709"/>
            <a:ext cx="5032271" cy="174031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F8E71108-2182-47EB-84CD-71EA44D288AE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 rot="5400000" flipH="1" flipV="1">
            <a:off x="5215223" y="1796767"/>
            <a:ext cx="144399" cy="3600593"/>
          </a:xfrm>
          <a:prstGeom prst="bentConnector4">
            <a:avLst>
              <a:gd name="adj1" fmla="val -158311"/>
              <a:gd name="adj2" fmla="val 9742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B99540B8-1276-4DD5-B35A-C204D230B60D}"/>
              </a:ext>
            </a:extLst>
          </p:cNvPr>
          <p:cNvSpPr/>
          <p:nvPr/>
        </p:nvSpPr>
        <p:spPr>
          <a:xfrm>
            <a:off x="11099800" y="5547331"/>
            <a:ext cx="1020191" cy="41101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21" name="Сполучна лінія: уступом 20">
            <a:extLst>
              <a:ext uri="{FF2B5EF4-FFF2-40B4-BE49-F238E27FC236}">
                <a16:creationId xmlns:a16="http://schemas.microsoft.com/office/drawing/2014/main" id="{5F2E47C5-215D-4811-BDF9-49F1FF9F7D41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16200000" flipH="1">
            <a:off x="7070522" y="1007957"/>
            <a:ext cx="955978" cy="8122769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034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Надсилання листів за списками</a:t>
            </a:r>
            <a:br>
              <a:rPr lang="uk-UA" dirty="0"/>
            </a:br>
            <a:r>
              <a:rPr lang="uk-UA" dirty="0"/>
              <a:t>розсилки (мітками)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40282-8E23-4C47-9C7C-A8647A1985A3}"/>
              </a:ext>
            </a:extLst>
          </p:cNvPr>
          <p:cNvSpPr txBox="1"/>
          <p:nvPr/>
        </p:nvSpPr>
        <p:spPr>
          <a:xfrm>
            <a:off x="72008" y="1196763"/>
            <a:ext cx="587650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Після цього у вікні створення нового електронного листа в полі </a:t>
            </a:r>
            <a:r>
              <a:rPr lang="uk-UA" sz="2800" b="1" i="1" dirty="0">
                <a:solidFill>
                  <a:srgbClr val="FFFF00"/>
                </a:solidFill>
              </a:rPr>
              <a:t>Кому</a:t>
            </a:r>
            <a:r>
              <a:rPr lang="uk-UA" sz="2800" b="1" i="1" dirty="0">
                <a:solidFill>
                  <a:schemeClr val="bg1"/>
                </a:solidFill>
              </a:rPr>
              <a:t> будуть уведені адреси всіх членів групи.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535D89-E7C6-4A35-923B-AFDBE84E9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7948" y="1208510"/>
            <a:ext cx="5552044" cy="5200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F24710E-7435-4FDB-B38F-2FE61F3C7CB0}"/>
              </a:ext>
            </a:extLst>
          </p:cNvPr>
          <p:cNvSpPr/>
          <p:nvPr/>
        </p:nvSpPr>
        <p:spPr>
          <a:xfrm>
            <a:off x="7098890" y="1575588"/>
            <a:ext cx="3844412" cy="3827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048426E0-B856-47CB-9A74-5FDC425641AD}"/>
              </a:ext>
            </a:extLst>
          </p:cNvPr>
          <p:cNvCxnSpPr>
            <a:cxnSpLocks/>
            <a:stCxn id="6" idx="3"/>
            <a:endCxn id="8" idx="2"/>
          </p:cNvCxnSpPr>
          <p:nvPr/>
        </p:nvCxnSpPr>
        <p:spPr>
          <a:xfrm flipV="1">
            <a:off x="5948516" y="1958340"/>
            <a:ext cx="3072580" cy="361808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FD7941-8AD9-488C-8EB9-653B531E170A}"/>
              </a:ext>
            </a:extLst>
          </p:cNvPr>
          <p:cNvSpPr txBox="1"/>
          <p:nvPr/>
        </p:nvSpPr>
        <p:spPr>
          <a:xfrm>
            <a:off x="72008" y="3583155"/>
            <a:ext cx="587650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Тепер залишається написати електронного листа й надіслати його одночасно за всіма адресами зі списку розсилки.</a:t>
            </a:r>
          </a:p>
        </p:txBody>
      </p:sp>
    </p:spTree>
    <p:extLst>
      <p:ext uri="{BB962C8B-B14F-4D97-AF65-F5344CB8AC3E}">
        <p14:creationId xmlns:p14="http://schemas.microsoft.com/office/powerpoint/2010/main" val="37523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83823F-9064-4F96-B5C6-C5FAAAF0241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увійти до свого облікового запису?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DDD31-62E0-416A-AD81-2B6164532D30}"/>
              </a:ext>
            </a:extLst>
          </p:cNvPr>
          <p:cNvSpPr txBox="1"/>
          <p:nvPr/>
        </p:nvSpPr>
        <p:spPr>
          <a:xfrm>
            <a:off x="70929" y="1855473"/>
            <a:ext cx="12050141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переглянути адресну книгу; відредагувати контакти?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A1FAB-B308-484E-84B9-B6CCEB4723D4}"/>
              </a:ext>
            </a:extLst>
          </p:cNvPr>
          <p:cNvSpPr txBox="1"/>
          <p:nvPr/>
        </p:nvSpPr>
        <p:spPr>
          <a:xfrm>
            <a:off x="70929" y="2945070"/>
            <a:ext cx="1205014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список розсилки (мітки)?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7B822-A7AD-4BA7-A163-62163DCA83E8}"/>
              </a:ext>
            </a:extLst>
          </p:cNvPr>
          <p:cNvSpPr txBox="1"/>
          <p:nvPr/>
        </p:nvSpPr>
        <p:spPr>
          <a:xfrm>
            <a:off x="70929" y="3603780"/>
            <a:ext cx="1205013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створити список розсилки?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42AE4-0413-4943-893D-F223A33F3036}"/>
              </a:ext>
            </a:extLst>
          </p:cNvPr>
          <p:cNvSpPr txBox="1"/>
          <p:nvPr/>
        </p:nvSpPr>
        <p:spPr>
          <a:xfrm>
            <a:off x="70929" y="4262490"/>
            <a:ext cx="1045484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 знаєте способи надсилання листа за списком розсилки (мітками)?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06342-8697-4E69-8154-9E4C8EB3741B}"/>
              </a:ext>
            </a:extLst>
          </p:cNvPr>
          <p:cNvSpPr txBox="1"/>
          <p:nvPr/>
        </p:nvSpPr>
        <p:spPr>
          <a:xfrm>
            <a:off x="70929" y="5352088"/>
            <a:ext cx="1045484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Яке призначення адресної книги?</a:t>
            </a:r>
          </a:p>
        </p:txBody>
      </p:sp>
    </p:spTree>
    <p:extLst>
      <p:ext uri="{BB962C8B-B14F-4D97-AF65-F5344CB8AC3E}">
        <p14:creationId xmlns:p14="http://schemas.microsoft.com/office/powerpoint/2010/main" val="9426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7CB10-F31B-46C3-9947-C4BCC30E0507}"/>
              </a:ext>
            </a:extLst>
          </p:cNvPr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Мітка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CA44F-50AA-42DB-94D6-8E0C508D9A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/>
        </p:blipFill>
        <p:spPr>
          <a:xfrm>
            <a:off x="1873045" y="1541820"/>
            <a:ext cx="8445911" cy="34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4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 </a:t>
            </a:r>
            <a:r>
              <a:rPr lang="uk-UA" sz="3200" i="1" dirty="0">
                <a:solidFill>
                  <a:schemeClr val="bg1"/>
                </a:solidFill>
              </a:rPr>
              <a:t>§4</a:t>
            </a:r>
            <a:r>
              <a:rPr lang="uk-UA" sz="3200" i="1" dirty="0"/>
              <a:t> 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4" cy="534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28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D30126-2170-423D-8468-E8AEC7B01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3BD0FA9-94A3-46D0-8E20-BD81723D3C26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FB2A01-6763-40F1-B267-3318E30E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83" y="3941453"/>
            <a:ext cx="2336812" cy="2336812"/>
          </a:xfrm>
          <a:prstGeom prst="rect">
            <a:avLst/>
          </a:prstGeom>
        </p:spPr>
      </p:pic>
      <p:pic>
        <p:nvPicPr>
          <p:cNvPr id="10" name="Picture 2" descr="email icon">
            <a:extLst>
              <a:ext uri="{FF2B5EF4-FFF2-40B4-BE49-F238E27FC236}">
                <a16:creationId xmlns:a16="http://schemas.microsoft.com/office/drawing/2014/main" id="{8D9D5A7A-E82B-4A48-982D-6E4D25346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10129" r="10136" b="10136"/>
          <a:stretch/>
        </p:blipFill>
        <p:spPr bwMode="auto">
          <a:xfrm>
            <a:off x="9462797" y="3936196"/>
            <a:ext cx="2349446" cy="23494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ввійти у свій обліковий запис </a:t>
            </a:r>
            <a:r>
              <a:rPr lang="uk-UA" sz="2800" b="1" i="1" dirty="0" err="1">
                <a:solidFill>
                  <a:srgbClr val="FFFF00"/>
                </a:solidFill>
              </a:rPr>
              <a:t>Google</a:t>
            </a:r>
            <a:r>
              <a:rPr lang="uk-UA" sz="2800" b="1" i="1" dirty="0">
                <a:solidFill>
                  <a:schemeClr val="bg1"/>
                </a:solidFill>
              </a:rPr>
              <a:t> слід: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Вхід до облікового запису </a:t>
            </a:r>
            <a:r>
              <a:rPr lang="uk-UA" dirty="0" err="1"/>
              <a:t>Google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49372-1B56-4439-A318-303382C6FDF5}"/>
              </a:ext>
            </a:extLst>
          </p:cNvPr>
          <p:cNvSpPr txBox="1"/>
          <p:nvPr/>
        </p:nvSpPr>
        <p:spPr>
          <a:xfrm>
            <a:off x="72008" y="1845693"/>
            <a:ext cx="4706469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Відкрити головну сторінку сайту </a:t>
            </a:r>
            <a:r>
              <a:rPr lang="en-US" sz="2800" b="1" i="1" dirty="0">
                <a:solidFill>
                  <a:srgbClr val="FFFF00"/>
                </a:solidFill>
              </a:rPr>
              <a:t>Google</a:t>
            </a:r>
            <a:r>
              <a:rPr lang="en-US" sz="2800" b="1" i="1" dirty="0">
                <a:solidFill>
                  <a:schemeClr val="bg1"/>
                </a:solidFill>
              </a:rPr>
              <a:t> (</a:t>
            </a:r>
            <a:r>
              <a:rPr lang="en-US" sz="2800" b="1" i="1" dirty="0">
                <a:solidFill>
                  <a:srgbClr val="FFFF00"/>
                </a:solidFill>
              </a:rPr>
              <a:t>google.com</a:t>
            </a:r>
            <a:r>
              <a:rPr lang="en-US" sz="2800" b="1" i="1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ABA76B-22CF-40D7-AE55-AEF41FB14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05" y="1845692"/>
            <a:ext cx="7160987" cy="423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51CE0D8-9E4B-43C5-9A48-80558C8D5157}"/>
              </a:ext>
            </a:extLst>
          </p:cNvPr>
          <p:cNvSpPr/>
          <p:nvPr/>
        </p:nvSpPr>
        <p:spPr>
          <a:xfrm>
            <a:off x="72008" y="3779184"/>
            <a:ext cx="4706469" cy="22971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Вибрати у верхньому правому куті посилання </a:t>
            </a:r>
            <a:r>
              <a:rPr lang="en-US" sz="2800" b="1" i="1" dirty="0">
                <a:solidFill>
                  <a:srgbClr val="FFFF00"/>
                </a:solidFill>
              </a:rPr>
              <a:t>Gmail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81963F5-2A2C-4215-9844-F7A174A98524}"/>
              </a:ext>
            </a:extLst>
          </p:cNvPr>
          <p:cNvSpPr/>
          <p:nvPr/>
        </p:nvSpPr>
        <p:spPr>
          <a:xfrm>
            <a:off x="9596120" y="2539072"/>
            <a:ext cx="455962" cy="401101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A09AB784-86A3-4EB0-BB0D-3921709353C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4778477" y="2739623"/>
            <a:ext cx="4817643" cy="2188137"/>
          </a:xfrm>
          <a:prstGeom prst="bentConnector3">
            <a:avLst>
              <a:gd name="adj1" fmla="val 2938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711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Вхід до облікового запису </a:t>
            </a:r>
            <a:r>
              <a:rPr lang="uk-UA" dirty="0" err="1"/>
              <a:t>Google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D80A6-BF1C-4CC0-8858-BF62815B4479}"/>
              </a:ext>
            </a:extLst>
          </p:cNvPr>
          <p:cNvSpPr txBox="1"/>
          <p:nvPr/>
        </p:nvSpPr>
        <p:spPr>
          <a:xfrm>
            <a:off x="72008" y="1845692"/>
            <a:ext cx="475563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Увійти</a:t>
            </a:r>
            <a:r>
              <a:rPr lang="uk-UA" sz="2800" b="1" i="1" dirty="0">
                <a:solidFill>
                  <a:schemeClr val="bg1"/>
                </a:solidFill>
              </a:rPr>
              <a:t>, якщо у браузері попередньо не зберігалися дані облікових записів користувачів.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650EA6-2A8D-42EC-BD61-78853BEF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05" y="1845692"/>
            <a:ext cx="7160987" cy="468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A06D5EE-3CC9-405F-9DBF-575839077C9A}"/>
              </a:ext>
            </a:extLst>
          </p:cNvPr>
          <p:cNvSpPr/>
          <p:nvPr/>
        </p:nvSpPr>
        <p:spPr>
          <a:xfrm>
            <a:off x="9326880" y="2529043"/>
            <a:ext cx="853440" cy="47018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CB435936-045E-4A2C-90CF-3FAF5E89F520}"/>
              </a:ext>
            </a:extLst>
          </p:cNvPr>
          <p:cNvCxnSpPr>
            <a:cxnSpLocks/>
            <a:stCxn id="4" idx="3"/>
            <a:endCxn id="13" idx="2"/>
          </p:cNvCxnSpPr>
          <p:nvPr/>
        </p:nvCxnSpPr>
        <p:spPr>
          <a:xfrm flipV="1">
            <a:off x="4827639" y="2999232"/>
            <a:ext cx="4925961" cy="400732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465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Вхід до облікового запису </a:t>
            </a:r>
            <a:r>
              <a:rPr lang="uk-UA" dirty="0" err="1"/>
              <a:t>Google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D80A6-BF1C-4CC0-8858-BF62815B4479}"/>
              </a:ext>
            </a:extLst>
          </p:cNvPr>
          <p:cNvSpPr txBox="1"/>
          <p:nvPr/>
        </p:nvSpPr>
        <p:spPr>
          <a:xfrm>
            <a:off x="72008" y="1845692"/>
            <a:ext cx="4755631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Увести адресу електронної поштової скриньки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650EA6-2A8D-42EC-BD61-78853BEF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9005" y="1845692"/>
            <a:ext cx="7160987" cy="468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A06D5EE-3CC9-405F-9DBF-575839077C9A}"/>
              </a:ext>
            </a:extLst>
          </p:cNvPr>
          <p:cNvSpPr/>
          <p:nvPr/>
        </p:nvSpPr>
        <p:spPr>
          <a:xfrm>
            <a:off x="6937640" y="4086561"/>
            <a:ext cx="3039479" cy="60227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CB435936-045E-4A2C-90CF-3FAF5E89F520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4827639" y="2538190"/>
            <a:ext cx="2110001" cy="184951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8944DE-3898-4131-B500-B79380266221}"/>
              </a:ext>
            </a:extLst>
          </p:cNvPr>
          <p:cNvSpPr txBox="1"/>
          <p:nvPr/>
        </p:nvSpPr>
        <p:spPr>
          <a:xfrm>
            <a:off x="72008" y="3367549"/>
            <a:ext cx="47556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Далі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4DEF0AA-DE58-4DD2-955B-470959A14AE7}"/>
              </a:ext>
            </a:extLst>
          </p:cNvPr>
          <p:cNvSpPr/>
          <p:nvPr/>
        </p:nvSpPr>
        <p:spPr>
          <a:xfrm>
            <a:off x="9164320" y="5860901"/>
            <a:ext cx="812799" cy="46877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6" name="Сполучна лінія: уступом 15">
            <a:extLst>
              <a:ext uri="{FF2B5EF4-FFF2-40B4-BE49-F238E27FC236}">
                <a16:creationId xmlns:a16="http://schemas.microsoft.com/office/drawing/2014/main" id="{B90D2DB7-2D04-4A5A-A517-56DDFF12F95D}"/>
              </a:ext>
            </a:extLst>
          </p:cNvPr>
          <p:cNvCxnSpPr>
            <a:cxnSpLocks/>
            <a:stCxn id="9" idx="3"/>
            <a:endCxn id="15" idx="2"/>
          </p:cNvCxnSpPr>
          <p:nvPr/>
        </p:nvCxnSpPr>
        <p:spPr>
          <a:xfrm>
            <a:off x="4827639" y="3844603"/>
            <a:ext cx="4743081" cy="2485077"/>
          </a:xfrm>
          <a:prstGeom prst="bentConnector4">
            <a:avLst>
              <a:gd name="adj1" fmla="val 12528"/>
              <a:gd name="adj2" fmla="val 11513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540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Вхід до облікового запису </a:t>
            </a:r>
            <a:r>
              <a:rPr lang="uk-UA" dirty="0" err="1"/>
              <a:t>Google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D80A6-BF1C-4CC0-8858-BF62815B4479}"/>
              </a:ext>
            </a:extLst>
          </p:cNvPr>
          <p:cNvSpPr txBox="1"/>
          <p:nvPr/>
        </p:nvSpPr>
        <p:spPr>
          <a:xfrm>
            <a:off x="72008" y="1845692"/>
            <a:ext cx="475563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uk-UA" sz="2800" b="1" i="1" dirty="0">
                <a:solidFill>
                  <a:schemeClr val="bg1"/>
                </a:solidFill>
              </a:rPr>
              <a:t>Увести пароль доступу до електронної поштової скриньки.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650EA6-2A8D-42EC-BD61-78853BEF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9005" y="1845692"/>
            <a:ext cx="7160986" cy="468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A06D5EE-3CC9-405F-9DBF-575839077C9A}"/>
              </a:ext>
            </a:extLst>
          </p:cNvPr>
          <p:cNvSpPr/>
          <p:nvPr/>
        </p:nvSpPr>
        <p:spPr>
          <a:xfrm>
            <a:off x="6987170" y="4476750"/>
            <a:ext cx="2989949" cy="58547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CB435936-045E-4A2C-90CF-3FAF5E89F520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4827639" y="2969077"/>
            <a:ext cx="2159531" cy="180040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8944DE-3898-4131-B500-B79380266221}"/>
              </a:ext>
            </a:extLst>
          </p:cNvPr>
          <p:cNvSpPr txBox="1"/>
          <p:nvPr/>
        </p:nvSpPr>
        <p:spPr>
          <a:xfrm>
            <a:off x="72008" y="4232789"/>
            <a:ext cx="47556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Далі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4DEF0AA-DE58-4DD2-955B-470959A14AE7}"/>
              </a:ext>
            </a:extLst>
          </p:cNvPr>
          <p:cNvSpPr/>
          <p:nvPr/>
        </p:nvSpPr>
        <p:spPr>
          <a:xfrm>
            <a:off x="9171940" y="5563721"/>
            <a:ext cx="812799" cy="46877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6" name="Сполучна лінія: уступом 15">
            <a:extLst>
              <a:ext uri="{FF2B5EF4-FFF2-40B4-BE49-F238E27FC236}">
                <a16:creationId xmlns:a16="http://schemas.microsoft.com/office/drawing/2014/main" id="{B90D2DB7-2D04-4A5A-A517-56DDFF12F95D}"/>
              </a:ext>
            </a:extLst>
          </p:cNvPr>
          <p:cNvCxnSpPr>
            <a:cxnSpLocks/>
            <a:stCxn id="9" idx="3"/>
            <a:endCxn id="15" idx="2"/>
          </p:cNvCxnSpPr>
          <p:nvPr/>
        </p:nvCxnSpPr>
        <p:spPr>
          <a:xfrm>
            <a:off x="4827639" y="4709843"/>
            <a:ext cx="4750701" cy="1322657"/>
          </a:xfrm>
          <a:prstGeom prst="bentConnector4">
            <a:avLst>
              <a:gd name="adj1" fmla="val 15920"/>
              <a:gd name="adj2" fmla="val 11728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869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Створення та використання адресної книги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2C26E-DD00-456C-BF19-B1A5A9EE7FCE}"/>
              </a:ext>
            </a:extLst>
          </p:cNvPr>
          <p:cNvSpPr txBox="1"/>
          <p:nvPr/>
        </p:nvSpPr>
        <p:spPr>
          <a:xfrm>
            <a:off x="72008" y="1196763"/>
            <a:ext cx="740050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Електронна пошта широко застосовується в діловому листуванні. Наприклад, деяким фахівцям за день доводиться надсилати десятки, а то й сотні листів різним адресатам. </a:t>
            </a:r>
          </a:p>
        </p:txBody>
      </p:sp>
      <p:pic>
        <p:nvPicPr>
          <p:cNvPr id="5" name="Picture 2" descr="Address book contact list Royalty Free Vector Image">
            <a:extLst>
              <a:ext uri="{FF2B5EF4-FFF2-40B4-BE49-F238E27FC236}">
                <a16:creationId xmlns:a16="http://schemas.microsoft.com/office/drawing/2014/main" id="{3D3DBF4E-1545-4E3E-8346-F4A619E33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4532" b="7879"/>
          <a:stretch/>
        </p:blipFill>
        <p:spPr bwMode="auto">
          <a:xfrm>
            <a:off x="7639941" y="1196763"/>
            <a:ext cx="4458540" cy="50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C3C25-EA02-4C4E-96C6-149A88E5CD7F}"/>
              </a:ext>
            </a:extLst>
          </p:cNvPr>
          <p:cNvSpPr txBox="1"/>
          <p:nvPr/>
        </p:nvSpPr>
        <p:spPr>
          <a:xfrm>
            <a:off x="72008" y="3997736"/>
            <a:ext cx="740050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Для зручного пошуку й упорядкування контактів: адрес, прізвищ, імен, телефонів та іншої інформації — використовують </a:t>
            </a:r>
            <a:r>
              <a:rPr lang="uk-UA" sz="2800" b="1" i="1" dirty="0">
                <a:solidFill>
                  <a:srgbClr val="FFFF00"/>
                </a:solidFill>
              </a:rPr>
              <a:t>адресну книгу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7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Створення та використання адресної книги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BE30A-BF4E-4163-9F29-03E24C42A432}"/>
              </a:ext>
            </a:extLst>
          </p:cNvPr>
          <p:cNvSpPr txBox="1"/>
          <p:nvPr/>
        </p:nvSpPr>
        <p:spPr>
          <a:xfrm>
            <a:off x="72008" y="4220236"/>
            <a:ext cx="1205014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Адресна книга призначена для зберігання, редагування та використання контактів електронної поштової скриньки. Час від часу контакти варто: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5C68D-53EC-433F-813C-62BB8DBA0035}"/>
              </a:ext>
            </a:extLst>
          </p:cNvPr>
          <p:cNvSpPr txBox="1"/>
          <p:nvPr/>
        </p:nvSpPr>
        <p:spPr>
          <a:xfrm>
            <a:off x="1403648" y="1196752"/>
            <a:ext cx="7769849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Контакт</a:t>
            </a:r>
            <a:r>
              <a:rPr lang="uk-UA" sz="2800" b="1" i="1" kern="0" dirty="0">
                <a:solidFill>
                  <a:srgbClr val="FFFFFF"/>
                </a:solidFill>
              </a:rPr>
              <a:t> – це сукупність даних про адресата в комунікаційних сервісах інтернету.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284D33-D90A-4815-9968-7255CA6D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569B623-3B01-4D1B-A901-63E83B82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708298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ono.org.ua/wp-content/uploads/2011/06/address-book.jpg">
            <a:extLst>
              <a:ext uri="{FF2B5EF4-FFF2-40B4-BE49-F238E27FC236}">
                <a16:creationId xmlns:a16="http://schemas.microsoft.com/office/drawing/2014/main" id="{379B6540-DE9E-47CD-8F8E-9B55925A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59" y="1196752"/>
            <a:ext cx="2718892" cy="29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8134C56-9211-4EC8-A3EE-30DFDAFC7A5C}"/>
              </a:ext>
            </a:extLst>
          </p:cNvPr>
          <p:cNvSpPr/>
          <p:nvPr/>
        </p:nvSpPr>
        <p:spPr>
          <a:xfrm>
            <a:off x="1403647" y="2708298"/>
            <a:ext cx="7769848" cy="1394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Адресна книга </a:t>
            </a:r>
            <a:r>
              <a:rPr lang="uk-UA" sz="2800" b="1" i="1" kern="0" dirty="0">
                <a:solidFill>
                  <a:srgbClr val="FFFFFF"/>
                </a:solidFill>
              </a:rPr>
              <a:t>–</a:t>
            </a:r>
            <a:r>
              <a:rPr lang="uk-UA" sz="2800" b="1" i="1" dirty="0">
                <a:solidFill>
                  <a:schemeClr val="bg1"/>
                </a:solidFill>
              </a:rPr>
              <a:t> це впорядкована сукупність контактів.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E20E956-BA28-4446-B497-6AD9F35595D7}"/>
              </a:ext>
            </a:extLst>
          </p:cNvPr>
          <p:cNvSpPr/>
          <p:nvPr/>
        </p:nvSpPr>
        <p:spPr>
          <a:xfrm>
            <a:off x="69851" y="5722522"/>
            <a:ext cx="3973050" cy="8060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переглядати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3D0BB5A-F3D1-4AFE-9570-70EF10AB4F25}"/>
              </a:ext>
            </a:extLst>
          </p:cNvPr>
          <p:cNvSpPr/>
          <p:nvPr/>
        </p:nvSpPr>
        <p:spPr>
          <a:xfrm>
            <a:off x="4110553" y="5722522"/>
            <a:ext cx="3973050" cy="8060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редагувати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4563F01-3F95-414F-BB13-1B71C310898E}"/>
              </a:ext>
            </a:extLst>
          </p:cNvPr>
          <p:cNvSpPr/>
          <p:nvPr/>
        </p:nvSpPr>
        <p:spPr>
          <a:xfrm>
            <a:off x="8149101" y="5722522"/>
            <a:ext cx="3973050" cy="8060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вилучати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Створення та використання адресної книги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D0023-DC58-4F10-8362-BE565872BF34}"/>
              </a:ext>
            </a:extLst>
          </p:cNvPr>
          <p:cNvSpPr txBox="1"/>
          <p:nvPr/>
        </p:nvSpPr>
        <p:spPr>
          <a:xfrm>
            <a:off x="72008" y="1196763"/>
            <a:ext cx="745420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</a:t>
            </a:r>
            <a:r>
              <a:rPr lang="uk-UA" sz="2800" b="1" i="1" dirty="0">
                <a:solidFill>
                  <a:srgbClr val="FFFF00"/>
                </a:solidFill>
              </a:rPr>
              <a:t>переглянути адресну книгу та відредагувати контакти</a:t>
            </a:r>
            <a:r>
              <a:rPr lang="uk-UA" sz="2800" b="1" i="1" dirty="0">
                <a:solidFill>
                  <a:schemeClr val="bg1"/>
                </a:solidFill>
              </a:rPr>
              <a:t>,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BFDB5-5684-4AD7-93A9-FEFD80CD0016}"/>
              </a:ext>
            </a:extLst>
          </p:cNvPr>
          <p:cNvSpPr txBox="1"/>
          <p:nvPr/>
        </p:nvSpPr>
        <p:spPr>
          <a:xfrm>
            <a:off x="72004" y="2273808"/>
            <a:ext cx="7454207" cy="1116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увійти до свого облікового запису;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1128D-D642-41CE-9123-1180C1DAB0B0}"/>
              </a:ext>
            </a:extLst>
          </p:cNvPr>
          <p:cNvSpPr txBox="1"/>
          <p:nvPr/>
        </p:nvSpPr>
        <p:spPr>
          <a:xfrm>
            <a:off x="72006" y="3498021"/>
            <a:ext cx="74542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у правому верхньому кутку сторінки натиснути значок меню </a:t>
            </a:r>
            <a:r>
              <a:rPr lang="uk-UA" sz="2800" b="1" i="1" dirty="0">
                <a:solidFill>
                  <a:srgbClr val="FFFF00"/>
                </a:solidFill>
              </a:rPr>
              <a:t>Додатки </a:t>
            </a:r>
            <a:r>
              <a:rPr lang="uk-UA" sz="2800" b="1" i="1" dirty="0" err="1">
                <a:solidFill>
                  <a:srgbClr val="FFFF00"/>
                </a:solidFill>
              </a:rPr>
              <a:t>Google</a:t>
            </a:r>
            <a:r>
              <a:rPr lang="uk-UA" sz="2800" b="1" i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5FD21D-6964-4926-A94F-D1569156D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79"/>
          <a:stretch/>
        </p:blipFill>
        <p:spPr>
          <a:xfrm>
            <a:off x="7721819" y="1196763"/>
            <a:ext cx="4389203" cy="519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3182618-054E-40ED-AA10-3EC3F99EF48F}"/>
              </a:ext>
            </a:extLst>
          </p:cNvPr>
          <p:cNvSpPr/>
          <p:nvPr/>
        </p:nvSpPr>
        <p:spPr>
          <a:xfrm>
            <a:off x="10753344" y="2273808"/>
            <a:ext cx="725424" cy="743711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268E7B5C-2986-4C24-9B6A-B87069896C45}"/>
              </a:ext>
            </a:extLst>
          </p:cNvPr>
          <p:cNvCxnSpPr>
            <a:cxnSpLocks/>
            <a:stCxn id="8" idx="3"/>
            <a:endCxn id="10" idx="2"/>
          </p:cNvCxnSpPr>
          <p:nvPr/>
        </p:nvCxnSpPr>
        <p:spPr>
          <a:xfrm flipV="1">
            <a:off x="7526213" y="3017519"/>
            <a:ext cx="3589843" cy="1173000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5BC0BE8-B786-4BCB-A762-125B0D601A83}"/>
              </a:ext>
            </a:extLst>
          </p:cNvPr>
          <p:cNvSpPr/>
          <p:nvPr/>
        </p:nvSpPr>
        <p:spPr>
          <a:xfrm>
            <a:off x="8036559" y="4294812"/>
            <a:ext cx="1183641" cy="115094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2BD45A-6C22-4112-B3BC-ADD2F14EE2AA}"/>
              </a:ext>
            </a:extLst>
          </p:cNvPr>
          <p:cNvSpPr txBox="1"/>
          <p:nvPr/>
        </p:nvSpPr>
        <p:spPr>
          <a:xfrm>
            <a:off x="72005" y="5000881"/>
            <a:ext cx="74542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відкрити додаток </a:t>
            </a:r>
            <a:r>
              <a:rPr lang="uk-UA" sz="2800" b="1" i="1" dirty="0">
                <a:solidFill>
                  <a:srgbClr val="FFFF00"/>
                </a:solidFill>
              </a:rPr>
              <a:t>Контакти</a:t>
            </a:r>
          </a:p>
        </p:txBody>
      </p:sp>
      <p:cxnSp>
        <p:nvCxnSpPr>
          <p:cNvPr id="17" name="Сполучна лінія: уступом 16">
            <a:extLst>
              <a:ext uri="{FF2B5EF4-FFF2-40B4-BE49-F238E27FC236}">
                <a16:creationId xmlns:a16="http://schemas.microsoft.com/office/drawing/2014/main" id="{278F92C6-964B-47DA-9A83-0359C646015F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 flipV="1">
            <a:off x="7526212" y="4870286"/>
            <a:ext cx="510347" cy="39220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252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12671</TotalTime>
  <Words>787</Words>
  <Application>Microsoft Office PowerPoint</Application>
  <PresentationFormat>Широкий екран</PresentationFormat>
  <Paragraphs>102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Comic Sans MS</vt:lpstr>
      <vt:lpstr>Verdana</vt:lpstr>
      <vt:lpstr>Wingdings</vt:lpstr>
      <vt:lpstr>Тема Office</vt:lpstr>
      <vt:lpstr>Особливості електронного листування</vt:lpstr>
      <vt:lpstr>Особливості електронного листування</vt:lpstr>
      <vt:lpstr>Вхід до облікового запису Google</vt:lpstr>
      <vt:lpstr>Вхід до облікового запису Google</vt:lpstr>
      <vt:lpstr>Вхід до облікового запису Google</vt:lpstr>
      <vt:lpstr>Вхід до облікового запису Google</vt:lpstr>
      <vt:lpstr>Створення та використання адресної книги</vt:lpstr>
      <vt:lpstr>Створення та використання адресної книги</vt:lpstr>
      <vt:lpstr>Створення та використання адресної книги</vt:lpstr>
      <vt:lpstr>Створення та використання списків розсилки</vt:lpstr>
      <vt:lpstr>Створення списку розсилки</vt:lpstr>
      <vt:lpstr>Створення списку розсилки</vt:lpstr>
      <vt:lpstr>Уведення контактів до списку розсилки</vt:lpstr>
      <vt:lpstr>Створення списку розсилки</vt:lpstr>
      <vt:lpstr>Створення списку розсилки</vt:lpstr>
      <vt:lpstr>Створення списку розсилки</vt:lpstr>
      <vt:lpstr>Надсилання листів за списками розсилки (мітками)</vt:lpstr>
      <vt:lpstr>Надсилання листів за списками розсилки (мітками)</vt:lpstr>
      <vt:lpstr>Надсилання листів за списками розсилки (мітками)</vt:lpstr>
      <vt:lpstr>Надсилання листів за списками розсилки (мітками)</vt:lpstr>
      <vt:lpstr>Надсилання листів за списками розсилки (мітками)</vt:lpstr>
      <vt:lpstr>Надсилання листів за списками розсилки (мітками)</vt:lpstr>
      <vt:lpstr>Надсилання листів за списками розсилки (мітками)</vt:lpstr>
      <vt:lpstr>Питання для самоперевірки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Олег</cp:lastModifiedBy>
  <cp:revision>666</cp:revision>
  <dcterms:created xsi:type="dcterms:W3CDTF">2016-06-06T19:48:43Z</dcterms:created>
  <dcterms:modified xsi:type="dcterms:W3CDTF">2024-09-08T10:17:35Z</dcterms:modified>
</cp:coreProperties>
</file>