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46" r:id="rId3"/>
    <p:sldId id="2747" r:id="rId4"/>
    <p:sldId id="2748" r:id="rId5"/>
    <p:sldId id="2749" r:id="rId6"/>
    <p:sldId id="2750" r:id="rId7"/>
    <p:sldId id="2751" r:id="rId8"/>
    <p:sldId id="2752" r:id="rId9"/>
    <p:sldId id="2753" r:id="rId10"/>
    <p:sldId id="2754" r:id="rId11"/>
    <p:sldId id="2755" r:id="rId12"/>
    <p:sldId id="2756" r:id="rId13"/>
    <p:sldId id="2758" r:id="rId14"/>
    <p:sldId id="2760" r:id="rId15"/>
    <p:sldId id="2761" r:id="rId16"/>
    <p:sldId id="2759" r:id="rId17"/>
    <p:sldId id="2778" r:id="rId18"/>
    <p:sldId id="2779" r:id="rId19"/>
    <p:sldId id="2780" r:id="rId20"/>
    <p:sldId id="2762" r:id="rId21"/>
    <p:sldId id="2763" r:id="rId22"/>
    <p:sldId id="2764" r:id="rId23"/>
    <p:sldId id="2769" r:id="rId24"/>
    <p:sldId id="2781" r:id="rId25"/>
    <p:sldId id="2765" r:id="rId26"/>
    <p:sldId id="2766" r:id="rId27"/>
    <p:sldId id="2770" r:id="rId28"/>
    <p:sldId id="2771" r:id="rId29"/>
    <p:sldId id="2772" r:id="rId30"/>
    <p:sldId id="2773" r:id="rId31"/>
    <p:sldId id="2774" r:id="rId32"/>
    <p:sldId id="392" r:id="rId33"/>
    <p:sldId id="259" r:id="rId34"/>
    <p:sldId id="261" r:id="rId35"/>
    <p:sldId id="304" r:id="rId3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C55A11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892" autoAdjust="0"/>
  </p:normalViewPr>
  <p:slideViewPr>
    <p:cSldViewPr snapToGrid="0">
      <p:cViewPr varScale="1">
        <p:scale>
          <a:sx n="75" d="100"/>
          <a:sy n="75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64"/>
    </p:cViewPr>
  </p:sorter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2FAC1995-4A51-4914-BF0F-4BE996FA8C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C5200A0-DD07-4ADB-B361-8EFFBBBBF8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2EB46-8324-41AE-9916-5BF916232DAA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C2197B9-0359-44EE-B9F3-E26A085EEB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1D8A22F-EBA9-452A-A764-FA46DAD62F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2F5F6-637A-4C41-B9AB-B66295DD26F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096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ach-inf.com.ua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>
            <a:extLst>
              <a:ext uri="{FF2B5EF4-FFF2-40B4-BE49-F238E27FC236}">
                <a16:creationId xmlns:a16="http://schemas.microsoft.com/office/drawing/2014/main" id="{DB06DB42-7D29-4D5B-A3BA-7C7366DEAA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 17">
            <a:extLst>
              <a:ext uri="{FF2B5EF4-FFF2-40B4-BE49-F238E27FC236}">
                <a16:creationId xmlns:a16="http://schemas.microsoft.com/office/drawing/2014/main" id="{44DE7295-2622-4377-8EEA-67E7F39F4C9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31FCE104-A19B-4A7B-BD3C-BC8DAD10F997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BDDD5CB0-7247-4ACE-9E40-15B87344E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947" y="203189"/>
            <a:ext cx="6191410" cy="2791689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30" name="Підзаголовок 2">
            <a:extLst>
              <a:ext uri="{FF2B5EF4-FFF2-40B4-BE49-F238E27FC236}">
                <a16:creationId xmlns:a16="http://schemas.microsoft.com/office/drawing/2014/main" id="{EEFFA7DB-5DA7-4EE7-B100-444CD62B1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7947" y="3184362"/>
            <a:ext cx="6363424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B90599BE-D8D8-481F-B339-ED2D31CAD4AB}"/>
              </a:ext>
            </a:extLst>
          </p:cNvPr>
          <p:cNvGrpSpPr/>
          <p:nvPr userDrawn="1"/>
        </p:nvGrpSpPr>
        <p:grpSpPr>
          <a:xfrm>
            <a:off x="110888" y="992033"/>
            <a:ext cx="6123569" cy="4834253"/>
            <a:chOff x="498986" y="752629"/>
            <a:chExt cx="5959414" cy="4704661"/>
          </a:xfrm>
        </p:grpSpPr>
        <p:grpSp>
          <p:nvGrpSpPr>
            <p:cNvPr id="32" name="Графіка 3">
              <a:extLst>
                <a:ext uri="{FF2B5EF4-FFF2-40B4-BE49-F238E27FC236}">
                  <a16:creationId xmlns:a16="http://schemas.microsoft.com/office/drawing/2014/main" id="{CDD29AB9-EB6A-4822-8B8A-400749CFB9E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34" name="Полілінія: фігура 33">
                <a:extLst>
                  <a:ext uri="{FF2B5EF4-FFF2-40B4-BE49-F238E27FC236}">
                    <a16:creationId xmlns:a16="http://schemas.microsoft.com/office/drawing/2014/main" id="{3F80A82D-4D71-4A88-83B1-3323FAAC6C4D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35" name="Графіка 3">
                <a:extLst>
                  <a:ext uri="{FF2B5EF4-FFF2-40B4-BE49-F238E27FC236}">
                    <a16:creationId xmlns:a16="http://schemas.microsoft.com/office/drawing/2014/main" id="{47B99F72-953F-41F9-A3D8-11DA97696FEA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37" name="Полілінія: фігура 36">
                  <a:extLst>
                    <a:ext uri="{FF2B5EF4-FFF2-40B4-BE49-F238E27FC236}">
                      <a16:creationId xmlns:a16="http://schemas.microsoft.com/office/drawing/2014/main" id="{07604EED-80A3-4EEC-98D4-81F847B5AB3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8" name="Полілінія: фігура 37">
                  <a:extLst>
                    <a:ext uri="{FF2B5EF4-FFF2-40B4-BE49-F238E27FC236}">
                      <a16:creationId xmlns:a16="http://schemas.microsoft.com/office/drawing/2014/main" id="{CAEF13C7-6EA9-4F9D-9FC9-302A8CB4D051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39" name="Полілінія: фігура 38">
                  <a:extLst>
                    <a:ext uri="{FF2B5EF4-FFF2-40B4-BE49-F238E27FC236}">
                      <a16:creationId xmlns:a16="http://schemas.microsoft.com/office/drawing/2014/main" id="{9BE30BCD-A287-449A-83C5-9709353C0A4E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0" name="Полілінія: фігура 39">
                  <a:extLst>
                    <a:ext uri="{FF2B5EF4-FFF2-40B4-BE49-F238E27FC236}">
                      <a16:creationId xmlns:a16="http://schemas.microsoft.com/office/drawing/2014/main" id="{FFE3F771-A619-4706-9313-2577FFA9BB27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1" name="Полілінія: фігура 40">
                  <a:extLst>
                    <a:ext uri="{FF2B5EF4-FFF2-40B4-BE49-F238E27FC236}">
                      <a16:creationId xmlns:a16="http://schemas.microsoft.com/office/drawing/2014/main" id="{A4EFB3B0-A40F-433D-ADED-39C50E5DEF46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36" name="Полілінія: фігура 35">
                <a:extLst>
                  <a:ext uri="{FF2B5EF4-FFF2-40B4-BE49-F238E27FC236}">
                    <a16:creationId xmlns:a16="http://schemas.microsoft.com/office/drawing/2014/main" id="{61979B2E-20F8-4128-A6C2-E40443496380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C7A16FEF-2413-4F95-8143-EE16500CC145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CB45BB84-4AE6-43E6-86F5-52CA0D6272C3}"/>
              </a:ext>
            </a:extLst>
          </p:cNvPr>
          <p:cNvSpPr/>
          <p:nvPr userDrawn="1"/>
        </p:nvSpPr>
        <p:spPr>
          <a:xfrm>
            <a:off x="840927" y="1370500"/>
            <a:ext cx="4408377" cy="806701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Інформатика 7</a:t>
            </a:r>
          </a:p>
        </p:txBody>
      </p:sp>
      <p:sp>
        <p:nvSpPr>
          <p:cNvPr id="43" name="Прямокутник 42">
            <a:hlinkClick r:id="rId2"/>
            <a:extLst>
              <a:ext uri="{FF2B5EF4-FFF2-40B4-BE49-F238E27FC236}">
                <a16:creationId xmlns:a16="http://schemas.microsoft.com/office/drawing/2014/main" id="{10C5A4A0-BA37-4793-AFA6-8E57A47A8A26}"/>
              </a:ext>
            </a:extLst>
          </p:cNvPr>
          <p:cNvSpPr/>
          <p:nvPr userDrawn="1"/>
        </p:nvSpPr>
        <p:spPr>
          <a:xfrm>
            <a:off x="3496407" y="3413512"/>
            <a:ext cx="1991775" cy="40341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1600" b="1" kern="0" dirty="0">
                <a:solidFill>
                  <a:srgbClr val="404042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1600" b="1" kern="0" dirty="0">
              <a:solidFill>
                <a:srgbClr val="404042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19F29D04-FF11-46E3-9B37-AA07BF4E221D}"/>
              </a:ext>
            </a:extLst>
          </p:cNvPr>
          <p:cNvSpPr/>
          <p:nvPr userDrawn="1"/>
        </p:nvSpPr>
        <p:spPr>
          <a:xfrm>
            <a:off x="840927" y="2967652"/>
            <a:ext cx="1582233" cy="442463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за підручником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3AE7E512-BEF2-4F2B-94F5-DECE57AD0336}"/>
              </a:ext>
            </a:extLst>
          </p:cNvPr>
          <p:cNvSpPr/>
          <p:nvPr userDrawn="1"/>
        </p:nvSpPr>
        <p:spPr>
          <a:xfrm>
            <a:off x="1133931" y="3338852"/>
            <a:ext cx="2267780" cy="38139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Бондаренко </a:t>
            </a:r>
            <a:r>
              <a:rPr lang="ru-RU" sz="1400" b="1" kern="0" dirty="0">
                <a:solidFill>
                  <a:prstClr val="white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О.О.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та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B0D43E76-9250-4487-840C-BEA422FF8D36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7A7BEDD2-20BA-4A4A-9D25-9932BBE91CA6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5F77954F-56DB-4D79-A48F-39B13826F553}"/>
              </a:ext>
            </a:extLst>
          </p:cNvPr>
          <p:cNvGrpSpPr/>
          <p:nvPr userDrawn="1"/>
        </p:nvGrpSpPr>
        <p:grpSpPr>
          <a:xfrm>
            <a:off x="47749" y="40005"/>
            <a:ext cx="1224001" cy="966288"/>
            <a:chOff x="498986" y="752629"/>
            <a:chExt cx="5959414" cy="4704661"/>
          </a:xfrm>
        </p:grpSpPr>
        <p:grpSp>
          <p:nvGrpSpPr>
            <p:cNvPr id="42" name="Графіка 3">
              <a:extLst>
                <a:ext uri="{FF2B5EF4-FFF2-40B4-BE49-F238E27FC236}">
                  <a16:creationId xmlns:a16="http://schemas.microsoft.com/office/drawing/2014/main" id="{A3C2C742-E731-4165-B984-528EB0FB5878}"/>
                </a:ext>
              </a:extLst>
            </p:cNvPr>
            <p:cNvGrpSpPr/>
            <p:nvPr/>
          </p:nvGrpSpPr>
          <p:grpSpPr>
            <a:xfrm>
              <a:off x="498986" y="752629"/>
              <a:ext cx="5959414" cy="4704661"/>
              <a:chOff x="498986" y="752629"/>
              <a:chExt cx="5959414" cy="4704661"/>
            </a:xfrm>
          </p:grpSpPr>
          <p:sp>
            <p:nvSpPr>
              <p:cNvPr id="44" name="Полілінія: фігура 43">
                <a:extLst>
                  <a:ext uri="{FF2B5EF4-FFF2-40B4-BE49-F238E27FC236}">
                    <a16:creationId xmlns:a16="http://schemas.microsoft.com/office/drawing/2014/main" id="{58341593-7BA9-4810-9E27-1992E8BD66D3}"/>
                  </a:ext>
                </a:extLst>
              </p:cNvPr>
              <p:cNvSpPr/>
              <p:nvPr/>
            </p:nvSpPr>
            <p:spPr>
              <a:xfrm>
                <a:off x="498986" y="5024729"/>
                <a:ext cx="5959414" cy="432561"/>
              </a:xfrm>
              <a:custGeom>
                <a:avLst/>
                <a:gdLst>
                  <a:gd name="connsiteX0" fmla="*/ 5959415 w 5959414"/>
                  <a:gd name="connsiteY0" fmla="*/ 216281 h 432561"/>
                  <a:gd name="connsiteX1" fmla="*/ 2979707 w 5959414"/>
                  <a:gd name="connsiteY1" fmla="*/ 432561 h 432561"/>
                  <a:gd name="connsiteX2" fmla="*/ 0 w 5959414"/>
                  <a:gd name="connsiteY2" fmla="*/ 216281 h 432561"/>
                  <a:gd name="connsiteX3" fmla="*/ 2979707 w 5959414"/>
                  <a:gd name="connsiteY3" fmla="*/ 0 h 432561"/>
                  <a:gd name="connsiteX4" fmla="*/ 5959415 w 5959414"/>
                  <a:gd name="connsiteY4" fmla="*/ 216281 h 43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59414" h="432561">
                    <a:moveTo>
                      <a:pt x="5959415" y="216281"/>
                    </a:moveTo>
                    <a:cubicBezTo>
                      <a:pt x="5959415" y="335713"/>
                      <a:pt x="4625312" y="432561"/>
                      <a:pt x="2979707" y="432561"/>
                    </a:cubicBezTo>
                    <a:cubicBezTo>
                      <a:pt x="1334103" y="432561"/>
                      <a:pt x="0" y="335713"/>
                      <a:pt x="0" y="216281"/>
                    </a:cubicBezTo>
                    <a:cubicBezTo>
                      <a:pt x="0" y="96848"/>
                      <a:pt x="1334103" y="0"/>
                      <a:pt x="2979707" y="0"/>
                    </a:cubicBezTo>
                    <a:cubicBezTo>
                      <a:pt x="4625312" y="203"/>
                      <a:pt x="5959415" y="96848"/>
                      <a:pt x="5959415" y="21628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  <p:grpSp>
            <p:nvGrpSpPr>
              <p:cNvPr id="45" name="Графіка 3">
                <a:extLst>
                  <a:ext uri="{FF2B5EF4-FFF2-40B4-BE49-F238E27FC236}">
                    <a16:creationId xmlns:a16="http://schemas.microsoft.com/office/drawing/2014/main" id="{587DE815-A58E-4CE8-BA57-5B19B7C3C21E}"/>
                  </a:ext>
                </a:extLst>
              </p:cNvPr>
              <p:cNvGrpSpPr/>
              <p:nvPr/>
            </p:nvGrpSpPr>
            <p:grpSpPr>
              <a:xfrm>
                <a:off x="818828" y="752629"/>
                <a:ext cx="5132543" cy="4562847"/>
                <a:chOff x="818828" y="752629"/>
                <a:chExt cx="5132543" cy="4562847"/>
              </a:xfrm>
            </p:grpSpPr>
            <p:sp>
              <p:nvSpPr>
                <p:cNvPr id="47" name="Полілінія: фігура 46">
                  <a:extLst>
                    <a:ext uri="{FF2B5EF4-FFF2-40B4-BE49-F238E27FC236}">
                      <a16:creationId xmlns:a16="http://schemas.microsoft.com/office/drawing/2014/main" id="{93CD5182-5598-477C-967D-CF531B495EC4}"/>
                    </a:ext>
                  </a:extLst>
                </p:cNvPr>
                <p:cNvSpPr/>
                <p:nvPr/>
              </p:nvSpPr>
              <p:spPr>
                <a:xfrm>
                  <a:off x="818828" y="752629"/>
                  <a:ext cx="5132339" cy="3033014"/>
                </a:xfrm>
                <a:custGeom>
                  <a:avLst/>
                  <a:gdLst>
                    <a:gd name="connsiteX0" fmla="*/ 5132340 w 5132339"/>
                    <a:gd name="connsiteY0" fmla="*/ 3033015 h 3033014"/>
                    <a:gd name="connsiteX1" fmla="*/ 0 w 5132339"/>
                    <a:gd name="connsiteY1" fmla="*/ 3033015 h 3033014"/>
                    <a:gd name="connsiteX2" fmla="*/ 0 w 5132339"/>
                    <a:gd name="connsiteY2" fmla="*/ 305601 h 3033014"/>
                    <a:gd name="connsiteX3" fmla="*/ 305601 w 5132339"/>
                    <a:gd name="connsiteY3" fmla="*/ 0 h 3033014"/>
                    <a:gd name="connsiteX4" fmla="*/ 4847085 w 5132339"/>
                    <a:gd name="connsiteY4" fmla="*/ 0 h 3033014"/>
                    <a:gd name="connsiteX5" fmla="*/ 5132340 w 5132339"/>
                    <a:gd name="connsiteY5" fmla="*/ 285254 h 3033014"/>
                    <a:gd name="connsiteX6" fmla="*/ 5132340 w 5132339"/>
                    <a:gd name="connsiteY6" fmla="*/ 3033015 h 303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339" h="3033014">
                      <a:moveTo>
                        <a:pt x="5132340" y="3033015"/>
                      </a:moveTo>
                      <a:lnTo>
                        <a:pt x="0" y="3033015"/>
                      </a:lnTo>
                      <a:lnTo>
                        <a:pt x="0" y="305601"/>
                      </a:lnTo>
                      <a:cubicBezTo>
                        <a:pt x="0" y="137541"/>
                        <a:pt x="137541" y="0"/>
                        <a:pt x="305601" y="0"/>
                      </a:cubicBezTo>
                      <a:lnTo>
                        <a:pt x="4847085" y="0"/>
                      </a:lnTo>
                      <a:cubicBezTo>
                        <a:pt x="5003955" y="0"/>
                        <a:pt x="5132340" y="128385"/>
                        <a:pt x="5132340" y="285254"/>
                      </a:cubicBezTo>
                      <a:lnTo>
                        <a:pt x="5132340" y="3033015"/>
                      </a:lnTo>
                      <a:close/>
                    </a:path>
                  </a:pathLst>
                </a:custGeom>
                <a:solidFill>
                  <a:srgbClr val="182632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8" name="Полілінія: фігура 47">
                  <a:extLst>
                    <a:ext uri="{FF2B5EF4-FFF2-40B4-BE49-F238E27FC236}">
                      <a16:creationId xmlns:a16="http://schemas.microsoft.com/office/drawing/2014/main" id="{86B7FA5A-7320-44F9-B494-50CAB4F51B5D}"/>
                    </a:ext>
                  </a:extLst>
                </p:cNvPr>
                <p:cNvSpPr/>
                <p:nvPr/>
              </p:nvSpPr>
              <p:spPr>
                <a:xfrm>
                  <a:off x="818828" y="3785643"/>
                  <a:ext cx="5132543" cy="460028"/>
                </a:xfrm>
                <a:custGeom>
                  <a:avLst/>
                  <a:gdLst>
                    <a:gd name="connsiteX0" fmla="*/ 4672311 w 5132543"/>
                    <a:gd name="connsiteY0" fmla="*/ 460028 h 460028"/>
                    <a:gd name="connsiteX1" fmla="*/ 460029 w 5132543"/>
                    <a:gd name="connsiteY1" fmla="*/ 460028 h 460028"/>
                    <a:gd name="connsiteX2" fmla="*/ 0 w 5132543"/>
                    <a:gd name="connsiteY2" fmla="*/ 0 h 460028"/>
                    <a:gd name="connsiteX3" fmla="*/ 0 w 5132543"/>
                    <a:gd name="connsiteY3" fmla="*/ 0 h 460028"/>
                    <a:gd name="connsiteX4" fmla="*/ 5132544 w 5132543"/>
                    <a:gd name="connsiteY4" fmla="*/ 0 h 460028"/>
                    <a:gd name="connsiteX5" fmla="*/ 5132544 w 5132543"/>
                    <a:gd name="connsiteY5" fmla="*/ 0 h 460028"/>
                    <a:gd name="connsiteX6" fmla="*/ 4672311 w 5132543"/>
                    <a:gd name="connsiteY6" fmla="*/ 460028 h 460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32543" h="460028">
                      <a:moveTo>
                        <a:pt x="4672311" y="460028"/>
                      </a:moveTo>
                      <a:lnTo>
                        <a:pt x="460029" y="460028"/>
                      </a:lnTo>
                      <a:cubicBezTo>
                        <a:pt x="205904" y="460028"/>
                        <a:pt x="0" y="254124"/>
                        <a:pt x="0" y="0"/>
                      </a:cubicBezTo>
                      <a:lnTo>
                        <a:pt x="0" y="0"/>
                      </a:lnTo>
                      <a:lnTo>
                        <a:pt x="5132544" y="0"/>
                      </a:lnTo>
                      <a:lnTo>
                        <a:pt x="5132544" y="0"/>
                      </a:lnTo>
                      <a:cubicBezTo>
                        <a:pt x="5132340" y="254124"/>
                        <a:pt x="4926436" y="460028"/>
                        <a:pt x="4672311" y="46002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49" name="Полілінія: фігура 48">
                  <a:extLst>
                    <a:ext uri="{FF2B5EF4-FFF2-40B4-BE49-F238E27FC236}">
                      <a16:creationId xmlns:a16="http://schemas.microsoft.com/office/drawing/2014/main" id="{D8661EB0-E0E7-453D-8796-BA589FB32D6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774988"/>
                </a:xfrm>
                <a:custGeom>
                  <a:avLst/>
                  <a:gdLst>
                    <a:gd name="connsiteX0" fmla="*/ 0 w 931247"/>
                    <a:gd name="connsiteY0" fmla="*/ 0 h 774988"/>
                    <a:gd name="connsiteX1" fmla="*/ 931247 w 931247"/>
                    <a:gd name="connsiteY1" fmla="*/ 0 h 774988"/>
                    <a:gd name="connsiteX2" fmla="*/ 931247 w 931247"/>
                    <a:gd name="connsiteY2" fmla="*/ 774988 h 774988"/>
                    <a:gd name="connsiteX3" fmla="*/ 0 w 931247"/>
                    <a:gd name="connsiteY3" fmla="*/ 774988 h 774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774988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774988"/>
                      </a:lnTo>
                      <a:lnTo>
                        <a:pt x="0" y="774988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0" name="Полілінія: фігура 49">
                  <a:extLst>
                    <a:ext uri="{FF2B5EF4-FFF2-40B4-BE49-F238E27FC236}">
                      <a16:creationId xmlns:a16="http://schemas.microsoft.com/office/drawing/2014/main" id="{9E9573D4-1C0D-4AE6-A770-1120BC72F63D}"/>
                    </a:ext>
                  </a:extLst>
                </p:cNvPr>
                <p:cNvSpPr/>
                <p:nvPr/>
              </p:nvSpPr>
              <p:spPr>
                <a:xfrm>
                  <a:off x="2915916" y="4245671"/>
                  <a:ext cx="931247" cy="245579"/>
                </a:xfrm>
                <a:custGeom>
                  <a:avLst/>
                  <a:gdLst>
                    <a:gd name="connsiteX0" fmla="*/ 0 w 931247"/>
                    <a:gd name="connsiteY0" fmla="*/ 0 h 245579"/>
                    <a:gd name="connsiteX1" fmla="*/ 931247 w 931247"/>
                    <a:gd name="connsiteY1" fmla="*/ 0 h 245579"/>
                    <a:gd name="connsiteX2" fmla="*/ 931247 w 931247"/>
                    <a:gd name="connsiteY2" fmla="*/ 245579 h 245579"/>
                    <a:gd name="connsiteX3" fmla="*/ 0 w 931247"/>
                    <a:gd name="connsiteY3" fmla="*/ 245579 h 245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1247" h="245579">
                      <a:moveTo>
                        <a:pt x="0" y="0"/>
                      </a:moveTo>
                      <a:lnTo>
                        <a:pt x="931247" y="0"/>
                      </a:lnTo>
                      <a:lnTo>
                        <a:pt x="931247" y="245579"/>
                      </a:lnTo>
                      <a:lnTo>
                        <a:pt x="0" y="245579"/>
                      </a:lnTo>
                      <a:close/>
                    </a:path>
                  </a:pathLst>
                </a:custGeom>
                <a:solidFill>
                  <a:srgbClr val="BBBBBB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  <p:sp>
              <p:nvSpPr>
                <p:cNvPr id="51" name="Полілінія: фігура 50">
                  <a:extLst>
                    <a:ext uri="{FF2B5EF4-FFF2-40B4-BE49-F238E27FC236}">
                      <a16:creationId xmlns:a16="http://schemas.microsoft.com/office/drawing/2014/main" id="{1048A6E0-3946-40D2-ACB8-4463A0F217DD}"/>
                    </a:ext>
                  </a:extLst>
                </p:cNvPr>
                <p:cNvSpPr/>
                <p:nvPr/>
              </p:nvSpPr>
              <p:spPr>
                <a:xfrm>
                  <a:off x="2305121" y="5020660"/>
                  <a:ext cx="2153039" cy="294816"/>
                </a:xfrm>
                <a:custGeom>
                  <a:avLst/>
                  <a:gdLst>
                    <a:gd name="connsiteX0" fmla="*/ 2153039 w 2153039"/>
                    <a:gd name="connsiteY0" fmla="*/ 294817 h 294816"/>
                    <a:gd name="connsiteX1" fmla="*/ 0 w 2153039"/>
                    <a:gd name="connsiteY1" fmla="*/ 294817 h 294816"/>
                    <a:gd name="connsiteX2" fmla="*/ 0 w 2153039"/>
                    <a:gd name="connsiteY2" fmla="*/ 244155 h 294816"/>
                    <a:gd name="connsiteX3" fmla="*/ 244155 w 2153039"/>
                    <a:gd name="connsiteY3" fmla="*/ 0 h 294816"/>
                    <a:gd name="connsiteX4" fmla="*/ 1908885 w 2153039"/>
                    <a:gd name="connsiteY4" fmla="*/ 0 h 294816"/>
                    <a:gd name="connsiteX5" fmla="*/ 2153039 w 2153039"/>
                    <a:gd name="connsiteY5" fmla="*/ 244155 h 294816"/>
                    <a:gd name="connsiteX6" fmla="*/ 2153039 w 2153039"/>
                    <a:gd name="connsiteY6" fmla="*/ 294817 h 29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53039" h="294816">
                      <a:moveTo>
                        <a:pt x="2153039" y="294817"/>
                      </a:moveTo>
                      <a:lnTo>
                        <a:pt x="0" y="294817"/>
                      </a:lnTo>
                      <a:lnTo>
                        <a:pt x="0" y="244155"/>
                      </a:lnTo>
                      <a:cubicBezTo>
                        <a:pt x="0" y="109870"/>
                        <a:pt x="109870" y="0"/>
                        <a:pt x="244155" y="0"/>
                      </a:cubicBezTo>
                      <a:lnTo>
                        <a:pt x="1908885" y="0"/>
                      </a:lnTo>
                      <a:cubicBezTo>
                        <a:pt x="2043170" y="0"/>
                        <a:pt x="2153039" y="109870"/>
                        <a:pt x="2153039" y="244155"/>
                      </a:cubicBezTo>
                      <a:lnTo>
                        <a:pt x="2153039" y="2948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03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uk-UA"/>
                </a:p>
              </p:txBody>
            </p:sp>
          </p:grpSp>
          <p:sp>
            <p:nvSpPr>
              <p:cNvPr id="46" name="Полілінія: фігура 45">
                <a:extLst>
                  <a:ext uri="{FF2B5EF4-FFF2-40B4-BE49-F238E27FC236}">
                    <a16:creationId xmlns:a16="http://schemas.microsoft.com/office/drawing/2014/main" id="{9FD3F5AF-B8C1-41C4-B007-BDA00D76CA29}"/>
                  </a:ext>
                </a:extLst>
              </p:cNvPr>
              <p:cNvSpPr/>
              <p:nvPr/>
            </p:nvSpPr>
            <p:spPr>
              <a:xfrm>
                <a:off x="3218464" y="3855227"/>
                <a:ext cx="290137" cy="290137"/>
              </a:xfrm>
              <a:custGeom>
                <a:avLst/>
                <a:gdLst>
                  <a:gd name="connsiteX0" fmla="*/ 290137 w 290137"/>
                  <a:gd name="connsiteY0" fmla="*/ 145069 h 290137"/>
                  <a:gd name="connsiteX1" fmla="*/ 145069 w 290137"/>
                  <a:gd name="connsiteY1" fmla="*/ 290138 h 290137"/>
                  <a:gd name="connsiteX2" fmla="*/ 0 w 290137"/>
                  <a:gd name="connsiteY2" fmla="*/ 145069 h 290137"/>
                  <a:gd name="connsiteX3" fmla="*/ 145069 w 290137"/>
                  <a:gd name="connsiteY3" fmla="*/ 0 h 290137"/>
                  <a:gd name="connsiteX4" fmla="*/ 290137 w 290137"/>
                  <a:gd name="connsiteY4" fmla="*/ 145069 h 29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137" h="290137">
                    <a:moveTo>
                      <a:pt x="290137" y="145069"/>
                    </a:moveTo>
                    <a:cubicBezTo>
                      <a:pt x="290137" y="225233"/>
                      <a:pt x="225233" y="290138"/>
                      <a:pt x="145069" y="290138"/>
                    </a:cubicBezTo>
                    <a:cubicBezTo>
                      <a:pt x="64905" y="290138"/>
                      <a:pt x="0" y="225233"/>
                      <a:pt x="0" y="145069"/>
                    </a:cubicBezTo>
                    <a:cubicBezTo>
                      <a:pt x="0" y="64905"/>
                      <a:pt x="64905" y="0"/>
                      <a:pt x="145069" y="0"/>
                    </a:cubicBezTo>
                    <a:cubicBezTo>
                      <a:pt x="225233" y="-203"/>
                      <a:pt x="290137" y="64905"/>
                      <a:pt x="290137" y="145069"/>
                    </a:cubicBezTo>
                    <a:close/>
                  </a:path>
                </a:pathLst>
              </a:custGeom>
              <a:solidFill>
                <a:srgbClr val="BBBBBB"/>
              </a:solidFill>
              <a:ln w="203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Прямокутник: округлені кути 42">
              <a:extLst>
                <a:ext uri="{FF2B5EF4-FFF2-40B4-BE49-F238E27FC236}">
                  <a16:creationId xmlns:a16="http://schemas.microsoft.com/office/drawing/2014/main" id="{9AC66C09-04F1-4D00-9CCF-5CB36E37DD4A}"/>
                </a:ext>
              </a:extLst>
            </p:cNvPr>
            <p:cNvSpPr/>
            <p:nvPr/>
          </p:nvSpPr>
          <p:spPr>
            <a:xfrm>
              <a:off x="1033888" y="973792"/>
              <a:ext cx="4695303" cy="2519272"/>
            </a:xfrm>
            <a:prstGeom prst="roundRect">
              <a:avLst>
                <a:gd name="adj" fmla="val 3560"/>
              </a:avLst>
            </a:prstGeom>
            <a:solidFill>
              <a:srgbClr val="0039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EC0F02F4-6919-4DC5-BAA8-39A03BD8C195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EB1DFD-FC31-4EF9-B242-233B69DB5A36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2" tooltip="Перейти на сайт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54" name="Picture 3">
              <a:extLst>
                <a:ext uri="{FF2B5EF4-FFF2-40B4-BE49-F238E27FC236}">
                  <a16:creationId xmlns:a16="http://schemas.microsoft.com/office/drawing/2014/main" id="{A5533DAF-5939-4957-A3BB-E448B7F27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B3E42588-AE30-49F6-AD3F-EEFAAE8F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49" y="162512"/>
            <a:ext cx="10721052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69FF443-1F92-48F7-81E6-1CA26FFF3BAB}"/>
              </a:ext>
            </a:extLst>
          </p:cNvPr>
          <p:cNvSpPr/>
          <p:nvPr userDrawn="1"/>
        </p:nvSpPr>
        <p:spPr>
          <a:xfrm>
            <a:off x="116841" y="79749"/>
            <a:ext cx="1051560" cy="5389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Розділ 1</a:t>
            </a:r>
          </a:p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§ 5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21.09.2025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434553B6-07A2-479F-9BFD-062C78937DBF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6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D13B288-4734-4D3D-B549-35CF0E479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Етичне та безпечне користування електронною поштою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B845C9-DA40-42B4-9724-FC6D1B75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83" y="3941453"/>
            <a:ext cx="2336812" cy="2336812"/>
          </a:xfrm>
          <a:prstGeom prst="rect">
            <a:avLst/>
          </a:prstGeom>
        </p:spPr>
      </p:pic>
      <p:pic>
        <p:nvPicPr>
          <p:cNvPr id="12" name="Picture 2" descr="email icon">
            <a:extLst>
              <a:ext uri="{FF2B5EF4-FFF2-40B4-BE49-F238E27FC236}">
                <a16:creationId xmlns:a16="http://schemas.microsoft.com/office/drawing/2014/main" id="{8358ADF4-48C7-42E5-9344-0814B7A0E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0129" r="10136" b="10136"/>
          <a:stretch/>
        </p:blipFill>
        <p:spPr bwMode="auto">
          <a:xfrm>
            <a:off x="9462797" y="3936196"/>
            <a:ext cx="2349446" cy="23494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A9284-965E-41B5-93AD-DC6BBBB6ABD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захисту від спаму існує кілька правил.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53DCD-7592-46C1-B61F-EB8EA990DC9D}"/>
              </a:ext>
            </a:extLst>
          </p:cNvPr>
          <p:cNvSpPr txBox="1"/>
          <p:nvPr/>
        </p:nvSpPr>
        <p:spPr>
          <a:xfrm>
            <a:off x="70929" y="1806681"/>
            <a:ext cx="12050142" cy="181588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Не оприлюднюйте свою електронну адресу та номери телефонів на сайтах, або кодуйте адресу, або подавайте у форматі картинки, яку розпізнає тільки людина.</a:t>
            </a:r>
          </a:p>
        </p:txBody>
      </p:sp>
      <p:pic>
        <p:nvPicPr>
          <p:cNvPr id="9" name="Picture 2" descr="http://rosgsm.ru/uploads/2013/04/spam.jpg">
            <a:extLst>
              <a:ext uri="{FF2B5EF4-FFF2-40B4-BE49-F238E27FC236}">
                <a16:creationId xmlns:a16="http://schemas.microsoft.com/office/drawing/2014/main" id="{D3EE6744-6812-4A52-B7E1-CC978E5EF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3"/>
          <a:stretch/>
        </p:blipFill>
        <p:spPr bwMode="auto">
          <a:xfrm>
            <a:off x="7659329" y="3779819"/>
            <a:ext cx="4461742" cy="29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B1C22A7-27B3-41D0-BB39-A937CC46E810}"/>
              </a:ext>
            </a:extLst>
          </p:cNvPr>
          <p:cNvSpPr/>
          <p:nvPr/>
        </p:nvSpPr>
        <p:spPr>
          <a:xfrm>
            <a:off x="72007" y="3807795"/>
            <a:ext cx="7371011" cy="25635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2060"/>
                </a:solidFill>
              </a:rPr>
              <a:t>Не відповідайте на спам (не переходьте за посиланнями, не відкривайте картинок), адже це збільшить його кількість.</a:t>
            </a:r>
          </a:p>
        </p:txBody>
      </p:sp>
    </p:spTree>
    <p:extLst>
      <p:ext uri="{BB962C8B-B14F-4D97-AF65-F5344CB8AC3E}">
        <p14:creationId xmlns:p14="http://schemas.microsoft.com/office/powerpoint/2010/main" val="10424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Позначайте підозрілі листи як </a:t>
            </a:r>
            <a:r>
              <a:rPr lang="uk-UA" sz="2800" b="1" i="1" dirty="0">
                <a:solidFill>
                  <a:srgbClr val="FFFF00"/>
                </a:solidFill>
              </a:rPr>
              <a:t>спам</a:t>
            </a:r>
            <a:r>
              <a:rPr lang="uk-UA" sz="2800" b="1" i="1" dirty="0">
                <a:solidFill>
                  <a:schemeClr val="bg1"/>
                </a:solidFill>
              </a:rPr>
              <a:t> (у скриньці </a:t>
            </a:r>
            <a:r>
              <a:rPr lang="uk-UA" sz="2800" b="1" i="1" dirty="0" err="1">
                <a:solidFill>
                  <a:srgbClr val="FFFF00"/>
                </a:solidFill>
              </a:rPr>
              <a:t>Gmail</a:t>
            </a:r>
            <a:r>
              <a:rPr lang="uk-UA" sz="2800" b="1" i="1" dirty="0">
                <a:solidFill>
                  <a:schemeClr val="bg1"/>
                </a:solidFill>
              </a:rPr>
              <a:t> це значок </a:t>
            </a:r>
            <a:r>
              <a:rPr lang="uk-UA" sz="2800" b="1" i="1" dirty="0">
                <a:solidFill>
                  <a:srgbClr val="FFFF00"/>
                </a:solidFill>
              </a:rPr>
              <a:t>Повідомити про спам</a:t>
            </a:r>
            <a:r>
              <a:rPr lang="uk-UA" sz="2800" b="1" i="1" dirty="0">
                <a:solidFill>
                  <a:schemeClr val="bg1"/>
                </a:solidFill>
              </a:rPr>
              <a:t>), і тоді вони переміщуватимуться в папку </a:t>
            </a:r>
            <a:r>
              <a:rPr lang="uk-UA" sz="2800" b="1" i="1" dirty="0">
                <a:solidFill>
                  <a:srgbClr val="FFFF00"/>
                </a:solidFill>
              </a:rPr>
              <a:t>Спам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5BC889-8488-4FA3-B457-8040F77CA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8" y="2726698"/>
            <a:ext cx="11227925" cy="3804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A708086-19F1-4DD7-B0DF-E1641C993EFE}"/>
              </a:ext>
            </a:extLst>
          </p:cNvPr>
          <p:cNvSpPr/>
          <p:nvPr/>
        </p:nvSpPr>
        <p:spPr>
          <a:xfrm>
            <a:off x="2788919" y="4521353"/>
            <a:ext cx="403861" cy="28432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BF7359-D9F4-42BF-8631-66A04ACCDDA5}"/>
              </a:ext>
            </a:extLst>
          </p:cNvPr>
          <p:cNvSpPr txBox="1"/>
          <p:nvPr/>
        </p:nvSpPr>
        <p:spPr>
          <a:xfrm>
            <a:off x="72008" y="2748013"/>
            <a:ext cx="36122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. Позначити   сумнівний лист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8725EB6-ABAD-4A0D-BDC4-5B2D6D8E0C9B}"/>
              </a:ext>
            </a:extLst>
          </p:cNvPr>
          <p:cNvSpPr/>
          <p:nvPr/>
        </p:nvSpPr>
        <p:spPr>
          <a:xfrm>
            <a:off x="3731820" y="4093845"/>
            <a:ext cx="403861" cy="42750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4260D-36E3-491E-86C2-42E2223C474C}"/>
              </a:ext>
            </a:extLst>
          </p:cNvPr>
          <p:cNvSpPr txBox="1"/>
          <p:nvPr/>
        </p:nvSpPr>
        <p:spPr>
          <a:xfrm>
            <a:off x="5697665" y="2734073"/>
            <a:ext cx="462097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Повідомити про спам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CE82AC3C-C026-4CE5-8F23-0EDF070BCC93}"/>
              </a:ext>
            </a:extLst>
          </p:cNvPr>
          <p:cNvCxnSpPr>
            <a:cxnSpLocks/>
            <a:stCxn id="9" idx="2"/>
            <a:endCxn id="8" idx="1"/>
          </p:cNvCxnSpPr>
          <p:nvPr/>
        </p:nvCxnSpPr>
        <p:spPr>
          <a:xfrm rot="16200000" flipH="1">
            <a:off x="1852827" y="3727424"/>
            <a:ext cx="961397" cy="910787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C632518E-ADDD-4F3F-9CA1-6860DB0CBC5D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3933751" y="3211127"/>
            <a:ext cx="1763914" cy="882718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2723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229D4-81B0-449E-8F15-AE087D399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038" y="2726698"/>
            <a:ext cx="11227925" cy="3804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BEC0B8-8D4B-45EC-953A-F4AA268B22AB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Файли з цією адресою будуть переміщуватися у папку </a:t>
            </a:r>
            <a:r>
              <a:rPr lang="uk-UA" sz="2800" b="1" i="1" dirty="0">
                <a:solidFill>
                  <a:srgbClr val="FFFF00"/>
                </a:solidFill>
              </a:rPr>
              <a:t>Спам</a:t>
            </a:r>
            <a:r>
              <a:rPr lang="uk-UA" sz="2800" b="1" i="1" dirty="0">
                <a:solidFill>
                  <a:schemeClr val="bg1"/>
                </a:solidFill>
              </a:rPr>
              <a:t>. Якщо лист виявиться </a:t>
            </a:r>
            <a:r>
              <a:rPr lang="uk-UA" sz="2800" b="1" i="1" dirty="0">
                <a:solidFill>
                  <a:srgbClr val="FFFF00"/>
                </a:solidFill>
              </a:rPr>
              <a:t>не зловмисним</a:t>
            </a:r>
            <a:r>
              <a:rPr lang="uk-UA" sz="2800" b="1" i="1" dirty="0">
                <a:solidFill>
                  <a:schemeClr val="bg1"/>
                </a:solidFill>
              </a:rPr>
              <a:t>, тоді позначку спаму можна відмінити. Для цього  необхідно: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A84DA30-9CE4-4731-ACA6-D3493CC199D5}"/>
              </a:ext>
            </a:extLst>
          </p:cNvPr>
          <p:cNvSpPr/>
          <p:nvPr/>
        </p:nvSpPr>
        <p:spPr>
          <a:xfrm>
            <a:off x="2788919" y="5522112"/>
            <a:ext cx="403861" cy="350367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B9D59-2171-4287-922F-B306BF1F094E}"/>
              </a:ext>
            </a:extLst>
          </p:cNvPr>
          <p:cNvSpPr txBox="1"/>
          <p:nvPr/>
        </p:nvSpPr>
        <p:spPr>
          <a:xfrm>
            <a:off x="72008" y="2748013"/>
            <a:ext cx="36122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. Позначити   сумнівний лист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74C9586-96D3-4EEA-908C-951EF25D7DB1}"/>
              </a:ext>
            </a:extLst>
          </p:cNvPr>
          <p:cNvSpPr/>
          <p:nvPr/>
        </p:nvSpPr>
        <p:spPr>
          <a:xfrm>
            <a:off x="4882440" y="4598669"/>
            <a:ext cx="786840" cy="352891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57DE2E-077F-4A8D-8890-3FC234C5ACC5}"/>
              </a:ext>
            </a:extLst>
          </p:cNvPr>
          <p:cNvSpPr txBox="1"/>
          <p:nvPr/>
        </p:nvSpPr>
        <p:spPr>
          <a:xfrm>
            <a:off x="5697665" y="2734073"/>
            <a:ext cx="462097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2. Обрати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Не спам</a:t>
            </a:r>
          </a:p>
        </p:txBody>
      </p:sp>
      <p:cxnSp>
        <p:nvCxnSpPr>
          <p:cNvPr id="12" name="Сполучна лінія: уступом 11">
            <a:extLst>
              <a:ext uri="{FF2B5EF4-FFF2-40B4-BE49-F238E27FC236}">
                <a16:creationId xmlns:a16="http://schemas.microsoft.com/office/drawing/2014/main" id="{CDBD580C-58C9-42A0-A418-84AE18283C50}"/>
              </a:ext>
            </a:extLst>
          </p:cNvPr>
          <p:cNvCxnSpPr>
            <a:cxnSpLocks/>
            <a:stCxn id="9" idx="2"/>
            <a:endCxn id="8" idx="1"/>
          </p:cNvCxnSpPr>
          <p:nvPr/>
        </p:nvCxnSpPr>
        <p:spPr>
          <a:xfrm rot="16200000" flipH="1">
            <a:off x="1335937" y="4244314"/>
            <a:ext cx="1995176" cy="910787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Сполучна лінія: уступом 12">
            <a:extLst>
              <a:ext uri="{FF2B5EF4-FFF2-40B4-BE49-F238E27FC236}">
                <a16:creationId xmlns:a16="http://schemas.microsoft.com/office/drawing/2014/main" id="{B0EDBCAD-3DF6-48EB-A8CB-3262D918F4A3}"/>
              </a:ext>
            </a:extLst>
          </p:cNvPr>
          <p:cNvCxnSpPr>
            <a:cxnSpLocks/>
            <a:stCxn id="11" idx="1"/>
            <a:endCxn id="10" idx="0"/>
          </p:cNvCxnSpPr>
          <p:nvPr/>
        </p:nvCxnSpPr>
        <p:spPr>
          <a:xfrm rot="10800000" flipV="1">
            <a:off x="5275861" y="3211127"/>
            <a:ext cx="421805" cy="1387542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1265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68A35-B25C-4857-80A5-4863564082FC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Одним зі способів шахрайства за допомогою спаму є </a:t>
            </a:r>
            <a:r>
              <a:rPr lang="uk-UA" sz="2800" b="1" i="1" dirty="0" err="1">
                <a:solidFill>
                  <a:srgbClr val="FFFF00"/>
                </a:solidFill>
              </a:rPr>
              <a:t>фішинг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2A239-905C-48E9-AE7E-51794BB28E4A}"/>
              </a:ext>
            </a:extLst>
          </p:cNvPr>
          <p:cNvSpPr txBox="1"/>
          <p:nvPr/>
        </p:nvSpPr>
        <p:spPr>
          <a:xfrm>
            <a:off x="1403648" y="2278302"/>
            <a:ext cx="5596920" cy="353943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Фішинг</a:t>
            </a:r>
            <a:r>
              <a:rPr lang="uk-UA" sz="2800" b="1" i="1" kern="0" dirty="0">
                <a:solidFill>
                  <a:srgbClr val="FFFFFF"/>
                </a:solidFill>
              </a:rPr>
              <a:t> (від 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, </a:t>
            </a:r>
            <a:r>
              <a:rPr lang="en-US" sz="2800" b="1" i="1" kern="0" dirty="0">
                <a:solidFill>
                  <a:srgbClr val="FFFFFF"/>
                </a:solidFill>
              </a:rPr>
              <a:t>phishing, </a:t>
            </a:r>
            <a:r>
              <a:rPr lang="uk-UA" sz="2800" b="1" i="1" kern="0" dirty="0">
                <a:solidFill>
                  <a:srgbClr val="FFFFFF"/>
                </a:solidFill>
              </a:rPr>
              <a:t>за співзвучності з </a:t>
            </a:r>
            <a:r>
              <a:rPr lang="en-US" sz="2800" b="1" i="1" kern="0" dirty="0">
                <a:solidFill>
                  <a:srgbClr val="FFFFFF"/>
                </a:solidFill>
              </a:rPr>
              <a:t>fishing </a:t>
            </a:r>
            <a:r>
              <a:rPr lang="uk-UA" sz="2800" b="1" i="1" kern="0" dirty="0">
                <a:solidFill>
                  <a:srgbClr val="FFFFFF"/>
                </a:solidFill>
              </a:rPr>
              <a:t>риболовля) — шахрайські методи отримання особистих даних (банківських реквізитів батьків тощо) або коштів через інтернет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AF0009B-DFD0-4CEA-A620-89B38C81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1040" y="2278302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to prevent phishing. | Liscio">
            <a:extLst>
              <a:ext uri="{FF2B5EF4-FFF2-40B4-BE49-F238E27FC236}">
                <a16:creationId xmlns:a16="http://schemas.microsoft.com/office/drawing/2014/main" id="{E36B22C2-D535-41BF-8C09-8997F895D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r="12550"/>
          <a:stretch/>
        </p:blipFill>
        <p:spPr bwMode="auto">
          <a:xfrm>
            <a:off x="7120724" y="2278302"/>
            <a:ext cx="5001426" cy="353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DB0DA-B151-4E07-83AA-C0DB531E4AE2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До </a:t>
            </a:r>
            <a:r>
              <a:rPr lang="uk-UA" sz="2800" b="1" i="1" dirty="0" err="1">
                <a:solidFill>
                  <a:srgbClr val="FFFF00"/>
                </a:solidFill>
              </a:rPr>
              <a:t>фішингу</a:t>
            </a:r>
            <a:r>
              <a:rPr lang="uk-UA" sz="2800" b="1" i="1" dirty="0">
                <a:solidFill>
                  <a:schemeClr val="bg1"/>
                </a:solidFill>
              </a:rPr>
              <a:t> належить: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7D985-F70B-4315-A928-6CC96BC61007}"/>
              </a:ext>
            </a:extLst>
          </p:cNvPr>
          <p:cNvSpPr txBox="1"/>
          <p:nvPr/>
        </p:nvSpPr>
        <p:spPr>
          <a:xfrm>
            <a:off x="72008" y="1840290"/>
            <a:ext cx="6495940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створення </a:t>
            </a:r>
            <a:r>
              <a:rPr lang="uk-UA" sz="2800" b="1" i="1" dirty="0" err="1">
                <a:solidFill>
                  <a:schemeClr val="bg1"/>
                </a:solidFill>
              </a:rPr>
              <a:t>підробних</a:t>
            </a:r>
            <a:r>
              <a:rPr lang="uk-UA" sz="2800" b="1" i="1" dirty="0">
                <a:solidFill>
                  <a:schemeClr val="bg1"/>
                </a:solidFill>
              </a:rPr>
              <a:t> сайтів,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0D0B6-E290-420B-A29D-ED009286B311}"/>
              </a:ext>
            </a:extLst>
          </p:cNvPr>
          <p:cNvSpPr txBox="1"/>
          <p:nvPr/>
        </p:nvSpPr>
        <p:spPr>
          <a:xfrm>
            <a:off x="72008" y="2946267"/>
            <a:ext cx="6495940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розсилка листів, які маскуються під офіційні повідомлення банків тощо,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E5B09-B2F8-44CB-A19D-145C2B8DE69D}"/>
              </a:ext>
            </a:extLst>
          </p:cNvPr>
          <p:cNvSpPr txBox="1"/>
          <p:nvPr/>
        </p:nvSpPr>
        <p:spPr>
          <a:xfrm>
            <a:off x="72007" y="4483132"/>
            <a:ext cx="649594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2800" b="1" i="1" dirty="0">
                <a:solidFill>
                  <a:schemeClr val="bg1"/>
                </a:solidFill>
              </a:rPr>
              <a:t>повідомлення про призи, виграші, спадок.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B140B38-8B96-4A96-B0F3-006AE73BB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" r="5426" b="15179"/>
          <a:stretch/>
        </p:blipFill>
        <p:spPr>
          <a:xfrm>
            <a:off x="6695769" y="1801824"/>
            <a:ext cx="5424224" cy="36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0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BB80F9-C1A9-4E8E-BD74-2DDD2101F70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Щоб убезпечити пошту від </a:t>
            </a:r>
            <a:r>
              <a:rPr lang="uk-UA" sz="2800" b="1" i="1" dirty="0" err="1">
                <a:solidFill>
                  <a:srgbClr val="FFFF00"/>
                </a:solidFill>
              </a:rPr>
              <a:t>фішингу</a:t>
            </a:r>
            <a:r>
              <a:rPr lang="uk-UA" sz="2800" b="1" i="1" dirty="0">
                <a:solidFill>
                  <a:schemeClr val="bg1"/>
                </a:solidFill>
              </a:rPr>
              <a:t>, не слід: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29AFBD-0A19-4A05-B6AE-28965123926A}"/>
              </a:ext>
            </a:extLst>
          </p:cNvPr>
          <p:cNvSpPr txBox="1"/>
          <p:nvPr/>
        </p:nvSpPr>
        <p:spPr>
          <a:xfrm>
            <a:off x="70929" y="501650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Багато поштових серверів дозволяють користувачам налаштовувати власні фільтри та правила опрацювання поштових надходжень.</a:t>
            </a:r>
          </a:p>
        </p:txBody>
      </p:sp>
      <p:pic>
        <p:nvPicPr>
          <p:cNvPr id="9" name="Picture 2" descr="Phishing scam hacker attack Royalty Free Vector Image">
            <a:extLst>
              <a:ext uri="{FF2B5EF4-FFF2-40B4-BE49-F238E27FC236}">
                <a16:creationId xmlns:a16="http://schemas.microsoft.com/office/drawing/2014/main" id="{075D2D5E-1403-42DC-A17A-9D93BF673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14921" b="23097"/>
          <a:stretch/>
        </p:blipFill>
        <p:spPr bwMode="auto">
          <a:xfrm>
            <a:off x="5855930" y="1801824"/>
            <a:ext cx="6250134" cy="311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95BE9A4-78F1-4A54-9935-9410D4272D12}"/>
              </a:ext>
            </a:extLst>
          </p:cNvPr>
          <p:cNvSpPr/>
          <p:nvPr/>
        </p:nvSpPr>
        <p:spPr>
          <a:xfrm>
            <a:off x="70929" y="1801824"/>
            <a:ext cx="5710439" cy="14875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реагувати на підозрілі повідомлення,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06AFF41-AF2A-4FBD-8DE7-83CE7F9EE0C8}"/>
              </a:ext>
            </a:extLst>
          </p:cNvPr>
          <p:cNvSpPr/>
          <p:nvPr/>
        </p:nvSpPr>
        <p:spPr>
          <a:xfrm>
            <a:off x="70929" y="3409164"/>
            <a:ext cx="5710439" cy="14875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rgbClr val="002060"/>
                </a:solidFill>
              </a:rPr>
              <a:t>відкривати листи від невідомих відправників тощо.</a:t>
            </a:r>
          </a:p>
        </p:txBody>
      </p:sp>
    </p:spTree>
    <p:extLst>
      <p:ext uri="{BB962C8B-B14F-4D97-AF65-F5344CB8AC3E}">
        <p14:creationId xmlns:p14="http://schemas.microsoft.com/office/powerpoint/2010/main" val="20389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B3B01-7D6D-4BCB-A9F5-984ABFD48D03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Основними вимогами до написання листа, як електронного, так і паперового, є ввічливість і лаконічність.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34C62E-BEA0-4316-A1A0-A31C4224C1AD}"/>
              </a:ext>
            </a:extLst>
          </p:cNvPr>
          <p:cNvSpPr txBox="1"/>
          <p:nvPr/>
        </p:nvSpPr>
        <p:spPr>
          <a:xfrm>
            <a:off x="70929" y="2686261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Разом із тим існують і деякі особливості, притаманні написанню саме електронних листів.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6D4E4-6CB5-466E-865B-35F6EC77126B}"/>
              </a:ext>
            </a:extLst>
          </p:cNvPr>
          <p:cNvSpPr txBox="1"/>
          <p:nvPr/>
        </p:nvSpPr>
        <p:spPr>
          <a:xfrm>
            <a:off x="70929" y="3744871"/>
            <a:ext cx="9043574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можливість додавання (прикріплення) файлів до листа,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E6FCD9-D765-441B-8A04-3F2B1C151DA1}"/>
              </a:ext>
            </a:extLst>
          </p:cNvPr>
          <p:cNvSpPr txBox="1"/>
          <p:nvPr/>
        </p:nvSpPr>
        <p:spPr>
          <a:xfrm>
            <a:off x="70929" y="4803850"/>
            <a:ext cx="904357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певні засоби позначення емоцій у листі,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57B79-511F-44C4-B742-7C7AC385073A}"/>
              </a:ext>
            </a:extLst>
          </p:cNvPr>
          <p:cNvSpPr txBox="1"/>
          <p:nvPr/>
        </p:nvSpPr>
        <p:spPr>
          <a:xfrm>
            <a:off x="70929" y="5431942"/>
            <a:ext cx="9043574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вставлення зображень до тексту листа тощо.</a:t>
            </a:r>
          </a:p>
        </p:txBody>
      </p:sp>
      <p:pic>
        <p:nvPicPr>
          <p:cNvPr id="11" name="Picture 6" descr="Flat Design Concept Email Send Icon Royalty Free Vector">
            <a:extLst>
              <a:ext uri="{FF2B5EF4-FFF2-40B4-BE49-F238E27FC236}">
                <a16:creationId xmlns:a16="http://schemas.microsoft.com/office/drawing/2014/main" id="{3215D046-888E-4918-BF85-C737CA70E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" b="11723"/>
          <a:stretch/>
        </p:blipFill>
        <p:spPr bwMode="auto">
          <a:xfrm>
            <a:off x="9217810" y="3744871"/>
            <a:ext cx="2903260" cy="264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9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Етикет електронного листування</a:t>
            </a:r>
            <a:endParaRPr lang="uk-UA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712809" y="1336674"/>
            <a:ext cx="10894991" cy="5140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Етикет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електронного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неформальний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кодекс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користувачами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ввічливий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співрозмовник,та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інформацією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людьми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дотримуватися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Етикет електронного листування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5100" y="1268413"/>
            <a:ext cx="11912600" cy="5183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1.Уважно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стежите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Кому, перш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відправити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лист.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вкладаєте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електронний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потрапити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до того адресата)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2.Тема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коротко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повідомляють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лист. Тема листа видно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листа,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датою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відправником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Рекомендується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заповнювати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поле.  Тема листа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змістовною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унікальною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 теми,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 рекламою - є спамом,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Розбивайте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текст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логічні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абзаци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Ставте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пропуски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Перевіряйте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помилки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забувайте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підпис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відкривай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незнайомців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стороннього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змісту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відсилай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документів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номера телефону,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родину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невідомим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адресатам, та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переходь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незнайомих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посиланнях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погрозами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провокаціями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Етикет електронного листування</a:t>
            </a:r>
            <a:endParaRPr lang="uk-UA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5100" y="1268413"/>
            <a:ext cx="11912600" cy="5183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відповідай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погрозами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провокаціями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викликали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підозру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видаляй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папки Спам.</a:t>
            </a: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відправляй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архівах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паролем,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відправнику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одержувачу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звертаєтеся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знайомі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назвіть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себе.</a:t>
            </a:r>
          </a:p>
          <a:p>
            <a:pPr marL="0" indent="0" algn="just"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10.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відсилайте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попередження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11. Починайте текст листа з привітання, завершуйте підписом.</a:t>
            </a:r>
          </a:p>
          <a:p>
            <a:pPr marL="0" indent="0" algn="just">
              <a:buNone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12. Не пишіть увесь текст великими літерами – його важко читати, це сприймається як крик.</a:t>
            </a:r>
          </a:p>
          <a:p>
            <a:pPr marL="0" indent="0" algn="just">
              <a:buNone/>
              <a:defRPr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13. Включайте до повідомлення цитати з листа, на який відповідаєте,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якшо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Ви посилаєтесь на деякі слова співрозмовника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9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Етичне та безпечне користування</a:t>
            </a:r>
            <a:br>
              <a:rPr lang="uk-UA" dirty="0"/>
            </a:br>
            <a:r>
              <a:rPr lang="uk-UA" dirty="0"/>
              <a:t>електронною поштою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0A576F-B190-4EF2-ABE7-C843684B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883" y="1196763"/>
            <a:ext cx="5639289" cy="5166808"/>
          </a:xfrm>
          <a:prstGeom prst="rect">
            <a:avLst/>
          </a:prstGeom>
        </p:spPr>
      </p:pic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71186C4A-F9AF-41F6-9313-2F175BA1B254}"/>
              </a:ext>
            </a:extLst>
          </p:cNvPr>
          <p:cNvSpPr/>
          <p:nvPr/>
        </p:nvSpPr>
        <p:spPr>
          <a:xfrm>
            <a:off x="72008" y="1196763"/>
            <a:ext cx="5962650" cy="3080269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Під час роботи в інтернеті важливо дотримуватися етичних і безпекових норм.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93D5EE4C-106B-49C1-8319-A2444FB4F7BA}"/>
              </a:ext>
            </a:extLst>
          </p:cNvPr>
          <p:cNvSpPr/>
          <p:nvPr/>
        </p:nvSpPr>
        <p:spPr>
          <a:xfrm>
            <a:off x="72008" y="4444182"/>
            <a:ext cx="5962650" cy="1919389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dirty="0">
                <a:solidFill>
                  <a:schemeClr val="bg1"/>
                </a:solidFill>
              </a:rPr>
              <a:t>Які є вимоги до оформлення листів?</a:t>
            </a:r>
          </a:p>
        </p:txBody>
      </p:sp>
    </p:spTree>
    <p:extLst>
      <p:ext uri="{BB962C8B-B14F-4D97-AF65-F5344CB8AC3E}">
        <p14:creationId xmlns:p14="http://schemas.microsoft.com/office/powerpoint/2010/main" val="187730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E61D5-49E0-4604-A8C9-6CD6F724EABD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err="1">
                <a:solidFill>
                  <a:srgbClr val="FFFF00"/>
                </a:solidFill>
              </a:rPr>
              <a:t>Смайл</a:t>
            </a:r>
            <a:r>
              <a:rPr lang="uk-UA" sz="2800" b="1" i="1" dirty="0">
                <a:solidFill>
                  <a:schemeClr val="bg1"/>
                </a:solidFill>
              </a:rPr>
              <a:t> (від 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, </a:t>
            </a:r>
            <a:r>
              <a:rPr lang="uk-UA" sz="2800" b="1" i="1" dirty="0" err="1">
                <a:solidFill>
                  <a:schemeClr val="bg1"/>
                </a:solidFill>
              </a:rPr>
              <a:t>smile</a:t>
            </a:r>
            <a:r>
              <a:rPr lang="uk-UA" sz="2800" b="1" i="1" dirty="0">
                <a:solidFill>
                  <a:schemeClr val="bg1"/>
                </a:solidFill>
              </a:rPr>
              <a:t> — посмішка) — це схематичне зображення людського обличчя, яке повернуте набік і в якому «ніс» зазвичай не зображають.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8BE2EEC-0119-4ACF-B860-FFF62EAA2E68}"/>
              </a:ext>
            </a:extLst>
          </p:cNvPr>
          <p:cNvSpPr/>
          <p:nvPr/>
        </p:nvSpPr>
        <p:spPr>
          <a:xfrm>
            <a:off x="72007" y="2720061"/>
            <a:ext cx="2872160" cy="959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Обличчя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2CD3D9-7F23-484C-A6FE-47D90DCAF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3" y="3825488"/>
            <a:ext cx="1721996" cy="1436218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6152DA-82E5-43D1-AE62-B62A205CAE85}"/>
              </a:ext>
            </a:extLst>
          </p:cNvPr>
          <p:cNvSpPr/>
          <p:nvPr/>
        </p:nvSpPr>
        <p:spPr>
          <a:xfrm>
            <a:off x="3110913" y="2720061"/>
            <a:ext cx="2872160" cy="959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Смайл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4F0980E6-CD7B-4D93-86A6-1AA4C0008EAC}"/>
              </a:ext>
            </a:extLst>
          </p:cNvPr>
          <p:cNvSpPr/>
          <p:nvPr/>
        </p:nvSpPr>
        <p:spPr>
          <a:xfrm>
            <a:off x="6149819" y="2715214"/>
            <a:ext cx="2872160" cy="959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Обличчя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71417552-8858-4A1C-8701-FF6C97416FAD}"/>
              </a:ext>
            </a:extLst>
          </p:cNvPr>
          <p:cNvSpPr/>
          <p:nvPr/>
        </p:nvSpPr>
        <p:spPr>
          <a:xfrm>
            <a:off x="9188725" y="2715214"/>
            <a:ext cx="2872160" cy="9595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Смайл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68CF8A0-1CE5-4CFE-95EA-8D43CA386AD0}"/>
              </a:ext>
            </a:extLst>
          </p:cNvPr>
          <p:cNvSpPr/>
          <p:nvPr/>
        </p:nvSpPr>
        <p:spPr>
          <a:xfrm>
            <a:off x="3110913" y="3825488"/>
            <a:ext cx="2872160" cy="1436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kern="0" dirty="0">
                <a:solidFill>
                  <a:srgbClr val="FFFFFF"/>
                </a:solidFill>
              </a:rPr>
              <a:t>:)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826726A-D903-45D5-8E8A-60AB679601F2}"/>
              </a:ext>
            </a:extLst>
          </p:cNvPr>
          <p:cNvSpPr/>
          <p:nvPr/>
        </p:nvSpPr>
        <p:spPr>
          <a:xfrm>
            <a:off x="9188725" y="3825488"/>
            <a:ext cx="2872160" cy="1436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kern="0" dirty="0">
                <a:solidFill>
                  <a:srgbClr val="FFFFFF"/>
                </a:solidFill>
              </a:rPr>
              <a:t>:(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AA85A1-94C7-443E-AB73-07FD7252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852" y="3825488"/>
            <a:ext cx="1684093" cy="14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0EC68-780C-441F-A45E-E681B705E0B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 err="1">
                <a:solidFill>
                  <a:schemeClr val="bg1"/>
                </a:solidFill>
              </a:rPr>
              <a:t>Смайли</a:t>
            </a:r>
            <a:r>
              <a:rPr lang="uk-UA" sz="2800" b="1" i="1" dirty="0">
                <a:solidFill>
                  <a:schemeClr val="bg1"/>
                </a:solidFill>
              </a:rPr>
              <a:t> можуть складатися з різноманітних символів. Окрім суму та радості, вони можуть висловлювати й інші емоції: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1AC6525-A363-4168-8B88-EE3B4FCDB0B1}"/>
              </a:ext>
            </a:extLst>
          </p:cNvPr>
          <p:cNvSpPr/>
          <p:nvPr/>
        </p:nvSpPr>
        <p:spPr>
          <a:xfrm>
            <a:off x="72008" y="2765895"/>
            <a:ext cx="2942497" cy="10709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kern="0" dirty="0">
                <a:solidFill>
                  <a:srgbClr val="FFFFFF"/>
                </a:solidFill>
              </a:rPr>
              <a:t>:0</a:t>
            </a:r>
            <a:endParaRPr lang="en-US" sz="4400" b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F5DDFE6-86BF-4116-A763-CF970B6F4EB7}"/>
              </a:ext>
            </a:extLst>
          </p:cNvPr>
          <p:cNvSpPr/>
          <p:nvPr/>
        </p:nvSpPr>
        <p:spPr>
          <a:xfrm>
            <a:off x="3145134" y="2765895"/>
            <a:ext cx="8974858" cy="1070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</a:rPr>
              <a:t>подив</a:t>
            </a:r>
            <a:endParaRPr lang="en-US" sz="36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6F0A258-0053-4C81-A219-C6630AF58CFD}"/>
              </a:ext>
            </a:extLst>
          </p:cNvPr>
          <p:cNvSpPr/>
          <p:nvPr/>
        </p:nvSpPr>
        <p:spPr>
          <a:xfrm>
            <a:off x="72008" y="3961649"/>
            <a:ext cx="2942497" cy="10709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kern="0" dirty="0">
                <a:solidFill>
                  <a:srgbClr val="FFFFFF"/>
                </a:solidFill>
              </a:rPr>
              <a:t>;)</a:t>
            </a:r>
            <a:endParaRPr lang="en-US" sz="4400" b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53C009A-3246-413B-B64B-D9894FD0CA8A}"/>
              </a:ext>
            </a:extLst>
          </p:cNvPr>
          <p:cNvSpPr/>
          <p:nvPr/>
        </p:nvSpPr>
        <p:spPr>
          <a:xfrm>
            <a:off x="3145134" y="3961649"/>
            <a:ext cx="8974858" cy="1070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</a:rPr>
              <a:t>підморгування</a:t>
            </a:r>
            <a:endParaRPr lang="en-US" sz="3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B132DC9-E3B7-4E6D-B291-7FCD39439D0B}"/>
              </a:ext>
            </a:extLst>
          </p:cNvPr>
          <p:cNvSpPr/>
          <p:nvPr/>
        </p:nvSpPr>
        <p:spPr>
          <a:xfrm>
            <a:off x="72008" y="5157403"/>
            <a:ext cx="2942497" cy="10709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kern="0" dirty="0">
                <a:solidFill>
                  <a:srgbClr val="FFFFFF"/>
                </a:solidFill>
              </a:rPr>
              <a:t>:</a:t>
            </a:r>
            <a:r>
              <a:rPr lang="en-US" sz="4400" b="1" kern="0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24B60EB-55EA-4B07-9BED-016DA7A1CA89}"/>
              </a:ext>
            </a:extLst>
          </p:cNvPr>
          <p:cNvSpPr/>
          <p:nvPr/>
        </p:nvSpPr>
        <p:spPr>
          <a:xfrm>
            <a:off x="3145134" y="5157403"/>
            <a:ext cx="8974858" cy="10709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dirty="0">
                <a:solidFill>
                  <a:schemeClr val="bg1"/>
                </a:solidFill>
              </a:rPr>
              <a:t>регіт</a:t>
            </a:r>
            <a:endParaRPr lang="en-US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4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25932-18A0-4834-9927-CEE27563B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48" y="1196763"/>
            <a:ext cx="5552044" cy="522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083391-5E7F-45C7-8A3F-5B355A886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81" y="1196763"/>
            <a:ext cx="5560044" cy="522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89320F-4D74-43D1-AA33-79F3309224D7}"/>
              </a:ext>
            </a:extLst>
          </p:cNvPr>
          <p:cNvSpPr txBox="1"/>
          <p:nvPr/>
        </p:nvSpPr>
        <p:spPr>
          <a:xfrm>
            <a:off x="72008" y="1196763"/>
            <a:ext cx="587650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час написання листа виклик меню </a:t>
            </a:r>
            <a:r>
              <a:rPr lang="uk-UA" sz="2800" b="1" i="1" dirty="0" err="1">
                <a:solidFill>
                  <a:schemeClr val="bg1"/>
                </a:solidFill>
              </a:rPr>
              <a:t>смайлів</a:t>
            </a:r>
            <a:r>
              <a:rPr lang="uk-UA" sz="2800" b="1" i="1" dirty="0">
                <a:solidFill>
                  <a:schemeClr val="bg1"/>
                </a:solidFill>
              </a:rPr>
              <a:t> здійснюється інструментом </a:t>
            </a:r>
            <a:r>
              <a:rPr lang="uk-UA" sz="2800" b="1" i="1" dirty="0">
                <a:solidFill>
                  <a:srgbClr val="FFFF00"/>
                </a:solidFill>
              </a:rPr>
              <a:t>Вставити </a:t>
            </a:r>
            <a:r>
              <a:rPr lang="uk-UA" sz="2800" b="1" i="1" dirty="0" err="1">
                <a:solidFill>
                  <a:srgbClr val="FFFF00"/>
                </a:solidFill>
              </a:rPr>
              <a:t>смайли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B71AA7D-43D1-49BD-876E-CB263C817F00}"/>
              </a:ext>
            </a:extLst>
          </p:cNvPr>
          <p:cNvSpPr/>
          <p:nvPr/>
        </p:nvSpPr>
        <p:spPr>
          <a:xfrm>
            <a:off x="9046421" y="5950422"/>
            <a:ext cx="360469" cy="37798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6C047F26-9152-4BE6-85CC-A12FBD2CA8E5}"/>
              </a:ext>
            </a:extLst>
          </p:cNvPr>
          <p:cNvCxnSpPr>
            <a:cxnSpLocks/>
            <a:stCxn id="9" idx="3"/>
            <a:endCxn id="10" idx="2"/>
          </p:cNvCxnSpPr>
          <p:nvPr/>
        </p:nvCxnSpPr>
        <p:spPr>
          <a:xfrm>
            <a:off x="5948516" y="2104704"/>
            <a:ext cx="3278140" cy="4223706"/>
          </a:xfrm>
          <a:prstGeom prst="bentConnector4">
            <a:avLst>
              <a:gd name="adj1" fmla="val 9242"/>
              <a:gd name="adj2" fmla="val 10541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A12781E-6D74-46DF-B0BE-F2376E79DA39}"/>
              </a:ext>
            </a:extLst>
          </p:cNvPr>
          <p:cNvSpPr txBox="1"/>
          <p:nvPr/>
        </p:nvSpPr>
        <p:spPr>
          <a:xfrm>
            <a:off x="72008" y="3164658"/>
            <a:ext cx="587650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Вибрати потрібне зображення з колекції.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E6E15432-F5AA-4F3D-91AB-47E15E52E988}"/>
              </a:ext>
            </a:extLst>
          </p:cNvPr>
          <p:cNvSpPr/>
          <p:nvPr/>
        </p:nvSpPr>
        <p:spPr>
          <a:xfrm>
            <a:off x="7587586" y="2491650"/>
            <a:ext cx="3660517" cy="3398610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5" name="Сполучна лінія: уступом 14">
            <a:extLst>
              <a:ext uri="{FF2B5EF4-FFF2-40B4-BE49-F238E27FC236}">
                <a16:creationId xmlns:a16="http://schemas.microsoft.com/office/drawing/2014/main" id="{3E49688A-FDCF-44A1-838D-103217418591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>
            <a:off x="5948516" y="3641712"/>
            <a:ext cx="1639070" cy="54924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5078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F2888D-4E51-4AAC-9191-7D9F457B2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781" y="1196763"/>
            <a:ext cx="5560044" cy="522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F87FAA-6D55-4B91-B4AE-BD3C39F064E1}"/>
              </a:ext>
            </a:extLst>
          </p:cNvPr>
          <p:cNvSpPr txBox="1"/>
          <p:nvPr/>
        </p:nvSpPr>
        <p:spPr>
          <a:xfrm>
            <a:off x="72008" y="1196763"/>
            <a:ext cx="587650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Потрібне зображення можна шукати за ключовими словами.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4AE39F3-855E-4E6F-99E9-6A601BC09696}"/>
              </a:ext>
            </a:extLst>
          </p:cNvPr>
          <p:cNvSpPr/>
          <p:nvPr/>
        </p:nvSpPr>
        <p:spPr>
          <a:xfrm>
            <a:off x="7587586" y="2939844"/>
            <a:ext cx="3660517" cy="53233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9" name="Сполучна лінія: уступом 8">
            <a:extLst>
              <a:ext uri="{FF2B5EF4-FFF2-40B4-BE49-F238E27FC236}">
                <a16:creationId xmlns:a16="http://schemas.microsoft.com/office/drawing/2014/main" id="{7846D1E9-E874-4CA1-8DD8-4F186D20F16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5948516" y="1889261"/>
            <a:ext cx="1639070" cy="850662"/>
          </a:xfrm>
          <a:prstGeom prst="bentConnector3">
            <a:avLst>
              <a:gd name="adj1" fmla="val 2660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35452BC-5C99-43FF-B9D3-E73964B47896}"/>
              </a:ext>
            </a:extLst>
          </p:cNvPr>
          <p:cNvSpPr/>
          <p:nvPr/>
        </p:nvSpPr>
        <p:spPr>
          <a:xfrm>
            <a:off x="7587586" y="2540000"/>
            <a:ext cx="3660517" cy="399845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39F4018F-54F2-40DB-92B5-814150D11516}"/>
              </a:ext>
            </a:extLst>
          </p:cNvPr>
          <p:cNvCxnSpPr>
            <a:cxnSpLocks/>
            <a:stCxn id="12" idx="3"/>
            <a:endCxn id="8" idx="2"/>
          </p:cNvCxnSpPr>
          <p:nvPr/>
        </p:nvCxnSpPr>
        <p:spPr>
          <a:xfrm>
            <a:off x="5948516" y="3186490"/>
            <a:ext cx="3469329" cy="285689"/>
          </a:xfrm>
          <a:prstGeom prst="bentConnector4">
            <a:avLst>
              <a:gd name="adj1" fmla="val 12286"/>
              <a:gd name="adj2" fmla="val 14904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D2094A-3DC0-43C2-8FDA-008C184C7C78}"/>
              </a:ext>
            </a:extLst>
          </p:cNvPr>
          <p:cNvSpPr txBox="1"/>
          <p:nvPr/>
        </p:nvSpPr>
        <p:spPr>
          <a:xfrm>
            <a:off x="72008" y="2709436"/>
            <a:ext cx="587650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Колекцію графічних </a:t>
            </a:r>
            <a:r>
              <a:rPr lang="uk-UA" sz="2800" b="1" i="1" dirty="0" err="1">
                <a:solidFill>
                  <a:schemeClr val="bg1"/>
                </a:solidFill>
              </a:rPr>
              <a:t>смайлів</a:t>
            </a:r>
            <a:r>
              <a:rPr lang="uk-UA" sz="2800" b="1" i="1" dirty="0">
                <a:solidFill>
                  <a:schemeClr val="bg1"/>
                </a:solidFill>
              </a:rPr>
              <a:t> поділено на групи. </a:t>
            </a:r>
          </a:p>
        </p:txBody>
      </p:sp>
    </p:spTree>
    <p:extLst>
      <p:ext uri="{BB962C8B-B14F-4D97-AF65-F5344CB8AC3E}">
        <p14:creationId xmlns:p14="http://schemas.microsoft.com/office/powerpoint/2010/main" val="21697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Передавання емоцій в Інтернеті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5" y="1628775"/>
            <a:ext cx="9509660" cy="35401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807075" y="5360186"/>
            <a:ext cx="6264275" cy="1484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Правильне використання смайликів додає листу настрою, робить його емоційнішим!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36148-4C48-4571-B495-022EFF2D543C}"/>
              </a:ext>
            </a:extLst>
          </p:cNvPr>
          <p:cNvSpPr txBox="1"/>
          <p:nvPr/>
        </p:nvSpPr>
        <p:spPr>
          <a:xfrm>
            <a:off x="1567543" y="1196763"/>
            <a:ext cx="4614831" cy="440120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приватного, в діловому листуванні передусім цінуються точність і інформативність. В офіційних документах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смайли</a:t>
            </a:r>
            <a:r>
              <a:rPr lang="uk-UA" sz="2800" b="1" i="1" kern="0" dirty="0">
                <a:solidFill>
                  <a:srgbClr val="FFFFFF"/>
                </a:solidFill>
              </a:rPr>
              <a:t> не використовують.</a:t>
            </a:r>
          </a:p>
        </p:txBody>
      </p:sp>
      <p:pic>
        <p:nvPicPr>
          <p:cNvPr id="6" name="Picture 2" descr="attention, notice, warning icon">
            <a:extLst>
              <a:ext uri="{FF2B5EF4-FFF2-40B4-BE49-F238E27FC236}">
                <a16:creationId xmlns:a16="http://schemas.microsoft.com/office/drawing/2014/main" id="{D7800884-1D57-47C8-B7EF-785922486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71572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-mail marketing e conceito de rede dos desenhos animados | Vetor Premium">
            <a:extLst>
              <a:ext uri="{FF2B5EF4-FFF2-40B4-BE49-F238E27FC236}">
                <a16:creationId xmlns:a16="http://schemas.microsoft.com/office/drawing/2014/main" id="{620E9395-92A5-437F-8F30-7BDDA0E3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88" y="1196763"/>
            <a:ext cx="5812562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Позначення наголосів і знаків оклику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920F19-DC9F-44A5-8A36-7E8B3AE8AA1F}"/>
              </a:ext>
            </a:extLst>
          </p:cNvPr>
          <p:cNvSpPr txBox="1"/>
          <p:nvPr/>
        </p:nvSpPr>
        <p:spPr>
          <a:xfrm>
            <a:off x="72008" y="1196763"/>
            <a:ext cx="6443092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700" b="1" i="1" dirty="0">
                <a:solidFill>
                  <a:schemeClr val="bg1"/>
                </a:solidFill>
              </a:rPr>
              <a:t>Іноді в запозичених словах, деяких прізвищах або, наприклад, в омографах — словах з однаковим написанням, але різним звучанням і значенням — для уникнення подвійного тлумачення доцільно ставити наголос.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2CE64-E249-4D68-BD2A-FD6307C5EFE6}"/>
              </a:ext>
            </a:extLst>
          </p:cNvPr>
          <p:cNvSpPr txBox="1"/>
          <p:nvPr/>
        </p:nvSpPr>
        <p:spPr>
          <a:xfrm>
            <a:off x="72008" y="5132039"/>
            <a:ext cx="6443092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Велика літера в середині слова означає наголос на звук чи склад.</a:t>
            </a:r>
          </a:p>
        </p:txBody>
      </p:sp>
      <p:pic>
        <p:nvPicPr>
          <p:cNvPr id="8" name="Picture 4" descr="Flat hands typing on white keyboard with laptop Vector Image">
            <a:extLst>
              <a:ext uri="{FF2B5EF4-FFF2-40B4-BE49-F238E27FC236}">
                <a16:creationId xmlns:a16="http://schemas.microsoft.com/office/drawing/2014/main" id="{7E67BA89-07E9-414F-827B-155CEAAE7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9"/>
          <a:stretch/>
        </p:blipFill>
        <p:spPr bwMode="auto">
          <a:xfrm>
            <a:off x="6620204" y="1196763"/>
            <a:ext cx="5499788" cy="53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65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Особливості написання електронного листа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BF8324-78FB-49B6-A095-224A9453B6C4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Приклади омографів: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19D7089-3FE3-4EAE-8768-21B8A24972F4}"/>
              </a:ext>
            </a:extLst>
          </p:cNvPr>
          <p:cNvSpPr/>
          <p:nvPr/>
        </p:nvSpPr>
        <p:spPr>
          <a:xfrm>
            <a:off x="72008" y="1838196"/>
            <a:ext cx="5040319" cy="878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замОк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82C875E-3E8B-4DA4-BF06-5628956CE166}"/>
              </a:ext>
            </a:extLst>
          </p:cNvPr>
          <p:cNvSpPr/>
          <p:nvPr/>
        </p:nvSpPr>
        <p:spPr>
          <a:xfrm>
            <a:off x="7079673" y="1838196"/>
            <a:ext cx="5040319" cy="8788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прилад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C3EED08-6447-48B6-84F3-032E62676084}"/>
              </a:ext>
            </a:extLst>
          </p:cNvPr>
          <p:cNvSpPr/>
          <p:nvPr/>
        </p:nvSpPr>
        <p:spPr>
          <a:xfrm>
            <a:off x="72007" y="2820328"/>
            <a:ext cx="5040319" cy="8788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зАмок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70550A19-8C93-45C0-9958-BAE4CF23CF18}"/>
              </a:ext>
            </a:extLst>
          </p:cNvPr>
          <p:cNvSpPr/>
          <p:nvPr/>
        </p:nvSpPr>
        <p:spPr>
          <a:xfrm>
            <a:off x="7079672" y="2820328"/>
            <a:ext cx="5040319" cy="8788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фортеця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F493E8C6-1092-4F75-A4AC-E62BF1FB0224}"/>
              </a:ext>
            </a:extLst>
          </p:cNvPr>
          <p:cNvSpPr/>
          <p:nvPr/>
        </p:nvSpPr>
        <p:spPr>
          <a:xfrm rot="10800000">
            <a:off x="5519334" y="1838196"/>
            <a:ext cx="1153332" cy="87883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EF57332E-17ED-401D-B5DF-FD32017CD396}"/>
              </a:ext>
            </a:extLst>
          </p:cNvPr>
          <p:cNvSpPr/>
          <p:nvPr/>
        </p:nvSpPr>
        <p:spPr>
          <a:xfrm rot="10800000">
            <a:off x="5519333" y="2878279"/>
            <a:ext cx="1153332" cy="87883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832D455D-E519-42A3-90B4-0069C687080A}"/>
              </a:ext>
            </a:extLst>
          </p:cNvPr>
          <p:cNvSpPr/>
          <p:nvPr/>
        </p:nvSpPr>
        <p:spPr>
          <a:xfrm>
            <a:off x="72007" y="3802460"/>
            <a:ext cx="5040319" cy="8788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пОділ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60F08520-692A-4705-A44D-8EAA70319818}"/>
              </a:ext>
            </a:extLst>
          </p:cNvPr>
          <p:cNvSpPr/>
          <p:nvPr/>
        </p:nvSpPr>
        <p:spPr>
          <a:xfrm>
            <a:off x="7079672" y="3802460"/>
            <a:ext cx="5040319" cy="8788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ділення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Стрілка вліво 20">
            <a:extLst>
              <a:ext uri="{FF2B5EF4-FFF2-40B4-BE49-F238E27FC236}">
                <a16:creationId xmlns:a16="http://schemas.microsoft.com/office/drawing/2014/main" id="{A197BA8C-109D-4FD7-9BEE-AD89CAB493EF}"/>
              </a:ext>
            </a:extLst>
          </p:cNvPr>
          <p:cNvSpPr/>
          <p:nvPr/>
        </p:nvSpPr>
        <p:spPr>
          <a:xfrm rot="10800000">
            <a:off x="5519333" y="3860411"/>
            <a:ext cx="1153332" cy="87883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0309EE7-A702-436E-87E4-9EAAED77CF00}"/>
              </a:ext>
            </a:extLst>
          </p:cNvPr>
          <p:cNvSpPr/>
          <p:nvPr/>
        </p:nvSpPr>
        <p:spPr>
          <a:xfrm>
            <a:off x="72007" y="4784592"/>
            <a:ext cx="5040319" cy="8788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 err="1">
                <a:solidFill>
                  <a:schemeClr val="bg1"/>
                </a:solidFill>
              </a:rPr>
              <a:t>подІл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2AA87DD3-9234-4026-88CB-D7C42EE341BB}"/>
              </a:ext>
            </a:extLst>
          </p:cNvPr>
          <p:cNvSpPr/>
          <p:nvPr/>
        </p:nvSpPr>
        <p:spPr>
          <a:xfrm>
            <a:off x="7079672" y="4784592"/>
            <a:ext cx="5040319" cy="87883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низ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98628097-6A22-4FCF-847D-D9A83B4EC899}"/>
              </a:ext>
            </a:extLst>
          </p:cNvPr>
          <p:cNvSpPr/>
          <p:nvPr/>
        </p:nvSpPr>
        <p:spPr>
          <a:xfrm rot="10800000">
            <a:off x="5519333" y="4842543"/>
            <a:ext cx="1153332" cy="878834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Позначення наголосів і знаків оклику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1BC8EF-2739-4237-A127-62EBDB9AA75A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Фрагмент тексту, введений великими літерами, в електронному листуванні зазвичай сприймається як вираження негативних почуттів і прояв роздратованості чи агресії. Писати листи великими літерами так само не етично, як кричати на співрозмовника.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2DB955D-F613-4BF3-A3BA-2C17411961CD}"/>
              </a:ext>
            </a:extLst>
          </p:cNvPr>
          <p:cNvSpPr/>
          <p:nvPr/>
        </p:nvSpPr>
        <p:spPr>
          <a:xfrm>
            <a:off x="72007" y="3563093"/>
            <a:ext cx="5972332" cy="10771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НЕ РОБИ ДУРНИЦЬ!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D6A88A8-A5C6-44F4-9642-E1B8537882C7}"/>
              </a:ext>
            </a:extLst>
          </p:cNvPr>
          <p:cNvSpPr/>
          <p:nvPr/>
        </p:nvSpPr>
        <p:spPr>
          <a:xfrm>
            <a:off x="6149819" y="3563093"/>
            <a:ext cx="5972332" cy="107719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kern="0" dirty="0">
                <a:solidFill>
                  <a:srgbClr val="FFFFFF"/>
                </a:solidFill>
              </a:rPr>
              <a:t>Не роби дурниць.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4671F0F-FB54-49A1-8419-C65F0384F4F9}"/>
              </a:ext>
            </a:extLst>
          </p:cNvPr>
          <p:cNvSpPr/>
          <p:nvPr/>
        </p:nvSpPr>
        <p:spPr>
          <a:xfrm>
            <a:off x="72007" y="4759845"/>
            <a:ext cx="5972332" cy="16219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Написано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«голосно й роздратовано»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6F0EC66-D46C-4966-A727-03BE111E3A8D}"/>
              </a:ext>
            </a:extLst>
          </p:cNvPr>
          <p:cNvSpPr/>
          <p:nvPr/>
        </p:nvSpPr>
        <p:spPr>
          <a:xfrm>
            <a:off x="6149819" y="4759845"/>
            <a:ext cx="5972332" cy="162190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Написано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«спокійно і врівноважено»</a:t>
            </a:r>
          </a:p>
        </p:txBody>
      </p:sp>
    </p:spTree>
    <p:extLst>
      <p:ext uri="{BB962C8B-B14F-4D97-AF65-F5344CB8AC3E}">
        <p14:creationId xmlns:p14="http://schemas.microsoft.com/office/powerpoint/2010/main" val="70532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Додавання зображень до тексту</a:t>
            </a:r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4F551A75-92EF-4E5E-91C2-AE4E954589EB}"/>
              </a:ext>
            </a:extLst>
          </p:cNvPr>
          <p:cNvGrpSpPr/>
          <p:nvPr/>
        </p:nvGrpSpPr>
        <p:grpSpPr>
          <a:xfrm>
            <a:off x="5437152" y="1196763"/>
            <a:ext cx="6682840" cy="5141485"/>
            <a:chOff x="5437152" y="1196763"/>
            <a:chExt cx="6682840" cy="5141485"/>
          </a:xfrm>
          <a:solidFill>
            <a:srgbClr val="0070C0"/>
          </a:solidFill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BF2732D-75CD-470C-B804-65C70705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7152" y="2270433"/>
              <a:ext cx="6682840" cy="4067815"/>
            </a:xfrm>
            <a:prstGeom prst="rect">
              <a:avLst/>
            </a:prstGeom>
            <a:grpFill/>
          </p:spPr>
        </p:pic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518FEA65-1FFC-44C4-986C-59549564E457}"/>
                </a:ext>
              </a:extLst>
            </p:cNvPr>
            <p:cNvSpPr/>
            <p:nvPr/>
          </p:nvSpPr>
          <p:spPr>
            <a:xfrm>
              <a:off x="5437152" y="1196763"/>
              <a:ext cx="6682840" cy="9541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4800" b="1" i="1" kern="0" dirty="0">
                  <a:solidFill>
                    <a:srgbClr val="FFFFFF"/>
                  </a:solidFill>
                </a:rPr>
                <a:t>Вітаю зі святом!</a:t>
              </a:r>
            </a:p>
          </p:txBody>
        </p:sp>
      </p:grp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FD41FB0-67BB-4FE6-841C-1555AB4224C2}"/>
              </a:ext>
            </a:extLst>
          </p:cNvPr>
          <p:cNvSpPr/>
          <p:nvPr/>
        </p:nvSpPr>
        <p:spPr>
          <a:xfrm>
            <a:off x="72008" y="1196762"/>
            <a:ext cx="5203377" cy="5141485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Для надання тексту привабливого вигляду в тіло листа можна вставити малюнок і оформити як, наприклад, вітальну листівку.</a:t>
            </a:r>
          </a:p>
        </p:txBody>
      </p:sp>
    </p:spTree>
    <p:extLst>
      <p:ext uri="{BB962C8B-B14F-4D97-AF65-F5344CB8AC3E}">
        <p14:creationId xmlns:p14="http://schemas.microsoft.com/office/powerpoint/2010/main" val="12127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Правила безпечного користування поштою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9C2E2-BD73-43B9-B802-701E6B35436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Часто правила спілкування людей засобами інтернету називають </a:t>
            </a:r>
            <a:r>
              <a:rPr lang="uk-UA" sz="2800" b="1" i="1" dirty="0" err="1">
                <a:solidFill>
                  <a:srgbClr val="FFFF00"/>
                </a:solidFill>
              </a:rPr>
              <a:t>нетикетом</a:t>
            </a:r>
            <a:r>
              <a:rPr lang="uk-UA" sz="2800" b="1" i="1" dirty="0">
                <a:solidFill>
                  <a:schemeClr val="bg1"/>
                </a:solidFill>
              </a:rPr>
              <a:t> (від 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r>
              <a:rPr lang="uk-UA" sz="2800" b="1" i="1" dirty="0" err="1">
                <a:solidFill>
                  <a:schemeClr val="bg1"/>
                </a:solidFill>
              </a:rPr>
              <a:t>net</a:t>
            </a:r>
            <a:r>
              <a:rPr lang="uk-UA" sz="2800" b="1" i="1" dirty="0">
                <a:solidFill>
                  <a:schemeClr val="bg1"/>
                </a:solidFill>
              </a:rPr>
              <a:t> — мережа та </a:t>
            </a:r>
            <a:r>
              <a:rPr lang="uk-UA" sz="2800" b="1" i="1" dirty="0" err="1">
                <a:solidFill>
                  <a:schemeClr val="bg1"/>
                </a:solidFill>
              </a:rPr>
              <a:t>etiquette</a:t>
            </a:r>
            <a:r>
              <a:rPr lang="uk-UA" sz="2800" b="1" i="1" dirty="0">
                <a:solidFill>
                  <a:schemeClr val="bg1"/>
                </a:solidFill>
              </a:rPr>
              <a:t> — етикет).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F97E4B-33F6-4936-86DA-EB1F4D1A1AD1}"/>
              </a:ext>
            </a:extLst>
          </p:cNvPr>
          <p:cNvSpPr txBox="1"/>
          <p:nvPr/>
        </p:nvSpPr>
        <p:spPr>
          <a:xfrm>
            <a:off x="72008" y="268734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Наведімо деякі </a:t>
            </a:r>
            <a:r>
              <a:rPr lang="uk-UA" sz="2800" b="1" i="1" dirty="0">
                <a:solidFill>
                  <a:srgbClr val="FFFF00"/>
                </a:solidFill>
              </a:rPr>
              <a:t>правила </a:t>
            </a:r>
            <a:r>
              <a:rPr lang="uk-UA" sz="2800" b="1" i="1" dirty="0" err="1">
                <a:solidFill>
                  <a:srgbClr val="FFFF00"/>
                </a:solidFill>
              </a:rPr>
              <a:t>нетикету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2" descr="Importance of Email Marketing - Inchmark">
            <a:extLst>
              <a:ext uri="{FF2B5EF4-FFF2-40B4-BE49-F238E27FC236}">
                <a16:creationId xmlns:a16="http://schemas.microsoft.com/office/drawing/2014/main" id="{EAF97083-EE30-4E40-83C0-2CBA7812E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12198" b="18007"/>
          <a:stretch/>
        </p:blipFill>
        <p:spPr bwMode="auto">
          <a:xfrm>
            <a:off x="7845136" y="3316147"/>
            <a:ext cx="4274856" cy="32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673E2C3-9AB3-4A18-9DAA-3DC8EE7C62D1}"/>
              </a:ext>
            </a:extLst>
          </p:cNvPr>
          <p:cNvSpPr/>
          <p:nvPr/>
        </p:nvSpPr>
        <p:spPr>
          <a:xfrm>
            <a:off x="72008" y="3316145"/>
            <a:ext cx="7656146" cy="15704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Заповнюйте всі поля, призначені для службової інформації.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9274D25-38B0-4BA2-8B83-4B13808A249E}"/>
              </a:ext>
            </a:extLst>
          </p:cNvPr>
          <p:cNvSpPr/>
          <p:nvPr/>
        </p:nvSpPr>
        <p:spPr>
          <a:xfrm>
            <a:off x="72008" y="4992215"/>
            <a:ext cx="7656146" cy="15704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Ураховуйте призначення листа, чітко окреслюйте тему.</a:t>
            </a:r>
          </a:p>
        </p:txBody>
      </p:sp>
    </p:spTree>
    <p:extLst>
      <p:ext uri="{BB962C8B-B14F-4D97-AF65-F5344CB8AC3E}">
        <p14:creationId xmlns:p14="http://schemas.microsoft.com/office/powerpoint/2010/main" val="38403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2A14F0-750B-414E-9901-CE78A9E87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48" y="1196763"/>
            <a:ext cx="5552044" cy="522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Додавання зображень до тексту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04755A-D2C5-49D7-9406-CC9B16AAC0F0}"/>
              </a:ext>
            </a:extLst>
          </p:cNvPr>
          <p:cNvSpPr txBox="1"/>
          <p:nvPr/>
        </p:nvSpPr>
        <p:spPr>
          <a:xfrm>
            <a:off x="72008" y="1196763"/>
            <a:ext cx="587650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Для цього можна скористатися відомими вам сполученнями клавіш: скопіювати: </a:t>
            </a:r>
            <a:r>
              <a:rPr lang="uk-UA" sz="2800" b="1" dirty="0" err="1">
                <a:solidFill>
                  <a:srgbClr val="FFFF00"/>
                </a:solidFill>
              </a:rPr>
              <a:t>Ctrl</a:t>
            </a:r>
            <a:r>
              <a:rPr lang="uk-UA" sz="2800" b="1" dirty="0">
                <a:solidFill>
                  <a:srgbClr val="FFFF00"/>
                </a:solidFill>
              </a:rPr>
              <a:t> + C</a:t>
            </a:r>
            <a:r>
              <a:rPr lang="uk-UA" sz="2800" b="1" i="1" dirty="0">
                <a:solidFill>
                  <a:schemeClr val="bg1"/>
                </a:solidFill>
              </a:rPr>
              <a:t>, вставити: </a:t>
            </a:r>
            <a:r>
              <a:rPr lang="uk-UA" sz="2800" b="1" dirty="0" err="1">
                <a:solidFill>
                  <a:srgbClr val="FFFF00"/>
                </a:solidFill>
              </a:rPr>
              <a:t>Ctrl</a:t>
            </a:r>
            <a:r>
              <a:rPr lang="uk-UA" sz="2800" b="1" dirty="0">
                <a:solidFill>
                  <a:srgbClr val="FFFF00"/>
                </a:solidFill>
              </a:rPr>
              <a:t> + V</a:t>
            </a:r>
            <a:r>
              <a:rPr lang="uk-UA" sz="2800" b="1" i="1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14C2E5E-2386-4802-B7B7-944E684034A2}"/>
              </a:ext>
            </a:extLst>
          </p:cNvPr>
          <p:cNvSpPr/>
          <p:nvPr/>
        </p:nvSpPr>
        <p:spPr>
          <a:xfrm>
            <a:off x="9683961" y="5950422"/>
            <a:ext cx="360469" cy="377988"/>
          </a:xfrm>
          <a:prstGeom prst="rect">
            <a:avLst/>
          </a:prstGeom>
          <a:solidFill>
            <a:srgbClr val="008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cxnSp>
        <p:nvCxnSpPr>
          <p:cNvPr id="11" name="Сполучна лінія: уступом 10">
            <a:extLst>
              <a:ext uri="{FF2B5EF4-FFF2-40B4-BE49-F238E27FC236}">
                <a16:creationId xmlns:a16="http://schemas.microsoft.com/office/drawing/2014/main" id="{B102DC9C-6D57-4CEA-899C-E881239C1550}"/>
              </a:ext>
            </a:extLst>
          </p:cNvPr>
          <p:cNvCxnSpPr>
            <a:cxnSpLocks/>
            <a:stCxn id="12" idx="3"/>
            <a:endCxn id="10" idx="0"/>
          </p:cNvCxnSpPr>
          <p:nvPr/>
        </p:nvCxnSpPr>
        <p:spPr>
          <a:xfrm>
            <a:off x="5938683" y="4049297"/>
            <a:ext cx="3925513" cy="1901125"/>
          </a:xfrm>
          <a:prstGeom prst="bentConnector2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4C1DB5-DF2A-4CB7-A4FE-8A087E0503D0}"/>
              </a:ext>
            </a:extLst>
          </p:cNvPr>
          <p:cNvSpPr txBox="1"/>
          <p:nvPr/>
        </p:nvSpPr>
        <p:spPr>
          <a:xfrm>
            <a:off x="62175" y="3572243"/>
            <a:ext cx="5876508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Або інструментом</a:t>
            </a:r>
          </a:p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Вставити фотографію</a:t>
            </a:r>
          </a:p>
        </p:txBody>
      </p:sp>
    </p:spTree>
    <p:extLst>
      <p:ext uri="{BB962C8B-B14F-4D97-AF65-F5344CB8AC3E}">
        <p14:creationId xmlns:p14="http://schemas.microsoft.com/office/powerpoint/2010/main" val="28512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Додавання зображень до тексту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4ACB2-1FF4-4AB5-9D7C-CF3DF3A62BE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На відміну від вкладеного файлу такі зображення не потрібно додатково відкривати, отримувач одразу бачить текст із малюнком. Окрім того, зображення можуть бути анімованими</a:t>
            </a:r>
          </a:p>
        </p:txBody>
      </p:sp>
      <p:pic>
        <p:nvPicPr>
          <p:cNvPr id="8" name="Picture 2" descr="Celebrating Wellies">
            <a:extLst>
              <a:ext uri="{FF2B5EF4-FFF2-40B4-BE49-F238E27FC236}">
                <a16:creationId xmlns:a16="http://schemas.microsoft.com/office/drawing/2014/main" id="{BDA8F29A-8987-4CD7-A3D7-654791274F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341" y="3087330"/>
            <a:ext cx="8288652" cy="33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5B79DE1-B5C4-4440-8BF4-3AB839D3A244}"/>
              </a:ext>
            </a:extLst>
          </p:cNvPr>
          <p:cNvSpPr/>
          <p:nvPr/>
        </p:nvSpPr>
        <p:spPr>
          <a:xfrm>
            <a:off x="72008" y="3012645"/>
            <a:ext cx="3624921" cy="3277624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(формат </a:t>
            </a:r>
            <a:r>
              <a:rPr lang="uk-UA" sz="2800" b="1" i="1" dirty="0">
                <a:solidFill>
                  <a:srgbClr val="FFFF00"/>
                </a:solidFill>
              </a:rPr>
              <a:t>GIF</a:t>
            </a:r>
            <a:r>
              <a:rPr lang="uk-UA" sz="2800" b="1" i="1" dirty="0">
                <a:solidFill>
                  <a:schemeClr val="bg1"/>
                </a:solidFill>
              </a:rPr>
              <a:t>), що «оживить» лист і </a:t>
            </a:r>
            <a:r>
              <a:rPr lang="uk-UA" sz="2800" b="1" i="1" dirty="0" err="1">
                <a:solidFill>
                  <a:schemeClr val="bg1"/>
                </a:solidFill>
              </a:rPr>
              <a:t>надасть</a:t>
            </a:r>
            <a:r>
              <a:rPr lang="uk-UA" sz="2800" b="1" i="1" dirty="0">
                <a:solidFill>
                  <a:schemeClr val="bg1"/>
                </a:solidFill>
              </a:rPr>
              <a:t> привабливого вигляду.</a:t>
            </a:r>
          </a:p>
        </p:txBody>
      </p:sp>
    </p:spTree>
    <p:extLst>
      <p:ext uri="{BB962C8B-B14F-4D97-AF65-F5344CB8AC3E}">
        <p14:creationId xmlns:p14="http://schemas.microsoft.com/office/powerpoint/2010/main" val="18670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7CB10-F31B-46C3-9947-C4BCC30E0507}"/>
              </a:ext>
            </a:extLst>
          </p:cNvPr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Етикет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433943-FAD6-4A7F-8C83-5D7322A28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/>
          <a:stretch/>
        </p:blipFill>
        <p:spPr>
          <a:xfrm>
            <a:off x="862374" y="1602291"/>
            <a:ext cx="10467252" cy="327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4" cy="5347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§5 с.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29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4" cy="53478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32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Нова українська школа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1D30126-2170-423D-8468-E8AEC7B014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800" dirty="0"/>
              <a:t>Дякую за увагу!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3BD0FA9-94A3-46D0-8E20-BD81723D3C26}"/>
              </a:ext>
            </a:extLst>
          </p:cNvPr>
          <p:cNvSpPr/>
          <p:nvPr/>
        </p:nvSpPr>
        <p:spPr>
          <a:xfrm>
            <a:off x="2926948" y="2060124"/>
            <a:ext cx="2092407" cy="706854"/>
          </a:xfrm>
          <a:prstGeom prst="rect">
            <a:avLst/>
          </a:prstGeom>
          <a:solidFill>
            <a:srgbClr val="6D6E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Урок 6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FB2A01-6763-40F1-B267-3318E30ED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583" y="3941453"/>
            <a:ext cx="2336812" cy="2336812"/>
          </a:xfrm>
          <a:prstGeom prst="rect">
            <a:avLst/>
          </a:prstGeom>
        </p:spPr>
      </p:pic>
      <p:pic>
        <p:nvPicPr>
          <p:cNvPr id="10" name="Picture 2" descr="email icon">
            <a:extLst>
              <a:ext uri="{FF2B5EF4-FFF2-40B4-BE49-F238E27FC236}">
                <a16:creationId xmlns:a16="http://schemas.microsoft.com/office/drawing/2014/main" id="{8D9D5A7A-E82B-4A48-982D-6E4D25346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10129" r="10136" b="10136"/>
          <a:stretch/>
        </p:blipFill>
        <p:spPr bwMode="auto">
          <a:xfrm>
            <a:off x="9462797" y="3936196"/>
            <a:ext cx="2349446" cy="23494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Правила безпечного користування поштою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57B4C-D103-4063-A3E0-441787C0040F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(Продовження…) Правила електронного листування: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DCE2D8-C159-4305-A36B-FBCD18337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6" b="17027"/>
          <a:stretch/>
        </p:blipFill>
        <p:spPr>
          <a:xfrm>
            <a:off x="5248249" y="1831320"/>
            <a:ext cx="6871743" cy="4625478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C0807B0-495E-4CFE-BACF-8BC1280DD108}"/>
              </a:ext>
            </a:extLst>
          </p:cNvPr>
          <p:cNvSpPr/>
          <p:nvPr/>
        </p:nvSpPr>
        <p:spPr>
          <a:xfrm>
            <a:off x="72008" y="1831320"/>
            <a:ext cx="5040766" cy="22982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Пишіть стисло, дотримуйтеся правил правопису.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BF9DB199-52F0-4DE5-8992-C0B815E1FE07}"/>
              </a:ext>
            </a:extLst>
          </p:cNvPr>
          <p:cNvSpPr/>
          <p:nvPr/>
        </p:nvSpPr>
        <p:spPr>
          <a:xfrm>
            <a:off x="72008" y="4245925"/>
            <a:ext cx="5040766" cy="221087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Будьте ввічливими, стриманими й толерантними</a:t>
            </a:r>
          </a:p>
        </p:txBody>
      </p:sp>
    </p:spTree>
    <p:extLst>
      <p:ext uri="{BB962C8B-B14F-4D97-AF65-F5344CB8AC3E}">
        <p14:creationId xmlns:p14="http://schemas.microsoft.com/office/powerpoint/2010/main" val="28198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Правила безпечного користування поштою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E601D-EB43-44E5-894C-B2E0189B4F6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Робота з електронною поштою може становити певну загрозу, якщо не дотримуватися </a:t>
            </a:r>
            <a:r>
              <a:rPr lang="uk-UA" sz="2800" b="1" i="1" dirty="0">
                <a:solidFill>
                  <a:srgbClr val="FFFF00"/>
                </a:solidFill>
              </a:rPr>
              <a:t>правил безпеки</a:t>
            </a:r>
            <a:r>
              <a:rPr lang="uk-UA" sz="2800" b="1" i="1" dirty="0">
                <a:solidFill>
                  <a:schemeClr val="bg1"/>
                </a:solidFill>
              </a:rPr>
              <a:t>. Пригадаймо ці правила.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1B4B815-2259-4664-85F3-6AD2A37E33ED}"/>
              </a:ext>
            </a:extLst>
          </p:cNvPr>
          <p:cNvSpPr/>
          <p:nvPr/>
        </p:nvSpPr>
        <p:spPr>
          <a:xfrm>
            <a:off x="69850" y="2726680"/>
            <a:ext cx="2995468" cy="36550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Не повідомляйте </a:t>
            </a:r>
            <a:r>
              <a:rPr lang="uk-UA" sz="2400" b="1" i="1" dirty="0">
                <a:solidFill>
                  <a:schemeClr val="bg1"/>
                </a:solidFill>
              </a:rPr>
              <a:t>приватну інформацію незнайомим людям.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B25E968E-A2C2-4B01-AD8B-E70BCBAF7F18}"/>
              </a:ext>
            </a:extLst>
          </p:cNvPr>
          <p:cNvSpPr/>
          <p:nvPr/>
        </p:nvSpPr>
        <p:spPr>
          <a:xfrm>
            <a:off x="5719636" y="2726681"/>
            <a:ext cx="6402516" cy="12258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600" b="1" i="1" kern="0" dirty="0">
                <a:solidFill>
                  <a:srgbClr val="FFFF00"/>
                </a:solidFill>
              </a:rPr>
              <a:t>Не розголошуйте </a:t>
            </a:r>
            <a:r>
              <a:rPr lang="uk-UA" sz="2600" b="1" i="1" kern="0" dirty="0">
                <a:solidFill>
                  <a:srgbClr val="FFFFFF"/>
                </a:solidFill>
              </a:rPr>
              <a:t>паролі облікових записів.</a:t>
            </a:r>
          </a:p>
        </p:txBody>
      </p:sp>
      <p:pic>
        <p:nvPicPr>
          <p:cNvPr id="14" name="Picture 2" descr="Personal info data icon Royalty Free Vector Image">
            <a:extLst>
              <a:ext uri="{FF2B5EF4-FFF2-40B4-BE49-F238E27FC236}">
                <a16:creationId xmlns:a16="http://schemas.microsoft.com/office/drawing/2014/main" id="{98C0DBE0-531D-4C21-82D9-BC6595D6B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8021" r="25176" b="7878"/>
          <a:stretch/>
        </p:blipFill>
        <p:spPr bwMode="auto">
          <a:xfrm>
            <a:off x="3180959" y="2726679"/>
            <a:ext cx="2423036" cy="365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DBF004-C449-49B7-9997-A928B9FFB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02" r="18002"/>
          <a:stretch/>
        </p:blipFill>
        <p:spPr>
          <a:xfrm>
            <a:off x="5719637" y="4047439"/>
            <a:ext cx="6402514" cy="233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6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Правила безпечного користування поштою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750FD39-D471-4392-A65B-6483B44AAB23}"/>
              </a:ext>
            </a:extLst>
          </p:cNvPr>
          <p:cNvSpPr/>
          <p:nvPr/>
        </p:nvSpPr>
        <p:spPr>
          <a:xfrm>
            <a:off x="69850" y="1196763"/>
            <a:ext cx="5972332" cy="19209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Не відповідайте </a:t>
            </a:r>
            <a:r>
              <a:rPr lang="uk-UA" sz="2400" b="1" i="1" dirty="0">
                <a:solidFill>
                  <a:schemeClr val="bg1"/>
                </a:solidFill>
              </a:rPr>
              <a:t>на листи із заманливими пропозиціями чи погрозами, повідомляйте про них батьків і вчителів.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6C3212F-3004-48C1-9712-A5A614BC677B}"/>
              </a:ext>
            </a:extLst>
          </p:cNvPr>
          <p:cNvSpPr/>
          <p:nvPr/>
        </p:nvSpPr>
        <p:spPr>
          <a:xfrm>
            <a:off x="6149820" y="1196763"/>
            <a:ext cx="5972332" cy="19209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uk-UA" sz="2400" b="1" i="1" dirty="0">
                <a:solidFill>
                  <a:srgbClr val="FFFF00"/>
                </a:solidFill>
              </a:rPr>
              <a:t>Не відкривайте </a:t>
            </a:r>
            <a:r>
              <a:rPr lang="uk-UA" sz="2400" b="1" i="1" dirty="0">
                <a:solidFill>
                  <a:schemeClr val="bg1"/>
                </a:solidFill>
              </a:rPr>
              <a:t>вкладені файли та не переходьте за посиланнями в листах від незнайомих людей.</a:t>
            </a:r>
          </a:p>
        </p:txBody>
      </p: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91905FD4-BEBE-4779-8C7C-A85C192A66B8}"/>
              </a:ext>
            </a:extLst>
          </p:cNvPr>
          <p:cNvGrpSpPr/>
          <p:nvPr/>
        </p:nvGrpSpPr>
        <p:grpSpPr>
          <a:xfrm>
            <a:off x="1263906" y="3218935"/>
            <a:ext cx="3584219" cy="3584219"/>
            <a:chOff x="2915816" y="3329309"/>
            <a:chExt cx="3312368" cy="3312368"/>
          </a:xfrm>
        </p:grpSpPr>
        <p:pic>
          <p:nvPicPr>
            <p:cNvPr id="10" name="Picture 2" descr="android, base, btn, email icon">
              <a:extLst>
                <a:ext uri="{FF2B5EF4-FFF2-40B4-BE49-F238E27FC236}">
                  <a16:creationId xmlns:a16="http://schemas.microsoft.com/office/drawing/2014/main" id="{D61E47A3-5E4B-441C-A3EB-DAC750268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3329309"/>
              <a:ext cx="3312368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http://izhevsk.ru/forums/icons/forum_pictures/004301/4301233.png">
              <a:extLst>
                <a:ext uri="{FF2B5EF4-FFF2-40B4-BE49-F238E27FC236}">
                  <a16:creationId xmlns:a16="http://schemas.microsoft.com/office/drawing/2014/main" id="{C36EFD64-BE27-41A5-8EC1-AB185B1766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5661248"/>
              <a:ext cx="725328" cy="72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D6080203-9BE9-421B-83B7-22B00FA88836}"/>
              </a:ext>
            </a:extLst>
          </p:cNvPr>
          <p:cNvGrpSpPr/>
          <p:nvPr/>
        </p:nvGrpSpPr>
        <p:grpSpPr>
          <a:xfrm>
            <a:off x="7435252" y="3294020"/>
            <a:ext cx="3401468" cy="3401468"/>
            <a:chOff x="964881" y="1124744"/>
            <a:chExt cx="1800200" cy="1800200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B80259F-2699-4B25-8F6B-CAA7E1A0E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881" y="1124744"/>
              <a:ext cx="1800200" cy="1800200"/>
            </a:xfrm>
            <a:prstGeom prst="rect">
              <a:avLst/>
            </a:prstGeom>
          </p:spPr>
        </p:pic>
        <p:pic>
          <p:nvPicPr>
            <p:cNvPr id="14" name="Picture 16" descr="folder icon">
              <a:extLst>
                <a:ext uri="{FF2B5EF4-FFF2-40B4-BE49-F238E27FC236}">
                  <a16:creationId xmlns:a16="http://schemas.microsoft.com/office/drawing/2014/main" id="{3F913F12-43AC-4FE3-AB18-5B2326438B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1300">
              <a:off x="1432218" y="1268131"/>
              <a:ext cx="1057219" cy="105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 descr="http://izhevsk.ru/forums/icons/forum_pictures/004301/4301233.png">
              <a:extLst>
                <a:ext uri="{FF2B5EF4-FFF2-40B4-BE49-F238E27FC236}">
                  <a16:creationId xmlns:a16="http://schemas.microsoft.com/office/drawing/2014/main" id="{5B0E5FE6-B26C-41AC-8332-9D4C525889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479" y="1748125"/>
              <a:ext cx="442273" cy="44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94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DF8F3B-8823-4C32-8826-D80B4707496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Зі спамом знайомі майже всі, хто відвідує мережі.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47ABD-AFF9-4939-B69F-71CD79591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45"/>
          <a:stretch/>
        </p:blipFill>
        <p:spPr>
          <a:xfrm>
            <a:off x="5978525" y="1835186"/>
            <a:ext cx="6143625" cy="35394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B016AB0-960B-436B-BE3E-5BCE485F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35186"/>
            <a:ext cx="1434688" cy="143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04B73BD5-B9CE-42BC-9BB6-A9A80089E1D6}"/>
              </a:ext>
            </a:extLst>
          </p:cNvPr>
          <p:cNvSpPr/>
          <p:nvPr/>
        </p:nvSpPr>
        <p:spPr>
          <a:xfrm>
            <a:off x="1434687" y="1835186"/>
            <a:ext cx="4386010" cy="35394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Спам</a:t>
            </a:r>
            <a:r>
              <a:rPr lang="uk-UA" sz="3200" b="1" i="1" kern="0" dirty="0">
                <a:solidFill>
                  <a:srgbClr val="FFFFFF"/>
                </a:solidFill>
              </a:rPr>
              <a:t> — небажані листи переважно рекламного характеру.</a:t>
            </a:r>
          </a:p>
        </p:txBody>
      </p:sp>
    </p:spTree>
    <p:extLst>
      <p:ext uri="{BB962C8B-B14F-4D97-AF65-F5344CB8AC3E}">
        <p14:creationId xmlns:p14="http://schemas.microsoft.com/office/powerpoint/2010/main" val="189112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140CF-1010-47F1-8DC9-690EB15D1BB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Спам</a:t>
            </a:r>
            <a:r>
              <a:rPr lang="uk-UA" sz="2800" b="1" i="1" dirty="0">
                <a:solidFill>
                  <a:schemeClr val="bg1"/>
                </a:solidFill>
              </a:rPr>
              <a:t> може містити: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3643-9788-4A21-9795-7C8F1AAA1B63}"/>
              </a:ext>
            </a:extLst>
          </p:cNvPr>
          <p:cNvSpPr txBox="1"/>
          <p:nvPr/>
        </p:nvSpPr>
        <p:spPr>
          <a:xfrm>
            <a:off x="70929" y="1841152"/>
            <a:ext cx="6339703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посилання на шкідливі сайти,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B5151-FB6C-4F57-9C26-F4D19444A893}"/>
              </a:ext>
            </a:extLst>
          </p:cNvPr>
          <p:cNvSpPr txBox="1"/>
          <p:nvPr/>
        </p:nvSpPr>
        <p:spPr>
          <a:xfrm>
            <a:off x="70929" y="2916428"/>
            <a:ext cx="6339703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вкладення з комп’ютерними вірусами,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C3C64-53A2-486C-B8D0-FDD43C0AEF56}"/>
              </a:ext>
            </a:extLst>
          </p:cNvPr>
          <p:cNvSpPr txBox="1"/>
          <p:nvPr/>
        </p:nvSpPr>
        <p:spPr>
          <a:xfrm>
            <a:off x="70928" y="3991704"/>
            <a:ext cx="6339703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bg1"/>
                </a:solidFill>
              </a:rPr>
              <a:t>пропозиції з метою переказу коштів на певні рахунки.</a:t>
            </a:r>
          </a:p>
        </p:txBody>
      </p:sp>
      <p:pic>
        <p:nvPicPr>
          <p:cNvPr id="10" name="Picture 2" descr="Spam | Free Vectors, Stock Photos &amp; PSD">
            <a:extLst>
              <a:ext uri="{FF2B5EF4-FFF2-40B4-BE49-F238E27FC236}">
                <a16:creationId xmlns:a16="http://schemas.microsoft.com/office/drawing/2014/main" id="{E2FD1A08-FA47-4C37-ACC2-57024AD38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2" b="20343"/>
          <a:stretch/>
        </p:blipFill>
        <p:spPr bwMode="auto">
          <a:xfrm>
            <a:off x="6570914" y="1841151"/>
            <a:ext cx="5549078" cy="353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815E74D-E99D-4BC1-92CD-2EAF6B05E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Запобігання спаму та </a:t>
            </a:r>
            <a:r>
              <a:rPr lang="uk-UA" dirty="0" err="1"/>
              <a:t>фішингу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818930-CB37-4EF2-85B3-4D89D1B3C90C}"/>
              </a:ext>
            </a:extLst>
          </p:cNvPr>
          <p:cNvSpPr txBox="1"/>
          <p:nvPr/>
        </p:nvSpPr>
        <p:spPr>
          <a:xfrm>
            <a:off x="72008" y="1196763"/>
            <a:ext cx="596265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>
                <a:solidFill>
                  <a:schemeClr val="bg1"/>
                </a:solidFill>
              </a:rPr>
              <a:t>Спамери</a:t>
            </a:r>
            <a:r>
              <a:rPr lang="uk-UA" sz="2800" b="1" i="1" dirty="0">
                <a:solidFill>
                  <a:schemeClr val="bg1"/>
                </a:solidFill>
              </a:rPr>
              <a:t> збирають адреси потенційних клієнтів на сайтах за допомогою спеціальних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програм-роботів.</a:t>
            </a:r>
          </a:p>
        </p:txBody>
      </p:sp>
      <p:pic>
        <p:nvPicPr>
          <p:cNvPr id="9" name="Picture 2" descr="Premium Vector | Spam electronic mail icon">
            <a:extLst>
              <a:ext uri="{FF2B5EF4-FFF2-40B4-BE49-F238E27FC236}">
                <a16:creationId xmlns:a16="http://schemas.microsoft.com/office/drawing/2014/main" id="{96C7C9FC-4E90-4A87-A3A1-AAFD8DDE4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" b="7780"/>
          <a:stretch/>
        </p:blipFill>
        <p:spPr bwMode="auto">
          <a:xfrm>
            <a:off x="6157342" y="1196763"/>
            <a:ext cx="5962650" cy="515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EE16DBF-6D65-4048-8E6D-AC0FF61CAE86}"/>
              </a:ext>
            </a:extLst>
          </p:cNvPr>
          <p:cNvSpPr/>
          <p:nvPr/>
        </p:nvSpPr>
        <p:spPr>
          <a:xfrm>
            <a:off x="72008" y="3585755"/>
            <a:ext cx="5962650" cy="246108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Найкращий спосіб боротьби з ними — не дати змоги розпізнати електронну адресу.</a:t>
            </a:r>
          </a:p>
        </p:txBody>
      </p:sp>
    </p:spTree>
    <p:extLst>
      <p:ext uri="{BB962C8B-B14F-4D97-AF65-F5344CB8AC3E}">
        <p14:creationId xmlns:p14="http://schemas.microsoft.com/office/powerpoint/2010/main" val="28827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12787</TotalTime>
  <Words>1301</Words>
  <Application>Microsoft Office PowerPoint</Application>
  <PresentationFormat>Широкий екран</PresentationFormat>
  <Paragraphs>154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Етичне та безпечне користування електронною поштою</vt:lpstr>
      <vt:lpstr>Етичне та безпечне користування електронною поштою</vt:lpstr>
      <vt:lpstr>Правила безпечного користування поштою</vt:lpstr>
      <vt:lpstr>Правила безпечного користування поштою</vt:lpstr>
      <vt:lpstr>Правила безпечного користування поштою</vt:lpstr>
      <vt:lpstr>Правила безпечного користування поштою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Запобігання спаму та фішингу</vt:lpstr>
      <vt:lpstr>Особливості написання електронного листа</vt:lpstr>
      <vt:lpstr>Етикет електронного листування</vt:lpstr>
      <vt:lpstr>Етикет електронного листування</vt:lpstr>
      <vt:lpstr>Етикет електронного листування</vt:lpstr>
      <vt:lpstr>Особливості написання електронного листа</vt:lpstr>
      <vt:lpstr>Особливості написання електронного листа</vt:lpstr>
      <vt:lpstr>Особливості написання електронного листа</vt:lpstr>
      <vt:lpstr>Особливості написання електронного листа</vt:lpstr>
      <vt:lpstr>Передавання емоцій в Інтернеті</vt:lpstr>
      <vt:lpstr>Особливості написання електронного листа</vt:lpstr>
      <vt:lpstr>Позначення наголосів і знаків оклику</vt:lpstr>
      <vt:lpstr>Особливості написання електронного листа</vt:lpstr>
      <vt:lpstr>Позначення наголосів і знаків оклику</vt:lpstr>
      <vt:lpstr>Додавання зображень до тексту</vt:lpstr>
      <vt:lpstr>Додавання зображень до тексту</vt:lpstr>
      <vt:lpstr>Додавання зображень до тексту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Ученик</cp:lastModifiedBy>
  <cp:revision>705</cp:revision>
  <dcterms:created xsi:type="dcterms:W3CDTF">2016-06-06T19:48:43Z</dcterms:created>
  <dcterms:modified xsi:type="dcterms:W3CDTF">2025-09-21T07:19:06Z</dcterms:modified>
</cp:coreProperties>
</file>