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1764" r:id="rId3"/>
    <p:sldId id="1763" r:id="rId4"/>
    <p:sldId id="1765" r:id="rId5"/>
    <p:sldId id="1766" r:id="rId6"/>
    <p:sldId id="1767" r:id="rId7"/>
    <p:sldId id="1768" r:id="rId8"/>
    <p:sldId id="1769" r:id="rId9"/>
    <p:sldId id="1770" r:id="rId10"/>
    <p:sldId id="1771" r:id="rId11"/>
    <p:sldId id="1772" r:id="rId12"/>
    <p:sldId id="1778" r:id="rId13"/>
    <p:sldId id="1773" r:id="rId14"/>
    <p:sldId id="1779" r:id="rId15"/>
    <p:sldId id="1780" r:id="rId16"/>
    <p:sldId id="1781" r:id="rId17"/>
    <p:sldId id="1775" r:id="rId18"/>
    <p:sldId id="1782" r:id="rId19"/>
    <p:sldId id="1776" r:id="rId20"/>
    <p:sldId id="1777" r:id="rId21"/>
    <p:sldId id="1785" r:id="rId22"/>
    <p:sldId id="1786" r:id="rId23"/>
    <p:sldId id="1783" r:id="rId24"/>
    <p:sldId id="1789" r:id="rId25"/>
    <p:sldId id="1790" r:id="rId26"/>
    <p:sldId id="1791" r:id="rId27"/>
    <p:sldId id="1792" r:id="rId28"/>
    <p:sldId id="1793" r:id="rId29"/>
    <p:sldId id="1794" r:id="rId30"/>
    <p:sldId id="1795" r:id="rId31"/>
    <p:sldId id="1787" r:id="rId32"/>
    <p:sldId id="1788" r:id="rId33"/>
    <p:sldId id="1784" r:id="rId34"/>
    <p:sldId id="1796" r:id="rId35"/>
    <p:sldId id="1730" r:id="rId36"/>
    <p:sldId id="1799" r:id="rId37"/>
    <p:sldId id="1800" r:id="rId38"/>
    <p:sldId id="259" r:id="rId39"/>
    <p:sldId id="261" r:id="rId40"/>
    <p:sldId id="304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892" autoAdjust="0"/>
  </p:normalViewPr>
  <p:slideViewPr>
    <p:cSldViewPr snapToGrid="0">
      <p:cViewPr varScale="1">
        <p:scale>
          <a:sx n="78" d="100"/>
          <a:sy n="78" d="100"/>
        </p:scale>
        <p:origin x="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en-US" b="1" i="1" dirty="0"/>
            <a:t>ZIP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en-US" b="1" i="1" dirty="0"/>
            <a:t>RAR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en-US" b="1" i="1" dirty="0">
              <a:solidFill>
                <a:srgbClr val="002060"/>
              </a:solidFill>
            </a:rPr>
            <a:t>7z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en-US" b="1" i="1" dirty="0"/>
            <a:t>GZIP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en-US" b="1" i="1" dirty="0"/>
            <a:t>CAB </a:t>
          </a:r>
          <a:r>
            <a:rPr lang="uk-UA" b="1" i="1" dirty="0"/>
            <a:t>та ін. </a:t>
          </a:r>
          <a:endParaRPr lang="uk-UA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0" i="1" dirty="0"/>
            <a:t>Ім'я;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b="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0" i="1" dirty="0"/>
            <a:t>Місце збереження;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b="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b="0" i="1" dirty="0">
              <a:solidFill>
                <a:srgbClr val="002060"/>
              </a:solidFill>
            </a:rPr>
            <a:t>Формат архіву;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b="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b="0" i="1" dirty="0"/>
            <a:t>Ступінь стиснення;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b="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b="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0" i="1" dirty="0"/>
            <a:t>Метод стиснення;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400" b="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400" b="0" i="1"/>
        </a:p>
      </dgm:t>
    </dgm:pt>
    <dgm:pt modelId="{CC462A2A-7096-4FAB-9623-91691E25DE1C}">
      <dgm:prSet phldrT="[Текст]" custT="1"/>
      <dgm:spPr>
        <a:solidFill>
          <a:srgbClr val="EB711D"/>
        </a:solidFill>
      </dgm:spPr>
      <dgm:t>
        <a:bodyPr/>
        <a:lstStyle/>
        <a:p>
          <a:r>
            <a:rPr lang="uk-UA" sz="2400" b="0" i="1" dirty="0"/>
            <a:t>Розбити на томи;</a:t>
          </a:r>
        </a:p>
      </dgm:t>
    </dgm:pt>
    <dgm:pt modelId="{F0E55C24-A813-46E2-B535-A00406130ECE}" type="parTrans" cxnId="{DF185DC1-1014-4E49-B4BA-A1E7157DE95A}">
      <dgm:prSet/>
      <dgm:spPr/>
      <dgm:t>
        <a:bodyPr/>
        <a:lstStyle/>
        <a:p>
          <a:endParaRPr lang="uk-UA" sz="2400"/>
        </a:p>
      </dgm:t>
    </dgm:pt>
    <dgm:pt modelId="{DDF3B3CD-3577-4AE2-8BCF-0EB06C5D4579}" type="sibTrans" cxnId="{DF185DC1-1014-4E49-B4BA-A1E7157DE95A}">
      <dgm:prSet/>
      <dgm:spPr/>
      <dgm:t>
        <a:bodyPr/>
        <a:lstStyle/>
        <a:p>
          <a:endParaRPr lang="uk-UA" sz="2400"/>
        </a:p>
      </dgm:t>
    </dgm:pt>
    <dgm:pt modelId="{6C3430CC-3F40-4E84-B840-6F1371F3D152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400" b="0" i="1" dirty="0"/>
            <a:t>Створити </a:t>
          </a:r>
          <a:r>
            <a:rPr lang="en-US" sz="2400" b="0" i="1" dirty="0"/>
            <a:t>SFX-</a:t>
          </a:r>
          <a:r>
            <a:rPr lang="uk-UA" sz="2400" b="0" i="1" dirty="0"/>
            <a:t>архів та інші.</a:t>
          </a:r>
        </a:p>
      </dgm:t>
    </dgm:pt>
    <dgm:pt modelId="{BB4C3B9F-25A0-47F1-938A-30218693ABFA}" type="parTrans" cxnId="{16478D31-3893-4A07-B75A-89C305D3F2B2}">
      <dgm:prSet/>
      <dgm:spPr/>
      <dgm:t>
        <a:bodyPr/>
        <a:lstStyle/>
        <a:p>
          <a:endParaRPr lang="uk-UA" sz="2400"/>
        </a:p>
      </dgm:t>
    </dgm:pt>
    <dgm:pt modelId="{7BA078CD-B3F1-4309-98E3-6663B891241D}" type="sibTrans" cxnId="{16478D31-3893-4A07-B75A-89C305D3F2B2}">
      <dgm:prSet/>
      <dgm:spPr/>
      <dgm:t>
        <a:bodyPr/>
        <a:lstStyle/>
        <a:p>
          <a:endParaRPr lang="uk-UA" sz="240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29118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/>
    </dgm:pt>
    <dgm:pt modelId="{AD2F74AD-5B6A-4346-8349-090AC68FEE9A}" type="pres">
      <dgm:prSet presAssocID="{1B81C372-925C-46FC-96B1-2F1AAF945560}" presName="text_2" presStyleLbl="node1" presStyleIdx="1" presStyleCnt="7" custScaleY="129118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/>
    </dgm:pt>
    <dgm:pt modelId="{46297F79-2755-4E7F-87B4-88629DD167EF}" type="pres">
      <dgm:prSet presAssocID="{FFF60420-B008-4E57-9B7A-8B5C4B8F1F0F}" presName="text_3" presStyleLbl="node1" presStyleIdx="2" presStyleCnt="7" custScaleY="129118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/>
    </dgm:pt>
    <dgm:pt modelId="{E97A966C-ADE1-481C-9602-29D743F1F5D5}" type="pres">
      <dgm:prSet presAssocID="{574467BF-CB95-4D99-A5FA-460B08A3B1CD}" presName="text_4" presStyleLbl="node1" presStyleIdx="3" presStyleCnt="7" custScaleY="129118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/>
    </dgm:pt>
    <dgm:pt modelId="{A75E9348-9280-4796-BDCC-B84F04B5A654}" type="pres">
      <dgm:prSet presAssocID="{9F5EE445-7A33-4127-8BC1-059962E1C614}" presName="text_5" presStyleLbl="node1" presStyleIdx="4" presStyleCnt="7" custScaleY="129118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/>
    </dgm:pt>
    <dgm:pt modelId="{E9CE5878-047F-48BF-B3E1-62BD886EBB06}" type="pres">
      <dgm:prSet presAssocID="{CC462A2A-7096-4FAB-9623-91691E25DE1C}" presName="text_6" presStyleLbl="node1" presStyleIdx="5" presStyleCnt="7" custScaleY="129118">
        <dgm:presLayoutVars>
          <dgm:bulletEnabled val="1"/>
        </dgm:presLayoutVars>
      </dgm:prSet>
      <dgm:spPr/>
    </dgm:pt>
    <dgm:pt modelId="{434DF46E-C569-427C-BB35-5E9BE9C2DE36}" type="pres">
      <dgm:prSet presAssocID="{CC462A2A-7096-4FAB-9623-91691E25DE1C}" presName="accent_6" presStyleCnt="0"/>
      <dgm:spPr/>
    </dgm:pt>
    <dgm:pt modelId="{04D31355-89AD-48B4-A27C-53F1FC6D04BD}" type="pres">
      <dgm:prSet presAssocID="{CC462A2A-7096-4FAB-9623-91691E25DE1C}" presName="accentRepeatNode" presStyleLbl="solidFgAcc1" presStyleIdx="5" presStyleCnt="7"/>
      <dgm:spPr/>
    </dgm:pt>
    <dgm:pt modelId="{4F2766F1-25A2-4038-9A43-FDF957B2D462}" type="pres">
      <dgm:prSet presAssocID="{6C3430CC-3F40-4E84-B840-6F1371F3D152}" presName="text_7" presStyleLbl="node1" presStyleIdx="6" presStyleCnt="7" custScaleY="129118">
        <dgm:presLayoutVars>
          <dgm:bulletEnabled val="1"/>
        </dgm:presLayoutVars>
      </dgm:prSet>
      <dgm:spPr/>
    </dgm:pt>
    <dgm:pt modelId="{79FB2E0C-FE80-44DE-B98A-3D8FD90EEA4D}" type="pres">
      <dgm:prSet presAssocID="{6C3430CC-3F40-4E84-B840-6F1371F3D152}" presName="accent_7" presStyleCnt="0"/>
      <dgm:spPr/>
    </dgm:pt>
    <dgm:pt modelId="{EB7D51EA-D59E-4F4D-8817-0C91E7931AC5}" type="pres">
      <dgm:prSet presAssocID="{6C3430CC-3F40-4E84-B840-6F1371F3D152}" presName="accentRepeatNode" presStyleLbl="solidFgAcc1" presStyleIdx="6" presStyleCnt="7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6478D31-3893-4A07-B75A-89C305D3F2B2}" srcId="{BD77BD33-EC30-46AC-BD24-401E734F8176}" destId="{6C3430CC-3F40-4E84-B840-6F1371F3D152}" srcOrd="6" destOrd="0" parTransId="{BB4C3B9F-25A0-47F1-938A-30218693ABFA}" sibTransId="{7BA078CD-B3F1-4309-98E3-6663B891241D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4760F6D-C1ED-445F-BB16-D6476507FAFD}" type="presOf" srcId="{CC462A2A-7096-4FAB-9623-91691E25DE1C}" destId="{E9CE5878-047F-48BF-B3E1-62BD886EBB06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EFD829AB-040B-4845-9C8D-F35E96599DC1}" type="presOf" srcId="{6C3430CC-3F40-4E84-B840-6F1371F3D152}" destId="{4F2766F1-25A2-4038-9A43-FDF957B2D462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DF185DC1-1014-4E49-B4BA-A1E7157DE95A}" srcId="{BD77BD33-EC30-46AC-BD24-401E734F8176}" destId="{CC462A2A-7096-4FAB-9623-91691E25DE1C}" srcOrd="5" destOrd="0" parTransId="{F0E55C24-A813-46E2-B535-A00406130ECE}" sibTransId="{DDF3B3CD-3577-4AE2-8BCF-0EB06C5D4579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ADC78B23-B44A-41AB-B422-6814ADCC2309}" type="presParOf" srcId="{0B7B7FCB-7340-4C8C-9CEC-44D83247E09F}" destId="{E9CE5878-047F-48BF-B3E1-62BD886EBB06}" srcOrd="11" destOrd="0" presId="urn:microsoft.com/office/officeart/2008/layout/VerticalCurvedList"/>
    <dgm:cxn modelId="{3396E0E3-5273-4F26-AB0B-CDD43B0DAA5D}" type="presParOf" srcId="{0B7B7FCB-7340-4C8C-9CEC-44D83247E09F}" destId="{434DF46E-C569-427C-BB35-5E9BE9C2DE36}" srcOrd="12" destOrd="0" presId="urn:microsoft.com/office/officeart/2008/layout/VerticalCurvedList"/>
    <dgm:cxn modelId="{F82C9D64-B4E4-48CB-A9DB-D33C41F80E43}" type="presParOf" srcId="{434DF46E-C569-427C-BB35-5E9BE9C2DE36}" destId="{04D31355-89AD-48B4-A27C-53F1FC6D04BD}" srcOrd="0" destOrd="0" presId="urn:microsoft.com/office/officeart/2008/layout/VerticalCurvedList"/>
    <dgm:cxn modelId="{2A709278-F224-438A-98A0-AC519CDFAACF}" type="presParOf" srcId="{0B7B7FCB-7340-4C8C-9CEC-44D83247E09F}" destId="{4F2766F1-25A2-4038-9A43-FDF957B2D462}" srcOrd="13" destOrd="0" presId="urn:microsoft.com/office/officeart/2008/layout/VerticalCurvedList"/>
    <dgm:cxn modelId="{D61DDDFA-D643-4D1D-BD81-37D18928E9BD}" type="presParOf" srcId="{0B7B7FCB-7340-4C8C-9CEC-44D83247E09F}" destId="{79FB2E0C-FE80-44DE-B98A-3D8FD90EEA4D}" srcOrd="14" destOrd="0" presId="urn:microsoft.com/office/officeart/2008/layout/VerticalCurvedList"/>
    <dgm:cxn modelId="{557696D1-BBE5-49C1-A6F9-C99CB87C417B}" type="presParOf" srcId="{79FB2E0C-FE80-44DE-B98A-3D8FD90EEA4D}" destId="{EB7D51EA-D59E-4F4D-8817-0C91E7931A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88388" y="-733909"/>
          <a:ext cx="5703336" cy="5703336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0387" y="264635"/>
          <a:ext cx="3578219" cy="52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3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ZIP</a:t>
          </a:r>
          <a:endParaRPr lang="uk-UA" sz="2700" i="1" kern="1200" dirty="0"/>
        </a:p>
      </dsp:txBody>
      <dsp:txXfrm>
        <a:off x="400387" y="264635"/>
        <a:ext cx="3578219" cy="529609"/>
      </dsp:txXfrm>
    </dsp:sp>
    <dsp:sp modelId="{27878C57-BBF6-4C22-88FA-1C3D4933722D}">
      <dsp:nvSpPr>
        <dsp:cNvPr id="0" name=""/>
        <dsp:cNvSpPr/>
      </dsp:nvSpPr>
      <dsp:spPr>
        <a:xfrm>
          <a:off x="69381" y="198434"/>
          <a:ext cx="662011" cy="66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79889" y="1058794"/>
          <a:ext cx="3198717" cy="52960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3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RAR</a:t>
          </a:r>
          <a:endParaRPr lang="uk-UA" sz="2700" i="1" kern="1200" dirty="0"/>
        </a:p>
      </dsp:txBody>
      <dsp:txXfrm>
        <a:off x="779889" y="1058794"/>
        <a:ext cx="3198717" cy="529609"/>
      </dsp:txXfrm>
    </dsp:sp>
    <dsp:sp modelId="{E63EBB38-5984-4F74-98F1-254621592311}">
      <dsp:nvSpPr>
        <dsp:cNvPr id="0" name=""/>
        <dsp:cNvSpPr/>
      </dsp:nvSpPr>
      <dsp:spPr>
        <a:xfrm>
          <a:off x="448884" y="992593"/>
          <a:ext cx="662011" cy="66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96366" y="1852954"/>
          <a:ext cx="3082240" cy="5296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3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rgbClr val="002060"/>
              </a:solidFill>
            </a:rPr>
            <a:t>7z</a:t>
          </a:r>
          <a:endParaRPr lang="uk-UA" sz="2700" i="1" kern="1200" dirty="0">
            <a:solidFill>
              <a:srgbClr val="002060"/>
            </a:solidFill>
          </a:endParaRPr>
        </a:p>
      </dsp:txBody>
      <dsp:txXfrm>
        <a:off x="896366" y="1852954"/>
        <a:ext cx="3082240" cy="529609"/>
      </dsp:txXfrm>
    </dsp:sp>
    <dsp:sp modelId="{D13D7DA6-9D1E-4150-A6AE-C6ABC36166D5}">
      <dsp:nvSpPr>
        <dsp:cNvPr id="0" name=""/>
        <dsp:cNvSpPr/>
      </dsp:nvSpPr>
      <dsp:spPr>
        <a:xfrm>
          <a:off x="565360" y="1786753"/>
          <a:ext cx="662011" cy="66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79889" y="2647114"/>
          <a:ext cx="3198717" cy="5296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3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GZIP</a:t>
          </a:r>
          <a:endParaRPr lang="uk-UA" sz="2700" i="1" kern="1200" dirty="0"/>
        </a:p>
      </dsp:txBody>
      <dsp:txXfrm>
        <a:off x="779889" y="2647114"/>
        <a:ext cx="3198717" cy="529609"/>
      </dsp:txXfrm>
    </dsp:sp>
    <dsp:sp modelId="{AA2029A9-878F-42BF-A694-5944B1AD983E}">
      <dsp:nvSpPr>
        <dsp:cNvPr id="0" name=""/>
        <dsp:cNvSpPr/>
      </dsp:nvSpPr>
      <dsp:spPr>
        <a:xfrm>
          <a:off x="448884" y="2580912"/>
          <a:ext cx="662011" cy="66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00387" y="3441273"/>
          <a:ext cx="3578219" cy="52960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3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CAB </a:t>
          </a:r>
          <a:r>
            <a:rPr lang="uk-UA" sz="2700" b="1" i="1" kern="1200" dirty="0"/>
            <a:t>та ін. </a:t>
          </a:r>
          <a:endParaRPr lang="uk-UA" sz="2700" i="1" kern="1200" dirty="0"/>
        </a:p>
      </dsp:txBody>
      <dsp:txXfrm>
        <a:off x="400387" y="3441273"/>
        <a:ext cx="3578219" cy="529609"/>
      </dsp:txXfrm>
    </dsp:sp>
    <dsp:sp modelId="{0589A8B4-BF53-4D85-9C3C-5A5EA39FC1AC}">
      <dsp:nvSpPr>
        <dsp:cNvPr id="0" name=""/>
        <dsp:cNvSpPr/>
      </dsp:nvSpPr>
      <dsp:spPr>
        <a:xfrm>
          <a:off x="69381" y="3375072"/>
          <a:ext cx="662011" cy="66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1167" y="-812239"/>
          <a:ext cx="6315408" cy="631540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29068" y="151182"/>
          <a:ext cx="5631497" cy="550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Ім'я;</a:t>
          </a:r>
        </a:p>
      </dsp:txBody>
      <dsp:txXfrm>
        <a:off x="329068" y="151182"/>
        <a:ext cx="5631497" cy="550445"/>
      </dsp:txXfrm>
    </dsp:sp>
    <dsp:sp modelId="{27878C57-BBF6-4C22-88FA-1C3D4933722D}">
      <dsp:nvSpPr>
        <dsp:cNvPr id="0" name=""/>
        <dsp:cNvSpPr/>
      </dsp:nvSpPr>
      <dsp:spPr>
        <a:xfrm>
          <a:off x="62623" y="159960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15132" y="791025"/>
          <a:ext cx="5245433" cy="55044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Місце збереження; </a:t>
          </a:r>
        </a:p>
      </dsp:txBody>
      <dsp:txXfrm>
        <a:off x="715132" y="791025"/>
        <a:ext cx="5245433" cy="550445"/>
      </dsp:txXfrm>
    </dsp:sp>
    <dsp:sp modelId="{E63EBB38-5984-4F74-98F1-254621592311}">
      <dsp:nvSpPr>
        <dsp:cNvPr id="0" name=""/>
        <dsp:cNvSpPr/>
      </dsp:nvSpPr>
      <dsp:spPr>
        <a:xfrm>
          <a:off x="448687" y="799803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6693" y="1430399"/>
          <a:ext cx="5033873" cy="5504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>
              <a:solidFill>
                <a:srgbClr val="002060"/>
              </a:solidFill>
            </a:rPr>
            <a:t>Формат архіву; </a:t>
          </a:r>
        </a:p>
      </dsp:txBody>
      <dsp:txXfrm>
        <a:off x="926693" y="1430399"/>
        <a:ext cx="5033873" cy="550445"/>
      </dsp:txXfrm>
    </dsp:sp>
    <dsp:sp modelId="{D13D7DA6-9D1E-4150-A6AE-C6ABC36166D5}">
      <dsp:nvSpPr>
        <dsp:cNvPr id="0" name=""/>
        <dsp:cNvSpPr/>
      </dsp:nvSpPr>
      <dsp:spPr>
        <a:xfrm>
          <a:off x="660248" y="1439177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94242" y="2070241"/>
          <a:ext cx="4966323" cy="5504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Ступінь стиснення; </a:t>
          </a:r>
        </a:p>
      </dsp:txBody>
      <dsp:txXfrm>
        <a:off x="994242" y="2070241"/>
        <a:ext cx="4966323" cy="550445"/>
      </dsp:txXfrm>
    </dsp:sp>
    <dsp:sp modelId="{AA2029A9-878F-42BF-A694-5944B1AD983E}">
      <dsp:nvSpPr>
        <dsp:cNvPr id="0" name=""/>
        <dsp:cNvSpPr/>
      </dsp:nvSpPr>
      <dsp:spPr>
        <a:xfrm>
          <a:off x="727797" y="2079019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26693" y="2710084"/>
          <a:ext cx="5033873" cy="55044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Метод стиснення;</a:t>
          </a:r>
        </a:p>
      </dsp:txBody>
      <dsp:txXfrm>
        <a:off x="926693" y="2710084"/>
        <a:ext cx="5033873" cy="550445"/>
      </dsp:txXfrm>
    </dsp:sp>
    <dsp:sp modelId="{0589A8B4-BF53-4D85-9C3C-5A5EA39FC1AC}">
      <dsp:nvSpPr>
        <dsp:cNvPr id="0" name=""/>
        <dsp:cNvSpPr/>
      </dsp:nvSpPr>
      <dsp:spPr>
        <a:xfrm>
          <a:off x="660248" y="2718862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CE5878-047F-48BF-B3E1-62BD886EBB06}">
      <dsp:nvSpPr>
        <dsp:cNvPr id="0" name=""/>
        <dsp:cNvSpPr/>
      </dsp:nvSpPr>
      <dsp:spPr>
        <a:xfrm>
          <a:off x="715132" y="3349458"/>
          <a:ext cx="5245433" cy="550445"/>
        </a:xfrm>
        <a:prstGeom prst="rect">
          <a:avLst/>
        </a:prstGeom>
        <a:solidFill>
          <a:srgbClr val="EB71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Розбити на томи;</a:t>
          </a:r>
        </a:p>
      </dsp:txBody>
      <dsp:txXfrm>
        <a:off x="715132" y="3349458"/>
        <a:ext cx="5245433" cy="550445"/>
      </dsp:txXfrm>
    </dsp:sp>
    <dsp:sp modelId="{04D31355-89AD-48B4-A27C-53F1FC6D04BD}">
      <dsp:nvSpPr>
        <dsp:cNvPr id="0" name=""/>
        <dsp:cNvSpPr/>
      </dsp:nvSpPr>
      <dsp:spPr>
        <a:xfrm>
          <a:off x="448687" y="3358236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766F1-25A2-4038-9A43-FDF957B2D462}">
      <dsp:nvSpPr>
        <dsp:cNvPr id="0" name=""/>
        <dsp:cNvSpPr/>
      </dsp:nvSpPr>
      <dsp:spPr>
        <a:xfrm>
          <a:off x="329068" y="3989301"/>
          <a:ext cx="5631497" cy="550445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8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1" kern="1200" dirty="0"/>
            <a:t>Створити </a:t>
          </a:r>
          <a:r>
            <a:rPr lang="en-US" sz="2400" b="0" i="1" kern="1200" dirty="0"/>
            <a:t>SFX-</a:t>
          </a:r>
          <a:r>
            <a:rPr lang="uk-UA" sz="2400" b="0" i="1" kern="1200" dirty="0"/>
            <a:t>архів та інші.</a:t>
          </a:r>
        </a:p>
      </dsp:txBody>
      <dsp:txXfrm>
        <a:off x="329068" y="3989301"/>
        <a:ext cx="5631497" cy="550445"/>
      </dsp:txXfrm>
    </dsp:sp>
    <dsp:sp modelId="{EB7D51EA-D59E-4F4D-8817-0C91E7931AC5}">
      <dsp:nvSpPr>
        <dsp:cNvPr id="0" name=""/>
        <dsp:cNvSpPr/>
      </dsp:nvSpPr>
      <dsp:spPr>
        <a:xfrm>
          <a:off x="62623" y="3998078"/>
          <a:ext cx="532889" cy="532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42F9A984-C475-4612-9C4A-07EFD16989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408D48CF-CB10-42A3-A653-4C29A5F7E9D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E5E56A95-8493-4208-B684-F561348A7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9E75563C-8511-448C-9B1D-C8083414C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D8C30E7-FD99-4332-9153-6AD08C128E3C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196EF909-8FB5-4C9D-9FF2-CB425F2DDE4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06E3DB6E-781E-47A4-A8BE-673CF0DFC35A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63087A4D-4D4C-4AB7-AD86-D510409B0738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F8E3C7AF-896D-4E24-AF6B-3D2E7F5E1DD3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DCDE2B75-AAD3-467F-BB85-6761C311D209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4847B6C3-6C76-43CD-A450-2C827F136EBF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3F35A261-A0FB-441A-8FDD-E01C1D24DF1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1E2E577D-3723-434C-AC4C-63D69088D38F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9535579-B6AB-4910-B62F-92E0DB772C9C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26FDBF72-3CE0-4983-B536-87C90D882BF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358D5467-E268-42A8-953E-463765C8E690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A902D280-5A42-44F1-B50B-5730ED927415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88E49DFC-569B-4A88-84E0-67E718D63D14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5B7A870C-E55B-489F-9C7E-788F41215813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FD02B4CC-7378-4C46-9052-A2326710E40B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ED9A1F7-F119-4058-A12C-49B048A3D6F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01D9867-CF2E-46C8-8A48-772A26E1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162512"/>
            <a:ext cx="10487609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95B8930B-2CFB-44E7-94CB-30887C47450E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B3FD7FF1-C02B-432F-850A-5C333192D4D0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DE5EE2EC-1DF0-4DF4-9845-437D6694C3DF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E3B3CE5C-A6BA-45F1-93C7-254287C9E42D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899C859B-14F1-455F-8F90-24AF2C8C5A9F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8D978354-4578-4606-AD37-0A5E27C4C5CB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39DD6933-D23C-4D35-BE22-F61F721F3244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A9107BAE-CB07-4BA2-8476-F9A66490BA12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A9EAA411-1F58-4E49-BF95-0A9B4B5B4782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B66DB3CD-1822-442B-B747-8892A301A05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6F233334-2779-413F-9C2C-A4AC1DFCA0A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899556F-CA25-4081-B254-65C96FEAEF9F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EAB92B-1880-4E94-97DE-0E9187315DF2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A04E3259-3631-4FAD-ADC3-F10AF8C30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CBA64F08-0759-4B1C-895A-64A65D4C7574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1.3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397A22A-8EF4-446D-AA8B-6D23CEF38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Архіватори</a:t>
            </a:r>
            <a:r>
              <a:rPr lang="uk-UA" dirty="0"/>
              <a:t>. Типи архівних файлів. Операції над архівами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6B595E4-F401-4E57-A3B0-A411E68F1DF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5</a:t>
            </a:r>
          </a:p>
        </p:txBody>
      </p:sp>
      <p:pic>
        <p:nvPicPr>
          <p:cNvPr id="15" name="Picture 4" descr="Web maintenance, web settings, website tools, web repair, website management icon - Download on Iconfinder">
            <a:extLst>
              <a:ext uri="{FF2B5EF4-FFF2-40B4-BE49-F238E27FC236}">
                <a16:creationId xmlns:a16="http://schemas.microsoft.com/office/drawing/2014/main" id="{8F95FE4D-87C6-49F8-8A05-682B9A82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187" r="2605" b="2292"/>
          <a:stretch/>
        </p:blipFill>
        <p:spPr bwMode="auto">
          <a:xfrm>
            <a:off x="6580583" y="3929829"/>
            <a:ext cx="2336812" cy="2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9F57A4FB-AFB0-4459-AEF6-046C33653F16}"/>
              </a:ext>
            </a:extLst>
          </p:cNvPr>
          <p:cNvGrpSpPr/>
          <p:nvPr/>
        </p:nvGrpSpPr>
        <p:grpSpPr>
          <a:xfrm>
            <a:off x="9461697" y="3929828"/>
            <a:ext cx="2350546" cy="2349624"/>
            <a:chOff x="9226027" y="3679128"/>
            <a:chExt cx="2350546" cy="234962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948F3-ED50-40F1-9610-53DD49C5BCA8}"/>
                </a:ext>
              </a:extLst>
            </p:cNvPr>
            <p:cNvSpPr/>
            <p:nvPr/>
          </p:nvSpPr>
          <p:spPr>
            <a:xfrm>
              <a:off x="9226027" y="3679128"/>
              <a:ext cx="2350546" cy="2349624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CCA576C-ACAD-452E-AD0E-93EDB30B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577" y="3873919"/>
              <a:ext cx="1960041" cy="196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Розглянемо послідовність здійснення операцій над архівами з використанням програми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Picture 4" descr="http://arhivator.net/wp-content/uploads/2016/02/review-7-zip.png">
            <a:extLst>
              <a:ext uri="{FF2B5EF4-FFF2-40B4-BE49-F238E27FC236}">
                <a16:creationId xmlns:a16="http://schemas.microsoft.com/office/drawing/2014/main" id="{E5A0C26A-D342-4307-B5A8-7617A79A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13" y="2278064"/>
            <a:ext cx="6359979" cy="3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95F996A-F263-40DB-8A73-B6B1AFD533D2}"/>
              </a:ext>
            </a:extLst>
          </p:cNvPr>
          <p:cNvSpPr/>
          <p:nvPr/>
        </p:nvSpPr>
        <p:spPr>
          <a:xfrm>
            <a:off x="72009" y="2278063"/>
            <a:ext cx="5512714" cy="269151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Ця програма належить до програм з ліцензією </a:t>
            </a:r>
            <a:r>
              <a:rPr lang="en-US" sz="2800" b="1" i="1" dirty="0">
                <a:solidFill>
                  <a:srgbClr val="FFFF00"/>
                </a:solidFill>
              </a:rPr>
              <a:t>free software </a:t>
            </a:r>
            <a:r>
              <a:rPr lang="uk-UA" sz="2800" b="1" i="1" dirty="0">
                <a:solidFill>
                  <a:schemeClr val="bg1"/>
                </a:solidFill>
              </a:rPr>
              <a:t>і  може бути вільно завантажена із сайту авторів програми: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AE652C8-DD20-4007-B0FB-EE5AF8F9D1E0}"/>
              </a:ext>
            </a:extLst>
          </p:cNvPr>
          <p:cNvSpPr/>
          <p:nvPr/>
        </p:nvSpPr>
        <p:spPr>
          <a:xfrm>
            <a:off x="72009" y="5096773"/>
            <a:ext cx="5512714" cy="7587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7-zip.org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 використанням програми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uk-UA" sz="2800" b="1" i="1" dirty="0">
                <a:solidFill>
                  <a:schemeClr val="bg1"/>
                </a:solidFill>
              </a:rPr>
              <a:t> можна: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6C52B-B10A-481B-B99E-56389360F194}"/>
              </a:ext>
            </a:extLst>
          </p:cNvPr>
          <p:cNvSpPr txBox="1"/>
          <p:nvPr/>
        </p:nvSpPr>
        <p:spPr>
          <a:xfrm>
            <a:off x="70929" y="181556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створювати архівні файли та видобувати (</a:t>
            </a:r>
            <a:r>
              <a:rPr lang="uk-UA" sz="2800" b="1" i="1" dirty="0" err="1">
                <a:solidFill>
                  <a:schemeClr val="bg1"/>
                </a:solidFill>
              </a:rPr>
              <a:t>розархівовувати</a:t>
            </a:r>
            <a:r>
              <a:rPr lang="uk-UA" sz="2800" b="1" i="1" dirty="0">
                <a:solidFill>
                  <a:schemeClr val="bg1"/>
                </a:solidFill>
              </a:rPr>
              <a:t>) файли форматів: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DC915-C717-4D2E-864D-1E8C47A65619}"/>
              </a:ext>
            </a:extLst>
          </p:cNvPr>
          <p:cNvSpPr txBox="1"/>
          <p:nvPr/>
        </p:nvSpPr>
        <p:spPr>
          <a:xfrm>
            <a:off x="70929" y="3652552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переглядати та видобувати (</a:t>
            </a:r>
            <a:r>
              <a:rPr lang="uk-UA" sz="2800" b="1" i="1" dirty="0" err="1">
                <a:solidFill>
                  <a:schemeClr val="bg1"/>
                </a:solidFill>
              </a:rPr>
              <a:t>розархівовувати</a:t>
            </a:r>
            <a:r>
              <a:rPr lang="uk-UA" sz="2800" b="1" i="1" dirty="0">
                <a:solidFill>
                  <a:schemeClr val="bg1"/>
                </a:solidFill>
              </a:rPr>
              <a:t>) файли, крім уже зазначених, більш ніж 30 форматів, наприклад: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413DF50-9094-417C-A127-C8D7A131A2AF}"/>
              </a:ext>
            </a:extLst>
          </p:cNvPr>
          <p:cNvSpPr/>
          <p:nvPr/>
        </p:nvSpPr>
        <p:spPr>
          <a:xfrm>
            <a:off x="70929" y="2865262"/>
            <a:ext cx="2887061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7</a:t>
            </a:r>
            <a:r>
              <a:rPr lang="en-US" sz="3200" b="1" i="1" dirty="0">
                <a:solidFill>
                  <a:schemeClr val="bg1"/>
                </a:solidFill>
              </a:rPr>
              <a:t>z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7CC90BD-88A5-4DAA-B595-23B1DF606EA3}"/>
              </a:ext>
            </a:extLst>
          </p:cNvPr>
          <p:cNvSpPr/>
          <p:nvPr/>
        </p:nvSpPr>
        <p:spPr>
          <a:xfrm>
            <a:off x="3124059" y="2865262"/>
            <a:ext cx="2887061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TAR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368D8FE-00C0-477B-A3FC-8165F2FD9637}"/>
              </a:ext>
            </a:extLst>
          </p:cNvPr>
          <p:cNvSpPr/>
          <p:nvPr/>
        </p:nvSpPr>
        <p:spPr>
          <a:xfrm>
            <a:off x="6177188" y="2865262"/>
            <a:ext cx="2887061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ZIP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2AA5CE3-8C01-48E0-9163-8340F21E7010}"/>
              </a:ext>
            </a:extLst>
          </p:cNvPr>
          <p:cNvSpPr/>
          <p:nvPr/>
        </p:nvSpPr>
        <p:spPr>
          <a:xfrm>
            <a:off x="9228471" y="2867180"/>
            <a:ext cx="2887061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WIM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942594-9CE2-4EA4-9BB5-49E2C37E4538}"/>
              </a:ext>
            </a:extLst>
          </p:cNvPr>
          <p:cNvSpPr/>
          <p:nvPr/>
        </p:nvSpPr>
        <p:spPr>
          <a:xfrm>
            <a:off x="65276" y="5133133"/>
            <a:ext cx="2304594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CAB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35752AB-5233-4724-B547-C23A00050561}"/>
              </a:ext>
            </a:extLst>
          </p:cNvPr>
          <p:cNvSpPr/>
          <p:nvPr/>
        </p:nvSpPr>
        <p:spPr>
          <a:xfrm>
            <a:off x="2507228" y="5131215"/>
            <a:ext cx="230448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CHM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3A52782-865D-45EC-98B7-B98F67B40032}"/>
              </a:ext>
            </a:extLst>
          </p:cNvPr>
          <p:cNvSpPr/>
          <p:nvPr/>
        </p:nvSpPr>
        <p:spPr>
          <a:xfrm>
            <a:off x="4942334" y="5131215"/>
            <a:ext cx="2307099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EXT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B4742D0-F670-4065-BF7F-BCF78D8B6DBE}"/>
              </a:ext>
            </a:extLst>
          </p:cNvPr>
          <p:cNvSpPr/>
          <p:nvPr/>
        </p:nvSpPr>
        <p:spPr>
          <a:xfrm>
            <a:off x="7380059" y="5131215"/>
            <a:ext cx="230710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FAT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2109933-3952-4965-B539-6D8C2E15DE7C}"/>
              </a:ext>
            </a:extLst>
          </p:cNvPr>
          <p:cNvSpPr/>
          <p:nvPr/>
        </p:nvSpPr>
        <p:spPr>
          <a:xfrm>
            <a:off x="9817784" y="5131215"/>
            <a:ext cx="230448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ISO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A13F40C-EF96-4266-B1A6-7933363E363B}"/>
              </a:ext>
            </a:extLst>
          </p:cNvPr>
          <p:cNvSpPr/>
          <p:nvPr/>
        </p:nvSpPr>
        <p:spPr>
          <a:xfrm>
            <a:off x="72008" y="5920422"/>
            <a:ext cx="2304594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LZH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E065FD9-4570-466A-B5E8-B649ECA8EEE0}"/>
              </a:ext>
            </a:extLst>
          </p:cNvPr>
          <p:cNvSpPr/>
          <p:nvPr/>
        </p:nvSpPr>
        <p:spPr>
          <a:xfrm>
            <a:off x="2507228" y="5916587"/>
            <a:ext cx="230448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MSI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E465725E-AE52-4229-8B7A-0BB047C883F4}"/>
              </a:ext>
            </a:extLst>
          </p:cNvPr>
          <p:cNvSpPr/>
          <p:nvPr/>
        </p:nvSpPr>
        <p:spPr>
          <a:xfrm>
            <a:off x="4942334" y="5916587"/>
            <a:ext cx="2307099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NTFS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D008736-129F-49C1-8487-EDEE8D553677}"/>
              </a:ext>
            </a:extLst>
          </p:cNvPr>
          <p:cNvSpPr/>
          <p:nvPr/>
        </p:nvSpPr>
        <p:spPr>
          <a:xfrm>
            <a:off x="7380059" y="5916587"/>
            <a:ext cx="230710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RAR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600D2626-990C-4213-AFA6-1538B4691074}"/>
              </a:ext>
            </a:extLst>
          </p:cNvPr>
          <p:cNvSpPr/>
          <p:nvPr/>
        </p:nvSpPr>
        <p:spPr>
          <a:xfrm>
            <a:off x="9817784" y="5916587"/>
            <a:ext cx="2304480" cy="6917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XAR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Можливості програми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6C52B-B10A-481B-B99E-56389360F194}"/>
              </a:ext>
            </a:extLst>
          </p:cNvPr>
          <p:cNvSpPr txBox="1"/>
          <p:nvPr/>
        </p:nvSpPr>
        <p:spPr>
          <a:xfrm>
            <a:off x="70929" y="1826110"/>
            <a:ext cx="6113561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створювати у форматі </a:t>
            </a:r>
            <a:r>
              <a:rPr lang="uk-UA" sz="2800" b="1" i="1" dirty="0">
                <a:solidFill>
                  <a:srgbClr val="FFFF00"/>
                </a:solidFill>
              </a:rPr>
              <a:t>7</a:t>
            </a:r>
            <a:r>
              <a:rPr lang="en-US" sz="2800" b="1" i="1" dirty="0">
                <a:solidFill>
                  <a:srgbClr val="FFFF00"/>
                </a:solidFill>
              </a:rPr>
              <a:t>z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архівні файли з функцією </a:t>
            </a:r>
            <a:r>
              <a:rPr lang="uk-UA" sz="2800" b="1" i="1" dirty="0" err="1">
                <a:solidFill>
                  <a:srgbClr val="FFFF00"/>
                </a:solidFill>
              </a:rPr>
              <a:t>саморозпакування</a:t>
            </a:r>
            <a:r>
              <a:rPr lang="uk-UA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 err="1">
                <a:solidFill>
                  <a:schemeClr val="bg1"/>
                </a:solidFill>
              </a:rPr>
              <a:t>самовидобування</a:t>
            </a:r>
            <a:r>
              <a:rPr lang="uk-UA" sz="2800" b="1" i="1" dirty="0">
                <a:solidFill>
                  <a:schemeClr val="bg1"/>
                </a:solidFill>
              </a:rPr>
              <a:t>) з розширенням імені файлу </a:t>
            </a:r>
            <a:r>
              <a:rPr lang="en-US" sz="2800" b="1" i="1" dirty="0">
                <a:solidFill>
                  <a:srgbClr val="FFFF00"/>
                </a:solidFill>
              </a:rPr>
              <a:t>exe</a:t>
            </a:r>
            <a:r>
              <a:rPr lang="en-US" sz="28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DC915-C717-4D2E-864D-1E8C47A65619}"/>
              </a:ext>
            </a:extLst>
          </p:cNvPr>
          <p:cNvSpPr txBox="1"/>
          <p:nvPr/>
        </p:nvSpPr>
        <p:spPr>
          <a:xfrm>
            <a:off x="70929" y="473829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створювати у форматі </a:t>
            </a:r>
            <a:r>
              <a:rPr lang="uk-UA" sz="2800" b="1" i="1" dirty="0">
                <a:solidFill>
                  <a:srgbClr val="FFFF00"/>
                </a:solidFill>
              </a:rPr>
              <a:t>7</a:t>
            </a:r>
            <a:r>
              <a:rPr lang="en-US" sz="2800" b="1" i="1" dirty="0">
                <a:solidFill>
                  <a:srgbClr val="FFFF00"/>
                </a:solidFill>
              </a:rPr>
              <a:t>z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>
                <a:solidFill>
                  <a:schemeClr val="bg1"/>
                </a:solidFill>
              </a:rPr>
              <a:t>крім файлів з функцією </a:t>
            </a:r>
            <a:r>
              <a:rPr lang="uk-UA" sz="2800" b="1" i="1" dirty="0" err="1">
                <a:solidFill>
                  <a:schemeClr val="bg1"/>
                </a:solidFill>
              </a:rPr>
              <a:t>саморозпакування</a:t>
            </a:r>
            <a:r>
              <a:rPr lang="uk-UA" sz="2800" b="1" i="1" dirty="0">
                <a:solidFill>
                  <a:schemeClr val="bg1"/>
                </a:solidFill>
              </a:rPr>
              <a:t>) </a:t>
            </a:r>
            <a:r>
              <a:rPr lang="uk-UA" sz="2800" b="1" i="1" dirty="0">
                <a:solidFill>
                  <a:srgbClr val="FFFF00"/>
                </a:solidFill>
              </a:rPr>
              <a:t>багатотомні архіви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4" descr="document, exe, file icon">
            <a:extLst>
              <a:ext uri="{FF2B5EF4-FFF2-40B4-BE49-F238E27FC236}">
                <a16:creationId xmlns:a16="http://schemas.microsoft.com/office/drawing/2014/main" id="{E26BFAEE-97AB-4C8D-B207-21DFD832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71" y="1840465"/>
            <a:ext cx="2396400" cy="23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люс 8">
            <a:extLst>
              <a:ext uri="{FF2B5EF4-FFF2-40B4-BE49-F238E27FC236}">
                <a16:creationId xmlns:a16="http://schemas.microsoft.com/office/drawing/2014/main" id="{8438BE92-C1F8-48FA-930D-C22F98268ACC}"/>
              </a:ext>
            </a:extLst>
          </p:cNvPr>
          <p:cNvSpPr/>
          <p:nvPr/>
        </p:nvSpPr>
        <p:spPr>
          <a:xfrm>
            <a:off x="8406093" y="2434908"/>
            <a:ext cx="1478598" cy="147859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2F2A98-1616-472B-89E6-C5CF421F2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5" y="2221414"/>
            <a:ext cx="2024958" cy="20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Існують версії програми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uk-UA" sz="2800" b="1" i="1" dirty="0">
                <a:solidFill>
                  <a:schemeClr val="bg1"/>
                </a:solidFill>
              </a:rPr>
              <a:t> для ОС сімейства: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Picture 2" descr="Windows 11 icon logo DOWNLOAD in SVG or PNG format - LogosArchive">
            <a:extLst>
              <a:ext uri="{FF2B5EF4-FFF2-40B4-BE49-F238E27FC236}">
                <a16:creationId xmlns:a16="http://schemas.microsoft.com/office/drawing/2014/main" id="{C7F62661-1E48-4769-85C4-535ED21E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84316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94B09E7-03CF-46C3-BFF8-88E66DD10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0139" r="15161" b="10395"/>
          <a:stretch/>
        </p:blipFill>
        <p:spPr bwMode="auto">
          <a:xfrm>
            <a:off x="3332742" y="3292669"/>
            <a:ext cx="2482930" cy="29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3859D811-A718-4C27-A575-B00EB7EC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5089" y="3432617"/>
            <a:ext cx="2884903" cy="23367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0EC8857-16CF-45B9-95FC-E293EAE3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8935" r="8442" b="8042"/>
          <a:stretch/>
        </p:blipFill>
        <p:spPr bwMode="auto">
          <a:xfrm>
            <a:off x="6190975" y="3279571"/>
            <a:ext cx="2872722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5C0197D-9ED2-4354-A877-B3332B9B5FBF}"/>
              </a:ext>
            </a:extLst>
          </p:cNvPr>
          <p:cNvSpPr/>
          <p:nvPr/>
        </p:nvSpPr>
        <p:spPr>
          <a:xfrm>
            <a:off x="77547" y="1880483"/>
            <a:ext cx="2887061" cy="11180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Windows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EEA45C6-74F2-4744-A8C1-82BB72109AEB}"/>
              </a:ext>
            </a:extLst>
          </p:cNvPr>
          <p:cNvSpPr/>
          <p:nvPr/>
        </p:nvSpPr>
        <p:spPr>
          <a:xfrm>
            <a:off x="3130677" y="1880483"/>
            <a:ext cx="2887061" cy="11180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Linux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C7B4F95-3B18-4F9B-9AEE-FFEBD1342A2D}"/>
              </a:ext>
            </a:extLst>
          </p:cNvPr>
          <p:cNvSpPr/>
          <p:nvPr/>
        </p:nvSpPr>
        <p:spPr>
          <a:xfrm>
            <a:off x="6183806" y="1880483"/>
            <a:ext cx="2887061" cy="11180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MacOS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673D43D-C132-4077-BC85-8ED3E68501C5}"/>
              </a:ext>
            </a:extLst>
          </p:cNvPr>
          <p:cNvSpPr/>
          <p:nvPr/>
        </p:nvSpPr>
        <p:spPr>
          <a:xfrm>
            <a:off x="9235089" y="1882401"/>
            <a:ext cx="2887061" cy="11180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Android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929F6-96F2-4C80-A00E-9BB2889D0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86" y="2131353"/>
            <a:ext cx="10285869" cy="39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2F5D-FF30-414F-AF2F-5AEBBD73CA4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7-</a:t>
            </a:r>
            <a:r>
              <a:rPr lang="en-US" sz="2800" b="1" i="1" kern="0" dirty="0">
                <a:solidFill>
                  <a:srgbClr val="FFFF00"/>
                </a:solidFill>
              </a:rPr>
              <a:t>zip</a:t>
            </a:r>
            <a:r>
              <a:rPr lang="uk-UA" sz="2800" b="1" i="1" kern="0" dirty="0">
                <a:solidFill>
                  <a:srgbClr val="FFFFFF"/>
                </a:solidFill>
              </a:rPr>
              <a:t> має вигляд: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D4FBC-84E3-4FC6-A4CD-1D3CEE35AB4A}"/>
              </a:ext>
            </a:extLst>
          </p:cNvPr>
          <p:cNvSpPr/>
          <p:nvPr/>
        </p:nvSpPr>
        <p:spPr>
          <a:xfrm>
            <a:off x="990667" y="2451741"/>
            <a:ext cx="5105333" cy="30781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49D4E-BE5F-443A-A2E7-7C558D3D8396}"/>
              </a:ext>
            </a:extLst>
          </p:cNvPr>
          <p:cNvSpPr txBox="1"/>
          <p:nvPr/>
        </p:nvSpPr>
        <p:spPr>
          <a:xfrm>
            <a:off x="1485049" y="1777413"/>
            <a:ext cx="2678988" cy="461665"/>
          </a:xfrm>
          <a:prstGeom prst="wedgeRectCallout">
            <a:avLst>
              <a:gd name="adj1" fmla="val -40880"/>
              <a:gd name="adj2" fmla="val 1105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меню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53ED2DB-C224-40AE-92D6-5F58E3B66DAB}"/>
              </a:ext>
            </a:extLst>
          </p:cNvPr>
          <p:cNvSpPr/>
          <p:nvPr/>
        </p:nvSpPr>
        <p:spPr>
          <a:xfrm>
            <a:off x="994982" y="2761852"/>
            <a:ext cx="6477534" cy="52781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BF3AF-050A-4EF2-B73D-470773A71072}"/>
              </a:ext>
            </a:extLst>
          </p:cNvPr>
          <p:cNvSpPr txBox="1"/>
          <p:nvPr/>
        </p:nvSpPr>
        <p:spPr>
          <a:xfrm>
            <a:off x="6282986" y="1777413"/>
            <a:ext cx="2678988" cy="830997"/>
          </a:xfrm>
          <a:prstGeom prst="wedgeRectCallout">
            <a:avLst>
              <a:gd name="adj1" fmla="val -45342"/>
              <a:gd name="adj2" fmla="val 786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4B76B87-498A-477C-933E-3F3B142381B3}"/>
              </a:ext>
            </a:extLst>
          </p:cNvPr>
          <p:cNvSpPr/>
          <p:nvPr/>
        </p:nvSpPr>
        <p:spPr>
          <a:xfrm>
            <a:off x="994982" y="3289373"/>
            <a:ext cx="10281554" cy="2687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9C0CA-7382-4173-B662-F67E1DDC80D0}"/>
              </a:ext>
            </a:extLst>
          </p:cNvPr>
          <p:cNvSpPr txBox="1"/>
          <p:nvPr/>
        </p:nvSpPr>
        <p:spPr>
          <a:xfrm>
            <a:off x="8134801" y="2685078"/>
            <a:ext cx="2678988" cy="461665"/>
          </a:xfrm>
          <a:prstGeom prst="wedgeRectCallout">
            <a:avLst>
              <a:gd name="adj1" fmla="val -44231"/>
              <a:gd name="adj2" fmla="val 986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адреси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98EA979-461E-403F-BD61-0FF0EE8DBB66}"/>
              </a:ext>
            </a:extLst>
          </p:cNvPr>
          <p:cNvSpPr/>
          <p:nvPr/>
        </p:nvSpPr>
        <p:spPr>
          <a:xfrm>
            <a:off x="994982" y="3558113"/>
            <a:ext cx="10281554" cy="21568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14147-6954-451D-9D92-28CAF8421040}"/>
              </a:ext>
            </a:extLst>
          </p:cNvPr>
          <p:cNvSpPr txBox="1"/>
          <p:nvPr/>
        </p:nvSpPr>
        <p:spPr>
          <a:xfrm>
            <a:off x="5952786" y="4135137"/>
            <a:ext cx="2678988" cy="461665"/>
          </a:xfrm>
          <a:prstGeom prst="wedgeRectCallout">
            <a:avLst>
              <a:gd name="adj1" fmla="val -47207"/>
              <a:gd name="adj2" fmla="val 898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Робоче поле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0B8E5AA-4D37-4DF9-87D0-FBA1B55BFF75}"/>
              </a:ext>
            </a:extLst>
          </p:cNvPr>
          <p:cNvSpPr/>
          <p:nvPr/>
        </p:nvSpPr>
        <p:spPr>
          <a:xfrm>
            <a:off x="990666" y="5715001"/>
            <a:ext cx="10285869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B49FF-DAE2-4A12-90AE-F4BEC27FCF66}"/>
              </a:ext>
            </a:extLst>
          </p:cNvPr>
          <p:cNvSpPr txBox="1"/>
          <p:nvPr/>
        </p:nvSpPr>
        <p:spPr>
          <a:xfrm>
            <a:off x="4613292" y="6139774"/>
            <a:ext cx="2678988" cy="461665"/>
          </a:xfrm>
          <a:prstGeom prst="wedgeRectCallout">
            <a:avLst>
              <a:gd name="adj1" fmla="val -41230"/>
              <a:gd name="adj2" fmla="val -98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</p:spTree>
    <p:extLst>
      <p:ext uri="{BB962C8B-B14F-4D97-AF65-F5344CB8AC3E}">
        <p14:creationId xmlns:p14="http://schemas.microsoft.com/office/powerpoint/2010/main" val="3748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 слід виконати такий алгоритм: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0EA66-2156-409E-8478-F7DA3BA7CDEE}"/>
              </a:ext>
            </a:extLst>
          </p:cNvPr>
          <p:cNvSpPr txBox="1"/>
          <p:nvPr/>
        </p:nvSpPr>
        <p:spPr>
          <a:xfrm>
            <a:off x="72008" y="2273759"/>
            <a:ext cx="4903115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br>
              <a:rPr lang="uk-UA" sz="2800" b="1" i="1" dirty="0">
                <a:solidFill>
                  <a:srgbClr val="FFFF00"/>
                </a:solidFill>
              </a:rPr>
            </a:br>
            <a:r>
              <a:rPr lang="uk-UA" sz="2800" b="1" i="1" dirty="0">
                <a:solidFill>
                  <a:srgbClr val="FFFF00"/>
                </a:solidFill>
              </a:rPr>
              <a:t>Пуск</a:t>
            </a:r>
            <a:r>
              <a:rPr lang="uk-UA" sz="2800" b="1" i="1" dirty="0">
                <a:solidFill>
                  <a:schemeClr val="bg1"/>
                </a:solidFill>
              </a:rPr>
              <a:t> ⇒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en-US" sz="2800" b="1" i="1" dirty="0">
                <a:solidFill>
                  <a:schemeClr val="bg1"/>
                </a:solidFill>
              </a:rPr>
              <a:t> ⇒</a:t>
            </a:r>
            <a:br>
              <a:rPr lang="uk-UA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rgbClr val="FFFF00"/>
                </a:solidFill>
              </a:rPr>
              <a:t>7-zip File Manager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20902F-FE2D-4947-9C8E-3D269437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86" y="2273759"/>
            <a:ext cx="7049905" cy="442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7704F21-7186-4A88-BD78-0EA7BDA99425}"/>
              </a:ext>
            </a:extLst>
          </p:cNvPr>
          <p:cNvSpPr/>
          <p:nvPr/>
        </p:nvSpPr>
        <p:spPr>
          <a:xfrm>
            <a:off x="5870706" y="2616404"/>
            <a:ext cx="2099814" cy="492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59513410-50AF-422B-98DF-61D03FB04338}"/>
              </a:ext>
            </a:extLst>
          </p:cNvPr>
          <p:cNvSpPr/>
          <p:nvPr/>
        </p:nvSpPr>
        <p:spPr>
          <a:xfrm rot="18900000">
            <a:off x="6756962" y="198667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D98297-E0CD-4A69-9AA4-1860201FF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Зробити поточною папку, у якій розміщено файли і  папки, що планується включити до архіву. Для зміни поточної папки використати </a:t>
            </a:r>
            <a:r>
              <a:rPr lang="uk-UA" sz="2800" b="1" i="1" dirty="0">
                <a:solidFill>
                  <a:srgbClr val="FFFF00"/>
                </a:solidFill>
              </a:rPr>
              <a:t>Рядок адреси </a:t>
            </a:r>
            <a:r>
              <a:rPr lang="uk-UA" sz="2800" b="1" i="1" dirty="0">
                <a:solidFill>
                  <a:schemeClr val="bg1"/>
                </a:solidFill>
              </a:rPr>
              <a:t>та кнопку переходу до папки вищого рівня.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ACAEBB5-7D41-445F-905E-EB26B3959D3D}"/>
              </a:ext>
            </a:extLst>
          </p:cNvPr>
          <p:cNvSpPr/>
          <p:nvPr/>
        </p:nvSpPr>
        <p:spPr>
          <a:xfrm>
            <a:off x="1036321" y="4841730"/>
            <a:ext cx="361950" cy="3398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7CE2F-4584-4822-B8CD-843CAA0D2432}"/>
              </a:ext>
            </a:extLst>
          </p:cNvPr>
          <p:cNvSpPr txBox="1"/>
          <p:nvPr/>
        </p:nvSpPr>
        <p:spPr>
          <a:xfrm>
            <a:off x="2498590" y="5245738"/>
            <a:ext cx="4256171" cy="830997"/>
          </a:xfrm>
          <a:prstGeom prst="wedgeRectCallout">
            <a:avLst>
              <a:gd name="adj1" fmla="val -78995"/>
              <a:gd name="adj2" fmla="val -751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FFFFFF"/>
                </a:solidFill>
              </a:rPr>
              <a:t>Кнопка переходу до папки </a:t>
            </a:r>
            <a:r>
              <a:rPr lang="ru-RU" sz="2400" b="1" i="1" kern="0" dirty="0" err="1">
                <a:solidFill>
                  <a:srgbClr val="FFFFFF"/>
                </a:solidFill>
              </a:rPr>
              <a:t>вищого</a:t>
            </a:r>
            <a:r>
              <a:rPr lang="ru-RU" sz="2400" b="1" i="1" kern="0" dirty="0">
                <a:solidFill>
                  <a:srgbClr val="FFFFFF"/>
                </a:solidFill>
              </a:rPr>
              <a:t> </a:t>
            </a:r>
            <a:r>
              <a:rPr lang="ru-RU" sz="2400" b="1" i="1" kern="0" dirty="0" err="1">
                <a:solidFill>
                  <a:srgbClr val="FFFFFF"/>
                </a:solidFill>
              </a:rPr>
              <a:t>рівня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54B50D-B5D0-45E1-8310-D19FB313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5707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Виділити файли і папки, які планується включити до архіву, та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Додати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4EF648D-0F83-4EAB-AB57-F203292BEB78}"/>
              </a:ext>
            </a:extLst>
          </p:cNvPr>
          <p:cNvSpPr/>
          <p:nvPr/>
        </p:nvSpPr>
        <p:spPr>
          <a:xfrm>
            <a:off x="1065707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60B5458-F1F6-4656-A107-1DA0D41C7F71}"/>
              </a:ext>
            </a:extLst>
          </p:cNvPr>
          <p:cNvSpPr/>
          <p:nvPr/>
        </p:nvSpPr>
        <p:spPr>
          <a:xfrm rot="18900000">
            <a:off x="1455314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60239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2737325"/>
            <a:ext cx="602399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Установити у вікні </a:t>
            </a:r>
            <a:r>
              <a:rPr lang="uk-UA" sz="2800" b="1" i="1" dirty="0">
                <a:solidFill>
                  <a:srgbClr val="FFFF00"/>
                </a:solidFill>
              </a:rPr>
              <a:t>Додати до архіву </a:t>
            </a:r>
            <a:r>
              <a:rPr lang="uk-UA" sz="2800" b="1" i="1" dirty="0">
                <a:solidFill>
                  <a:schemeClr val="bg1"/>
                </a:solidFill>
              </a:rPr>
              <a:t>значення властивостей архіву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1852B4-12FD-499B-AA88-6C04B8C3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3" y="1196763"/>
            <a:ext cx="5839789" cy="541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5DCCE8-26A3-4361-A53A-C80D40EF360F}"/>
              </a:ext>
            </a:extLst>
          </p:cNvPr>
          <p:cNvSpPr txBox="1"/>
          <p:nvPr/>
        </p:nvSpPr>
        <p:spPr>
          <a:xfrm>
            <a:off x="72008" y="4708774"/>
            <a:ext cx="60239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0063C-7F22-454E-A67C-137C2686BF62}"/>
              </a:ext>
            </a:extLst>
          </p:cNvPr>
          <p:cNvSpPr txBox="1"/>
          <p:nvPr/>
        </p:nvSpPr>
        <p:spPr>
          <a:xfrm>
            <a:off x="72008" y="1196763"/>
            <a:ext cx="602319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властивостей архіву: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F60B81C-F8C2-4CB9-894D-524E8A0A1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887028"/>
              </p:ext>
            </p:extLst>
          </p:nvPr>
        </p:nvGraphicFramePr>
        <p:xfrm>
          <a:off x="126386" y="2068291"/>
          <a:ext cx="6023190" cy="469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2602B2-1F5C-4391-A928-74BCD0704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203" y="1196763"/>
            <a:ext cx="5839789" cy="541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7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D31355-89AD-48B4-A27C-53F1FC6D0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04D31355-89AD-48B4-A27C-53F1FC6D0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CE5878-047F-48BF-B3E1-62BD886EB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E9CE5878-047F-48BF-B3E1-62BD886EB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7D51EA-D59E-4F4D-8817-0C91E7931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">
                                            <p:graphicEl>
                                              <a:dgm id="{EB7D51EA-D59E-4F4D-8817-0C91E7931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766F1-25A2-4038-9A43-FDF957B2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4F2766F1-25A2-4038-9A43-FDF957B2D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стиснення даних? У яких випадках його використовують?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2243934"/>
            <a:ext cx="1205014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якою метою створюються архіви файлів користувача? Як часто, на вашу думку, це потрібно робити?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7" y="3721993"/>
            <a:ext cx="56601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відмінності між створенням образу системи і створенням контрольної точки відновлення системи?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94E48C-46E2-4C94-83BA-BE7F6BA6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38" b="14185"/>
          <a:stretch/>
        </p:blipFill>
        <p:spPr>
          <a:xfrm>
            <a:off x="5879690" y="3721993"/>
            <a:ext cx="4415026" cy="30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0231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додавання файлів до вже існуючого архіву</a:t>
            </a:r>
            <a:r>
              <a:rPr lang="uk-UA" sz="2800" b="1" i="1" dirty="0">
                <a:solidFill>
                  <a:schemeClr val="bg1"/>
                </a:solidFill>
              </a:rPr>
              <a:t> потрібно на четвертому кроці виконання алгоритму зі створення архіву вказати ім’я і шлях до вже існуючого файлу-архіву.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9F9553-52FF-4B93-9927-D423E701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3" y="1196763"/>
            <a:ext cx="5839789" cy="541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ECAC03F-E137-4A15-847F-2600F3A0BB10}"/>
              </a:ext>
            </a:extLst>
          </p:cNvPr>
          <p:cNvSpPr/>
          <p:nvPr/>
        </p:nvSpPr>
        <p:spPr>
          <a:xfrm>
            <a:off x="11676380" y="1597180"/>
            <a:ext cx="351155" cy="3103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158DA769-18E3-49CC-B3F5-CA4D10ACAC3A}"/>
              </a:ext>
            </a:extLst>
          </p:cNvPr>
          <p:cNvSpPr/>
          <p:nvPr/>
        </p:nvSpPr>
        <p:spPr>
          <a:xfrm rot="11700000">
            <a:off x="10616120" y="122920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74071-4199-4424-8D2D-4E476643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0" y="1196763"/>
            <a:ext cx="5824122" cy="53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02319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час створення архіву, до якого в подальшому будуть додаватися файли, у тому числі й файли з тим самим іменем, але в новій редакції, варто встановити потрібний варіант оновлення файлів у списку </a:t>
            </a:r>
            <a:r>
              <a:rPr lang="uk-UA" sz="2800" b="1" i="1" dirty="0">
                <a:solidFill>
                  <a:srgbClr val="FFFF00"/>
                </a:solidFill>
              </a:rPr>
              <a:t>Режим оновлення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0CEC2A9-4E24-4425-972B-E02C02F526E7}"/>
              </a:ext>
            </a:extLst>
          </p:cNvPr>
          <p:cNvSpPr/>
          <p:nvPr/>
        </p:nvSpPr>
        <p:spPr>
          <a:xfrm>
            <a:off x="10534650" y="1938878"/>
            <a:ext cx="1500218" cy="7243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EF84BF89-11EB-4070-A2DE-A89E97B31822}"/>
              </a:ext>
            </a:extLst>
          </p:cNvPr>
          <p:cNvSpPr/>
          <p:nvPr/>
        </p:nvSpPr>
        <p:spPr>
          <a:xfrm rot="18900000">
            <a:off x="10821310" y="125104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700" b="1" i="1" dirty="0">
                <a:solidFill>
                  <a:schemeClr val="bg1"/>
                </a:solidFill>
              </a:rPr>
              <a:t>Варіанти оновлення файлів у списку </a:t>
            </a:r>
            <a:r>
              <a:rPr lang="uk-UA" sz="2700" b="1" i="1" dirty="0">
                <a:solidFill>
                  <a:srgbClr val="FFFF00"/>
                </a:solidFill>
              </a:rPr>
              <a:t>Режим оновлення</a:t>
            </a:r>
            <a:r>
              <a:rPr lang="uk-UA" sz="27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9A1E7-0552-4013-88CF-0734C787890F}"/>
              </a:ext>
            </a:extLst>
          </p:cNvPr>
          <p:cNvSpPr txBox="1"/>
          <p:nvPr/>
        </p:nvSpPr>
        <p:spPr>
          <a:xfrm>
            <a:off x="72008" y="176369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</a:rPr>
              <a:t>Додати та замінити файли – для додавання нових файлів і заміни існуючих на ті, що додаються;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6FD74-64DA-4BF2-99FD-FAFF55097EC9}"/>
              </a:ext>
            </a:extLst>
          </p:cNvPr>
          <p:cNvSpPr txBox="1"/>
          <p:nvPr/>
        </p:nvSpPr>
        <p:spPr>
          <a:xfrm>
            <a:off x="72008" y="2776905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</a:rPr>
              <a:t>Оновити та замінити файли – для оновлення файлів в архіві, які створювалися (редагувалися) раніше ніж ті, що додаються, та додавання нових файлів;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2D979-382C-4205-BF33-ABE1C79219E3}"/>
              </a:ext>
            </a:extLst>
          </p:cNvPr>
          <p:cNvSpPr txBox="1"/>
          <p:nvPr/>
        </p:nvSpPr>
        <p:spPr>
          <a:xfrm>
            <a:off x="70929" y="4221002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</a:rPr>
              <a:t>Оновити існуючі файли – для оновлення тільки тих файлів, які вже є в архіві, і тільки на більш нові;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2BDE0-53B9-4030-8280-06CE967E7912}"/>
              </a:ext>
            </a:extLst>
          </p:cNvPr>
          <p:cNvSpPr txBox="1"/>
          <p:nvPr/>
        </p:nvSpPr>
        <p:spPr>
          <a:xfrm>
            <a:off x="70929" y="5234211"/>
            <a:ext cx="12050142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</a:rPr>
              <a:t>Синхронізувати файли – для додавання тих файлів, яких немає в архіві, та видалення з архіву тих файлів, яких немає серед обраних для додавання.</a:t>
            </a:r>
          </a:p>
        </p:txBody>
      </p:sp>
    </p:spTree>
    <p:extLst>
      <p:ext uri="{BB962C8B-B14F-4D97-AF65-F5344CB8AC3E}">
        <p14:creationId xmlns:p14="http://schemas.microsoft.com/office/powerpoint/2010/main" val="27324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перегляду вмісту </a:t>
            </a:r>
            <a:r>
              <a:rPr lang="uk-UA" sz="2800" b="1" i="1" dirty="0">
                <a:solidFill>
                  <a:schemeClr val="bg1"/>
                </a:solidFill>
              </a:rPr>
              <a:t>архівного файлу слід відкрити його у вікні </a:t>
            </a:r>
            <a:r>
              <a:rPr lang="uk-UA" sz="2800" b="1" i="1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dirty="0">
                <a:solidFill>
                  <a:schemeClr val="bg1"/>
                </a:solidFill>
              </a:rPr>
              <a:t> або програми-</a:t>
            </a:r>
            <a:r>
              <a:rPr lang="uk-UA" sz="2800" b="1" i="1" dirty="0" err="1">
                <a:solidFill>
                  <a:schemeClr val="bg1"/>
                </a:solidFill>
              </a:rPr>
              <a:t>архіватора</a:t>
            </a:r>
            <a:r>
              <a:rPr lang="uk-UA" sz="2800" b="1" i="1" dirty="0">
                <a:solidFill>
                  <a:schemeClr val="bg1"/>
                </a:solidFill>
              </a:rPr>
              <a:t>. Для цього двічі клацнути на імені файлу або у вікні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 </a:t>
            </a:r>
            <a:r>
              <a:rPr lang="uk-UA" sz="2800" b="1" i="1" dirty="0">
                <a:solidFill>
                  <a:schemeClr val="bg1"/>
                </a:solidFill>
              </a:rPr>
              <a:t>вибрати потрібний файл і виконати </a:t>
            </a:r>
            <a:r>
              <a:rPr lang="uk-UA" sz="2800" b="1" i="1" dirty="0">
                <a:solidFill>
                  <a:srgbClr val="FFFF00"/>
                </a:solidFill>
              </a:rPr>
              <a:t>Файл</a:t>
            </a:r>
            <a:r>
              <a:rPr lang="uk-UA" sz="2800" b="1" i="1" dirty="0">
                <a:solidFill>
                  <a:schemeClr val="bg1"/>
                </a:solidFill>
              </a:rPr>
              <a:t> ⇒ </a:t>
            </a:r>
            <a:r>
              <a:rPr lang="uk-UA" sz="2800" b="1" i="1" dirty="0">
                <a:solidFill>
                  <a:srgbClr val="FFFF00"/>
                </a:solidFill>
              </a:rPr>
              <a:t>Відкрити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BD1F88-94BE-4541-A71B-CB19D039B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22"/>
          <a:stretch/>
        </p:blipFill>
        <p:spPr>
          <a:xfrm>
            <a:off x="1147315" y="3122602"/>
            <a:ext cx="10096500" cy="325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7BCDF6B-7167-4E30-B376-E59EB221910A}"/>
              </a:ext>
            </a:extLst>
          </p:cNvPr>
          <p:cNvSpPr/>
          <p:nvPr/>
        </p:nvSpPr>
        <p:spPr>
          <a:xfrm>
            <a:off x="1155448" y="3743958"/>
            <a:ext cx="3126992" cy="2679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85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 слід: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dirty="0">
                <a:solidFill>
                  <a:srgbClr val="FFFF00"/>
                </a:solidFill>
              </a:rPr>
              <a:t>7-zip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8AD9C-B52C-41EB-8F8D-78AE9EB3289F}"/>
              </a:ext>
            </a:extLst>
          </p:cNvPr>
          <p:cNvSpPr txBox="1"/>
          <p:nvPr/>
        </p:nvSpPr>
        <p:spPr>
          <a:xfrm>
            <a:off x="72008" y="244908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Зробити поточною папку, у якій розміщено файл архіву та вибрати його.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B30046-3F77-4066-8C01-8A2E6552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1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EE75EE-9E2C-4C76-8388-586BDF90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Видобути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4EF648D-0F83-4EAB-AB57-F203292BEB78}"/>
              </a:ext>
            </a:extLst>
          </p:cNvPr>
          <p:cNvSpPr/>
          <p:nvPr/>
        </p:nvSpPr>
        <p:spPr>
          <a:xfrm>
            <a:off x="1987728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60B5458-F1F6-4656-A107-1DA0D41C7F71}"/>
              </a:ext>
            </a:extLst>
          </p:cNvPr>
          <p:cNvSpPr/>
          <p:nvPr/>
        </p:nvSpPr>
        <p:spPr>
          <a:xfrm rot="18900000">
            <a:off x="2377335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548321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Указати шлях до папки, у яку буде здійснено видобування, та інші значення властивостей у вікні </a:t>
            </a:r>
            <a:r>
              <a:rPr lang="uk-UA" sz="2800" b="1" i="1" dirty="0">
                <a:solidFill>
                  <a:srgbClr val="FFFF00"/>
                </a:solidFill>
              </a:rPr>
              <a:t>Видобути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968C0-70DA-4772-BA97-DB91A5DB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65" y="1822925"/>
            <a:ext cx="641985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7D6D4-C6E5-445C-894D-452C8F37FBED}"/>
              </a:ext>
            </a:extLst>
          </p:cNvPr>
          <p:cNvSpPr txBox="1"/>
          <p:nvPr/>
        </p:nvSpPr>
        <p:spPr>
          <a:xfrm>
            <a:off x="72008" y="5122311"/>
            <a:ext cx="54832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55AD80C-1560-411A-B079-447ECF4F5DD3}"/>
              </a:ext>
            </a:extLst>
          </p:cNvPr>
          <p:cNvSpPr/>
          <p:nvPr/>
        </p:nvSpPr>
        <p:spPr>
          <a:xfrm>
            <a:off x="9329420" y="4732019"/>
            <a:ext cx="1284072" cy="3801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1488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окремих файлів і папок </a:t>
            </a:r>
            <a:r>
              <a:rPr lang="uk-UA" sz="2800" b="1" i="1" dirty="0">
                <a:solidFill>
                  <a:schemeClr val="bg1"/>
                </a:solidFill>
              </a:rPr>
              <a:t>з архіву слід: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dirty="0">
                <a:solidFill>
                  <a:srgbClr val="FFFF00"/>
                </a:solidFill>
              </a:rPr>
              <a:t>7-zip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8AD9C-B52C-41EB-8F8D-78AE9EB3289F}"/>
              </a:ext>
            </a:extLst>
          </p:cNvPr>
          <p:cNvSpPr txBox="1"/>
          <p:nvPr/>
        </p:nvSpPr>
        <p:spPr>
          <a:xfrm>
            <a:off x="72008" y="244908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Зробити поточною папку, у якій розміщено файл архіву та вибрати його.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B30046-3F77-4066-8C01-8A2E6552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5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5ADAC-F6E9-438C-A441-69FEFE4B7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32"/>
          <a:stretch/>
        </p:blipFill>
        <p:spPr>
          <a:xfrm>
            <a:off x="1066800" y="3741750"/>
            <a:ext cx="100965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окремих файлів і папок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E1DFB-E83D-4903-B1E5-4C71C187FE11}"/>
              </a:ext>
            </a:extLst>
          </p:cNvPr>
          <p:cNvSpPr txBox="1"/>
          <p:nvPr/>
        </p:nvSpPr>
        <p:spPr>
          <a:xfrm>
            <a:off x="84914" y="227627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Виконати </a:t>
            </a:r>
            <a:r>
              <a:rPr lang="uk-UA" sz="2800" b="1" i="1" dirty="0">
                <a:solidFill>
                  <a:srgbClr val="FFFF00"/>
                </a:solidFill>
              </a:rPr>
              <a:t>Файл</a:t>
            </a:r>
            <a:r>
              <a:rPr lang="uk-UA" sz="2800" b="1" i="1" dirty="0">
                <a:solidFill>
                  <a:schemeClr val="bg1"/>
                </a:solidFill>
              </a:rPr>
              <a:t> ⇒ </a:t>
            </a:r>
            <a:r>
              <a:rPr lang="uk-UA" sz="2800" b="1" i="1" dirty="0">
                <a:solidFill>
                  <a:srgbClr val="FFFF00"/>
                </a:solidFill>
              </a:rPr>
              <a:t>Відкрити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9E9C390-B183-4DEF-9175-7FD8B25833CD}"/>
              </a:ext>
            </a:extLst>
          </p:cNvPr>
          <p:cNvSpPr/>
          <p:nvPr/>
        </p:nvSpPr>
        <p:spPr>
          <a:xfrm>
            <a:off x="1074933" y="4363105"/>
            <a:ext cx="3126992" cy="2679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0653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73CF59-9CAA-4C2E-B18D-9C4D85CC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104900" y="3741750"/>
            <a:ext cx="10058400" cy="26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окремих файлів і папок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E1DFB-E83D-4903-B1E5-4C71C187FE11}"/>
              </a:ext>
            </a:extLst>
          </p:cNvPr>
          <p:cNvSpPr txBox="1"/>
          <p:nvPr/>
        </p:nvSpPr>
        <p:spPr>
          <a:xfrm>
            <a:off x="84914" y="227627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Виділити файли і папки, які плануються видобувати.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8C9B1-ED7F-462E-BE8E-DA68899D80FC}"/>
              </a:ext>
            </a:extLst>
          </p:cNvPr>
          <p:cNvSpPr txBox="1"/>
          <p:nvPr/>
        </p:nvSpPr>
        <p:spPr>
          <a:xfrm>
            <a:off x="84914" y="292159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Видобути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AF5AE05-A339-49F4-820D-32A305A9C38F}"/>
              </a:ext>
            </a:extLst>
          </p:cNvPr>
          <p:cNvSpPr/>
          <p:nvPr/>
        </p:nvSpPr>
        <p:spPr>
          <a:xfrm>
            <a:off x="1987728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5E6FC863-5491-4E4F-A512-BE0F23C9316C}"/>
              </a:ext>
            </a:extLst>
          </p:cNvPr>
          <p:cNvSpPr/>
          <p:nvPr/>
        </p:nvSpPr>
        <p:spPr>
          <a:xfrm rot="18900000">
            <a:off x="2377335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Архіватори</a:t>
            </a:r>
            <a:r>
              <a:rPr lang="uk-UA" dirty="0"/>
              <a:t> і типи архівів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09EF5EB2-E78D-4CED-A89D-C5E4E2FDDB39}"/>
              </a:ext>
            </a:extLst>
          </p:cNvPr>
          <p:cNvSpPr/>
          <p:nvPr/>
        </p:nvSpPr>
        <p:spPr>
          <a:xfrm>
            <a:off x="77547" y="3975554"/>
            <a:ext cx="2887061" cy="5619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PeaZip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351588F3-0F2C-44AF-98A0-BADD704C2F32}"/>
              </a:ext>
            </a:extLst>
          </p:cNvPr>
          <p:cNvSpPr/>
          <p:nvPr/>
        </p:nvSpPr>
        <p:spPr>
          <a:xfrm>
            <a:off x="3059989" y="3975554"/>
            <a:ext cx="2989890" cy="5619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7-</a:t>
            </a:r>
            <a:r>
              <a:rPr lang="en-US" sz="2800" b="1" i="1" dirty="0">
                <a:solidFill>
                  <a:schemeClr val="bg1"/>
                </a:solidFill>
              </a:rPr>
              <a:t>Zip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6204CCD-FEA0-47F7-A6DA-8852ECE69CA8}"/>
              </a:ext>
            </a:extLst>
          </p:cNvPr>
          <p:cNvSpPr/>
          <p:nvPr/>
        </p:nvSpPr>
        <p:spPr>
          <a:xfrm>
            <a:off x="6149818" y="3975554"/>
            <a:ext cx="2989890" cy="5619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WinRAR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3B1A98B0-F34C-4563-8CA4-46F8338710B9}"/>
              </a:ext>
            </a:extLst>
          </p:cNvPr>
          <p:cNvSpPr/>
          <p:nvPr/>
        </p:nvSpPr>
        <p:spPr>
          <a:xfrm>
            <a:off x="9235089" y="3977472"/>
            <a:ext cx="2887061" cy="5619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WinZIP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8" name="Picture 2" descr="PeaZip — Википедия">
            <a:extLst>
              <a:ext uri="{FF2B5EF4-FFF2-40B4-BE49-F238E27FC236}">
                <a16:creationId xmlns:a16="http://schemas.microsoft.com/office/drawing/2014/main" id="{783BAC93-074F-4E91-A529-FF8B5F3E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1" y="4641819"/>
            <a:ext cx="1881372" cy="18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upload.wikimedia.org/wikipedia/commons/thumb/f/...">
            <a:extLst>
              <a:ext uri="{FF2B5EF4-FFF2-40B4-BE49-F238E27FC236}">
                <a16:creationId xmlns:a16="http://schemas.microsoft.com/office/drawing/2014/main" id="{1F48A113-2E38-43DA-9A31-E1B531C4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9" y="4767983"/>
            <a:ext cx="2750192" cy="15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Завантажити безкоштовно WinRAR - остання версія 2022 року">
            <a:extLst>
              <a:ext uri="{FF2B5EF4-FFF2-40B4-BE49-F238E27FC236}">
                <a16:creationId xmlns:a16="http://schemas.microsoft.com/office/drawing/2014/main" id="{825C46BC-7169-457E-B316-78FFE58E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37" y="4549379"/>
            <a:ext cx="2066252" cy="20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i.pinimg.com/originals/a0/76/99/a07699de087f764...">
            <a:extLst>
              <a:ext uri="{FF2B5EF4-FFF2-40B4-BE49-F238E27FC236}">
                <a16:creationId xmlns:a16="http://schemas.microsoft.com/office/drawing/2014/main" id="{6CCC4E9A-2A5C-4227-9761-5C52AEC3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24" y="4643956"/>
            <a:ext cx="1675390" cy="19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82B3088-308B-4227-98C6-742F21F04171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Крім засобів операційної системи, існують спеціальні службові програми для архівування даних. Програми, що використовують для виконання операцій над архівами, називаються </a:t>
            </a:r>
            <a:r>
              <a:rPr lang="uk-UA" sz="2800" b="1" i="1" dirty="0" err="1">
                <a:solidFill>
                  <a:srgbClr val="FFFF00"/>
                </a:solidFill>
              </a:rPr>
              <a:t>архіваторами</a:t>
            </a:r>
            <a:r>
              <a:rPr lang="uk-UA" sz="2800" b="1" i="1" dirty="0">
                <a:solidFill>
                  <a:schemeClr val="bg1"/>
                </a:solidFill>
              </a:rPr>
              <a:t>. У цих програмах використовується стиснення без втрати даних. 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Прикладами </a:t>
            </a:r>
            <a:r>
              <a:rPr lang="uk-UA" sz="2800" b="1" i="1" dirty="0" err="1">
                <a:solidFill>
                  <a:schemeClr val="bg1"/>
                </a:solidFill>
              </a:rPr>
              <a:t>архіваторів</a:t>
            </a:r>
            <a:r>
              <a:rPr lang="uk-UA" sz="2800" b="1" i="1" dirty="0">
                <a:solidFill>
                  <a:schemeClr val="bg1"/>
                </a:solidFill>
              </a:rPr>
              <a:t> є програми: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144D5-7575-49F2-BDFC-6931AEDE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65" y="2285041"/>
            <a:ext cx="641985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окремих файлів і папок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8F19B-D3E4-4679-9368-45498572C828}"/>
              </a:ext>
            </a:extLst>
          </p:cNvPr>
          <p:cNvSpPr txBox="1"/>
          <p:nvPr/>
        </p:nvSpPr>
        <p:spPr>
          <a:xfrm>
            <a:off x="72008" y="2285041"/>
            <a:ext cx="548321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2800" b="1" i="1" dirty="0">
                <a:solidFill>
                  <a:schemeClr val="bg1"/>
                </a:solidFill>
              </a:rPr>
              <a:t>Указати шлях до папки, у яку буде здійснено видобування, у вікні </a:t>
            </a:r>
            <a:r>
              <a:rPr lang="uk-UA" sz="2800" b="1" i="1" dirty="0">
                <a:solidFill>
                  <a:srgbClr val="FFFF00"/>
                </a:solidFill>
              </a:rPr>
              <a:t>Копіювати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455FA1F-74CE-4118-AE9B-37C7D652B7A7}"/>
              </a:ext>
            </a:extLst>
          </p:cNvPr>
          <p:cNvSpPr/>
          <p:nvPr/>
        </p:nvSpPr>
        <p:spPr>
          <a:xfrm>
            <a:off x="9329420" y="5194135"/>
            <a:ext cx="1284072" cy="3801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76783-E98C-48D1-A8BB-18E6F7645967}"/>
              </a:ext>
            </a:extLst>
          </p:cNvPr>
          <p:cNvSpPr txBox="1"/>
          <p:nvPr/>
        </p:nvSpPr>
        <p:spPr>
          <a:xfrm>
            <a:off x="72008" y="4689691"/>
            <a:ext cx="54832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видалення файлів з архіву </a:t>
            </a:r>
            <a:r>
              <a:rPr lang="uk-UA" sz="2800" b="1" i="1" dirty="0">
                <a:solidFill>
                  <a:schemeClr val="bg1"/>
                </a:solidFill>
              </a:rPr>
              <a:t>слід відкрити файл архіву у  програмі 7-</a:t>
            </a:r>
            <a:r>
              <a:rPr lang="en-US" sz="2800" b="1" i="1" dirty="0">
                <a:solidFill>
                  <a:schemeClr val="bg1"/>
                </a:solidFill>
              </a:rPr>
              <a:t>zip (</a:t>
            </a:r>
            <a:r>
              <a:rPr lang="uk-UA" sz="2800" b="1" i="1" dirty="0">
                <a:solidFill>
                  <a:schemeClr val="bg1"/>
                </a:solidFill>
              </a:rPr>
              <a:t>команди 1–3 попереднього алгоритму), виділити потрібні файли і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A6437F-A857-4558-B210-7DDBA423E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104900" y="3741750"/>
            <a:ext cx="10058400" cy="26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FD1349B-57CB-44AF-9A0E-27CC83ACD383}"/>
              </a:ext>
            </a:extLst>
          </p:cNvPr>
          <p:cNvSpPr/>
          <p:nvPr/>
        </p:nvSpPr>
        <p:spPr>
          <a:xfrm>
            <a:off x="5657520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D94990B-34C2-439C-9C59-27F1051DD17B}"/>
              </a:ext>
            </a:extLst>
          </p:cNvPr>
          <p:cNvSpPr/>
          <p:nvPr/>
        </p:nvSpPr>
        <p:spPr>
          <a:xfrm rot="18900000">
            <a:off x="6047127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9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Після інсталяції програми-</a:t>
            </a:r>
            <a:r>
              <a:rPr lang="uk-UA" sz="2800" b="1" i="1" dirty="0" err="1">
                <a:solidFill>
                  <a:schemeClr val="bg1"/>
                </a:solidFill>
              </a:rPr>
              <a:t>архіватора</a:t>
            </a:r>
            <a:r>
              <a:rPr lang="uk-UA" sz="2800" b="1" i="1" dirty="0">
                <a:solidFill>
                  <a:schemeClr val="bg1"/>
                </a:solidFill>
              </a:rPr>
              <a:t> до контекстного меню файлів і папок додаються команди роботи з архівами, які можна використовувати без запуску програми-</a:t>
            </a:r>
            <a:r>
              <a:rPr lang="uk-UA" sz="2800" b="1" i="1" dirty="0" err="1">
                <a:solidFill>
                  <a:schemeClr val="bg1"/>
                </a:solidFill>
              </a:rPr>
              <a:t>архіватора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D32882-5B98-4B44-B4B1-A0A68474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81" y="3084557"/>
            <a:ext cx="6761411" cy="364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FA56B0-90DB-4CF6-9161-88B6F61B995B}"/>
              </a:ext>
            </a:extLst>
          </p:cNvPr>
          <p:cNvSpPr txBox="1"/>
          <p:nvPr/>
        </p:nvSpPr>
        <p:spPr>
          <a:xfrm>
            <a:off x="72008" y="3084557"/>
            <a:ext cx="507026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Так, якщо виділеним є </a:t>
            </a:r>
            <a:r>
              <a:rPr lang="uk-UA" sz="2800" b="1" i="1" dirty="0">
                <a:solidFill>
                  <a:srgbClr val="FFFF00"/>
                </a:solidFill>
              </a:rPr>
              <a:t>файл</a:t>
            </a:r>
            <a:r>
              <a:rPr lang="uk-UA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>
                <a:solidFill>
                  <a:srgbClr val="FFFF00"/>
                </a:solidFill>
              </a:rPr>
              <a:t>файли</a:t>
            </a:r>
            <a:r>
              <a:rPr lang="uk-UA" sz="2800" b="1" i="1" dirty="0">
                <a:solidFill>
                  <a:schemeClr val="bg1"/>
                </a:solidFill>
              </a:rPr>
              <a:t>) </a:t>
            </a:r>
            <a:r>
              <a:rPr lang="uk-UA" sz="2800" b="1" i="1" dirty="0">
                <a:solidFill>
                  <a:srgbClr val="FFFF00"/>
                </a:solidFill>
              </a:rPr>
              <a:t>архівів</a:t>
            </a:r>
            <a:r>
              <a:rPr lang="uk-UA" sz="2800" b="1" i="1" dirty="0">
                <a:solidFill>
                  <a:schemeClr val="bg1"/>
                </a:solidFill>
              </a:rPr>
              <a:t>, використовуючи контекстне меню цього (цих) файлів, можна: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423D9DD-C759-496B-A8DE-92A791C24A9A}"/>
              </a:ext>
            </a:extLst>
          </p:cNvPr>
          <p:cNvSpPr/>
          <p:nvPr/>
        </p:nvSpPr>
        <p:spPr>
          <a:xfrm>
            <a:off x="9009850" y="3819743"/>
            <a:ext cx="3110142" cy="28757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28825785-9C1B-42E4-94C2-DF4563CF56FA}"/>
              </a:ext>
            </a:extLst>
          </p:cNvPr>
          <p:cNvSpPr/>
          <p:nvPr/>
        </p:nvSpPr>
        <p:spPr>
          <a:xfrm rot="18900000">
            <a:off x="10284867" y="324701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1688D4D6-A55E-48D9-B0F8-9B09734E1E00}"/>
              </a:ext>
            </a:extLst>
          </p:cNvPr>
          <p:cNvCxnSpPr>
            <a:cxnSpLocks/>
          </p:cNvCxnSpPr>
          <p:nvPr/>
        </p:nvCxnSpPr>
        <p:spPr>
          <a:xfrm>
            <a:off x="5407741" y="4063223"/>
            <a:ext cx="347078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608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інших виділених </a:t>
            </a:r>
            <a:r>
              <a:rPr lang="uk-UA" sz="2800" b="1" i="1" dirty="0">
                <a:solidFill>
                  <a:srgbClr val="FFFF00"/>
                </a:solidFill>
              </a:rPr>
              <a:t>файлів</a:t>
            </a:r>
            <a:r>
              <a:rPr lang="uk-UA" sz="2800" b="1" i="1" dirty="0">
                <a:solidFill>
                  <a:schemeClr val="bg1"/>
                </a:solidFill>
              </a:rPr>
              <a:t> і </a:t>
            </a:r>
            <a:r>
              <a:rPr lang="uk-UA" sz="2800" b="1" i="1" dirty="0">
                <a:solidFill>
                  <a:srgbClr val="FFFF00"/>
                </a:solidFill>
              </a:rPr>
              <a:t>папок</a:t>
            </a:r>
            <a:r>
              <a:rPr lang="uk-UA" sz="2800" b="1" i="1" dirty="0">
                <a:solidFill>
                  <a:schemeClr val="bg1"/>
                </a:solidFill>
              </a:rPr>
              <a:t>, використовуючи список команд </a:t>
            </a:r>
            <a:r>
              <a:rPr lang="uk-UA" sz="2800" b="1" i="1" dirty="0">
                <a:solidFill>
                  <a:srgbClr val="FFFF00"/>
                </a:solidFill>
              </a:rPr>
              <a:t>7-zip</a:t>
            </a:r>
            <a:r>
              <a:rPr lang="uk-UA" sz="2800" b="1" i="1" dirty="0">
                <a:solidFill>
                  <a:schemeClr val="bg1"/>
                </a:solidFill>
              </a:rPr>
              <a:t> контекстного меню, можна: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CE58F2-5A24-4F87-AC5F-F13DEE71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3" y="2674067"/>
            <a:ext cx="11385295" cy="251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66A91C-8971-403C-9B63-68E97D6F57CB}"/>
              </a:ext>
            </a:extLst>
          </p:cNvPr>
          <p:cNvSpPr/>
          <p:nvPr/>
        </p:nvSpPr>
        <p:spPr>
          <a:xfrm>
            <a:off x="6532121" y="2674068"/>
            <a:ext cx="5233352" cy="25191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9B16266-BEB9-457A-BD0C-DBE0CDC72303}"/>
              </a:ext>
            </a:extLst>
          </p:cNvPr>
          <p:cNvSpPr/>
          <p:nvPr/>
        </p:nvSpPr>
        <p:spPr>
          <a:xfrm rot="18900000">
            <a:off x="8869021" y="235003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EC0E6C98-4FEB-4921-A939-BA4913A9F75D}"/>
              </a:ext>
            </a:extLst>
          </p:cNvPr>
          <p:cNvCxnSpPr>
            <a:cxnSpLocks/>
          </p:cNvCxnSpPr>
          <p:nvPr/>
        </p:nvCxnSpPr>
        <p:spPr>
          <a:xfrm>
            <a:off x="426527" y="3021004"/>
            <a:ext cx="596444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332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перегляду вмісту архівного файлу з модулем </a:t>
            </a:r>
            <a:r>
              <a:rPr lang="uk-UA" sz="2800" b="1" i="1" dirty="0" err="1">
                <a:solidFill>
                  <a:schemeClr val="bg1"/>
                </a:solidFill>
              </a:rPr>
              <a:t>самовидобування</a:t>
            </a:r>
            <a:r>
              <a:rPr lang="uk-UA" sz="2800" b="1" i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rgbClr val="FFFF00"/>
                </a:solidFill>
              </a:rPr>
              <a:t>SFX-</a:t>
            </a:r>
            <a:r>
              <a:rPr lang="uk-UA" sz="2800" b="1" i="1" dirty="0">
                <a:solidFill>
                  <a:schemeClr val="bg1"/>
                </a:solidFill>
              </a:rPr>
              <a:t>архів з розширенням імені файлу </a:t>
            </a:r>
            <a:r>
              <a:rPr lang="en-US" sz="2800" b="1" i="1" dirty="0">
                <a:solidFill>
                  <a:srgbClr val="FFFF00"/>
                </a:solidFill>
              </a:rPr>
              <a:t>exe</a:t>
            </a:r>
            <a:r>
              <a:rPr lang="en-US" sz="2800" b="1" i="1" dirty="0">
                <a:solidFill>
                  <a:schemeClr val="bg1"/>
                </a:solidFill>
              </a:rPr>
              <a:t>) </a:t>
            </a:r>
            <a:r>
              <a:rPr lang="uk-UA" sz="2800" b="1" i="1" dirty="0">
                <a:solidFill>
                  <a:schemeClr val="bg1"/>
                </a:solidFill>
              </a:rPr>
              <a:t>та здійснення операцій з окремими файлами в ньому слід відкрити цей файл у програмі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 </a:t>
            </a:r>
            <a:r>
              <a:rPr lang="uk-UA" sz="2800" b="1" i="1" dirty="0">
                <a:solidFill>
                  <a:schemeClr val="bg1"/>
                </a:solidFill>
              </a:rPr>
              <a:t>одним із способів: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3750355-3BDB-4141-A037-93A2964191DF}"/>
              </a:ext>
            </a:extLst>
          </p:cNvPr>
          <p:cNvSpPr/>
          <p:nvPr/>
        </p:nvSpPr>
        <p:spPr>
          <a:xfrm>
            <a:off x="72008" y="3586162"/>
            <a:ext cx="4450831" cy="22764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виконати команду </a:t>
            </a:r>
            <a:r>
              <a:rPr lang="uk-UA" sz="2600" b="1" i="1" dirty="0">
                <a:solidFill>
                  <a:srgbClr val="FFFF00"/>
                </a:solidFill>
              </a:rPr>
              <a:t>Відкрити</a:t>
            </a:r>
            <a:r>
              <a:rPr lang="uk-UA" sz="2600" b="1" i="1" dirty="0">
                <a:solidFill>
                  <a:schemeClr val="bg1"/>
                </a:solidFill>
              </a:rPr>
              <a:t> зі списку команд </a:t>
            </a:r>
            <a:r>
              <a:rPr lang="uk-UA" sz="2600" b="1" i="1" dirty="0">
                <a:solidFill>
                  <a:srgbClr val="FFFF00"/>
                </a:solidFill>
              </a:rPr>
              <a:t>7-</a:t>
            </a:r>
            <a:r>
              <a:rPr lang="en-US" sz="2600" b="1" i="1" dirty="0">
                <a:solidFill>
                  <a:srgbClr val="FFFF00"/>
                </a:solidFill>
              </a:rPr>
              <a:t>zip </a:t>
            </a:r>
            <a:r>
              <a:rPr lang="uk-UA" sz="2600" b="1" i="1" dirty="0">
                <a:solidFill>
                  <a:schemeClr val="bg1"/>
                </a:solidFill>
              </a:rPr>
              <a:t>контекстного меню файлу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1D59189-FA40-4B3D-A5B0-7C54E29E5CC0}"/>
              </a:ext>
            </a:extLst>
          </p:cNvPr>
          <p:cNvSpPr/>
          <p:nvPr/>
        </p:nvSpPr>
        <p:spPr>
          <a:xfrm>
            <a:off x="7669161" y="3586162"/>
            <a:ext cx="4450831" cy="22764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у програмі </a:t>
            </a:r>
            <a:r>
              <a:rPr lang="uk-UA" sz="2600" b="1" i="1" dirty="0">
                <a:solidFill>
                  <a:srgbClr val="FFFF00"/>
                </a:solidFill>
              </a:rPr>
              <a:t>7-</a:t>
            </a:r>
            <a:r>
              <a:rPr lang="en-US" sz="2600" b="1" i="1" dirty="0">
                <a:solidFill>
                  <a:srgbClr val="FFFF00"/>
                </a:solidFill>
              </a:rPr>
              <a:t>zip </a:t>
            </a:r>
            <a:r>
              <a:rPr lang="uk-UA" sz="2600" b="1" i="1" dirty="0">
                <a:solidFill>
                  <a:schemeClr val="bg1"/>
                </a:solidFill>
              </a:rPr>
              <a:t>виконати </a:t>
            </a:r>
            <a:r>
              <a:rPr lang="uk-UA" sz="2600" b="1" i="1" dirty="0">
                <a:solidFill>
                  <a:srgbClr val="FFFF00"/>
                </a:solidFill>
              </a:rPr>
              <a:t>Файл</a:t>
            </a:r>
            <a:r>
              <a:rPr lang="uk-UA" sz="2600" b="1" i="1" dirty="0">
                <a:solidFill>
                  <a:schemeClr val="bg1"/>
                </a:solidFill>
              </a:rPr>
              <a:t> ⇒ </a:t>
            </a:r>
            <a:r>
              <a:rPr lang="uk-UA" sz="2600" b="1" i="1" dirty="0">
                <a:solidFill>
                  <a:srgbClr val="FFFF00"/>
                </a:solidFill>
              </a:rPr>
              <a:t>Відкрити</a:t>
            </a:r>
            <a:r>
              <a:rPr lang="uk-UA" sz="2600" b="1" i="1" dirty="0">
                <a:solidFill>
                  <a:schemeClr val="bg1"/>
                </a:solidFill>
              </a:rPr>
              <a:t> та вибрати потрібний файл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PeaZip">
            <a:extLst>
              <a:ext uri="{FF2B5EF4-FFF2-40B4-BE49-F238E27FC236}">
                <a16:creationId xmlns:a16="http://schemas.microsoft.com/office/drawing/2014/main" id="{7FB8F629-4689-4CE6-BAA0-FC1356B5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0" y="3429152"/>
            <a:ext cx="2995040" cy="29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називаються програми, що виконують архівування даних? Які операції над архівами вони можуть виконувати?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71697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формати архівних файлів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375414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Які формати архівних файлів можуть опрацьовуватись в операційній системі Windows як звичайні папки?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0" y="4433962"/>
            <a:ext cx="1014997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Яка послідовність дій створення архіву з кількох файлів, розміщених у різних папках?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492510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різняться дії під час видобування всіх файлів з архіву і кількох файлів з архіву?</a:t>
            </a:r>
          </a:p>
        </p:txBody>
      </p:sp>
    </p:spTree>
    <p:extLst>
      <p:ext uri="{BB962C8B-B14F-4D97-AF65-F5344CB8AC3E}">
        <p14:creationId xmlns:p14="http://schemas.microsoft.com/office/powerpoint/2010/main" val="2026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видобути групу файлів з архівів у певну папку?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6091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послідовність дій під час створення архіву, що </a:t>
            </a:r>
            <a:r>
              <a:rPr lang="uk-UA" sz="2800" b="1" i="1" kern="0" dirty="0" err="1">
                <a:solidFill>
                  <a:srgbClr val="002060"/>
                </a:solidFill>
              </a:rPr>
              <a:t>саморозпаковується</a:t>
            </a:r>
            <a:r>
              <a:rPr lang="uk-UA" sz="2800" b="1" i="1" kern="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95069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дій під час створення архіву кількох файлів з використанням контекстного меню цих файлів за умови </a:t>
            </a:r>
            <a:r>
              <a:rPr lang="uk-UA" sz="2800" b="1" i="1" kern="0" dirty="0" err="1">
                <a:solidFill>
                  <a:srgbClr val="FFFFFF"/>
                </a:solidFill>
              </a:rPr>
              <a:t>інсталювання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архіватора</a:t>
            </a:r>
            <a:r>
              <a:rPr lang="uk-UA" sz="2800" b="1" i="1" kern="0" dirty="0">
                <a:solidFill>
                  <a:srgbClr val="FFFFFF"/>
                </a:solidFill>
              </a:rPr>
              <a:t>, наприклад 7-zip?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0" y="4902255"/>
            <a:ext cx="1014997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особливості додавання файлів до вже існуючого архіву? </a:t>
            </a:r>
          </a:p>
        </p:txBody>
      </p:sp>
    </p:spTree>
    <p:extLst>
      <p:ext uri="{BB962C8B-B14F-4D97-AF65-F5344CB8AC3E}">
        <p14:creationId xmlns:p14="http://schemas.microsoft.com/office/powerpoint/2010/main" val="2322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Архівування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C0CCC3-CA95-4F9C-9EC4-A9DAA29D8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/>
          <a:stretch/>
        </p:blipFill>
        <p:spPr bwMode="auto">
          <a:xfrm>
            <a:off x="123601" y="2332038"/>
            <a:ext cx="11944798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30-31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Архіватори</a:t>
            </a:r>
            <a:r>
              <a:rPr lang="uk-UA" dirty="0"/>
              <a:t> і типи архівів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C2E5E-3440-4E0C-B5BB-77B28565AB71}"/>
              </a:ext>
            </a:extLst>
          </p:cNvPr>
          <p:cNvSpPr txBox="1"/>
          <p:nvPr/>
        </p:nvSpPr>
        <p:spPr>
          <a:xfrm>
            <a:off x="72008" y="1196763"/>
            <a:ext cx="863656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архівування з використанням цих програм створюється </a:t>
            </a:r>
            <a:r>
              <a:rPr lang="uk-UA" sz="2800" b="1" i="1" kern="0" dirty="0">
                <a:solidFill>
                  <a:srgbClr val="FFFF00"/>
                </a:solidFill>
              </a:rPr>
              <a:t>архівний файл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містить у стисненому або не стисненому стані файли та  папки.</a:t>
            </a:r>
          </a:p>
        </p:txBody>
      </p:sp>
      <p:pic>
        <p:nvPicPr>
          <p:cNvPr id="8" name="Picture 2" descr="http://3.bp.blogspot.com/-MZfMklxNSwo/VavFbIG0LiI/AAAAAAAAA_8/I46HkWd54Z4/s1600/Winrar.png">
            <a:extLst>
              <a:ext uri="{FF2B5EF4-FFF2-40B4-BE49-F238E27FC236}">
                <a16:creationId xmlns:a16="http://schemas.microsoft.com/office/drawing/2014/main" id="{12F3E92F-67AC-4B3C-B3EE-088B5150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79" y="964159"/>
            <a:ext cx="2691234" cy="26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39A702-D94E-4620-914E-1812252A89C7}"/>
              </a:ext>
            </a:extLst>
          </p:cNvPr>
          <p:cNvSpPr txBox="1"/>
          <p:nvPr/>
        </p:nvSpPr>
        <p:spPr>
          <a:xfrm>
            <a:off x="2438400" y="3610069"/>
            <a:ext cx="960845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процесі архівування можуть бути використані додаткові заходи щодо захисту даних від несанкціонованого доступу, наприклад установлення пароля на доступ до даних в архіві.</a:t>
            </a:r>
          </a:p>
        </p:txBody>
      </p:sp>
      <p:pic>
        <p:nvPicPr>
          <p:cNvPr id="10" name="Picture 2" descr="http://vsofte.biz/uploads/posts/2013-12/1388089683_archive_password_recovery_logo.png">
            <a:extLst>
              <a:ext uri="{FF2B5EF4-FFF2-40B4-BE49-F238E27FC236}">
                <a16:creationId xmlns:a16="http://schemas.microsoft.com/office/drawing/2014/main" id="{C2AD54E7-730F-48E0-9C3E-2D7E1A1E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006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3BC7DE9-ED6F-42D0-A0FC-5B4FC9C51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B3234CD-BE99-40A8-BB13-EECF562A8537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5</a:t>
            </a:r>
          </a:p>
        </p:txBody>
      </p:sp>
      <p:pic>
        <p:nvPicPr>
          <p:cNvPr id="13" name="Picture 4" descr="Web maintenance, web settings, website tools, web repair, website management icon - Download on Iconfinder">
            <a:extLst>
              <a:ext uri="{FF2B5EF4-FFF2-40B4-BE49-F238E27FC236}">
                <a16:creationId xmlns:a16="http://schemas.microsoft.com/office/drawing/2014/main" id="{FC72D860-C461-4FE5-856F-52C7A9971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187" r="2605" b="2292"/>
          <a:stretch/>
        </p:blipFill>
        <p:spPr bwMode="auto">
          <a:xfrm>
            <a:off x="6580583" y="3929829"/>
            <a:ext cx="2336812" cy="2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E9EA187-2EA7-4272-B912-0F41E497A079}"/>
              </a:ext>
            </a:extLst>
          </p:cNvPr>
          <p:cNvGrpSpPr/>
          <p:nvPr/>
        </p:nvGrpSpPr>
        <p:grpSpPr>
          <a:xfrm>
            <a:off x="9461697" y="3929828"/>
            <a:ext cx="2350546" cy="2349624"/>
            <a:chOff x="9226027" y="3679128"/>
            <a:chExt cx="2350546" cy="234962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7A4EABD-2D51-467F-A04E-C63DE8992459}"/>
                </a:ext>
              </a:extLst>
            </p:cNvPr>
            <p:cNvSpPr/>
            <p:nvPr/>
          </p:nvSpPr>
          <p:spPr>
            <a:xfrm>
              <a:off x="9226027" y="3679128"/>
              <a:ext cx="2350546" cy="2349624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BEA71C8-30A4-4FE0-87B5-9EFA24E74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577" y="3873919"/>
              <a:ext cx="1960041" cy="196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Архіватори</a:t>
            </a:r>
            <a:r>
              <a:rPr lang="uk-UA" dirty="0"/>
              <a:t> і типи архівів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C97C5-7728-4270-B833-BE18C87F599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алгоритмів, за якими здійснюється стиснення та архівування даних, розрізняють такі формати архівних файлів: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8824D28-B3A7-4DF7-9101-0ABF976B6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551638"/>
              </p:ext>
            </p:extLst>
          </p:nvPr>
        </p:nvGraphicFramePr>
        <p:xfrm>
          <a:off x="8085647" y="2581758"/>
          <a:ext cx="4036503" cy="423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B2CC-03BE-47AB-8793-E894DFF2703A}"/>
              </a:ext>
            </a:extLst>
          </p:cNvPr>
          <p:cNvSpPr txBox="1"/>
          <p:nvPr/>
        </p:nvSpPr>
        <p:spPr>
          <a:xfrm>
            <a:off x="72008" y="2749792"/>
            <a:ext cx="423981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Найчастіше, особливо в мережі Інтернет, використовують архівні файли формату </a:t>
            </a:r>
            <a:r>
              <a:rPr lang="en-US" sz="2800" b="1" i="1" kern="0" dirty="0">
                <a:solidFill>
                  <a:srgbClr val="FFFF00"/>
                </a:solidFill>
              </a:rPr>
              <a:t>ZIP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FE96E0-35FA-4834-A40C-D65EC4E53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002" y="2749791"/>
            <a:ext cx="3390726" cy="26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До основних операцій над архівами належать: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E58C4-95A8-42B5-A254-5AE33016AD3A}"/>
              </a:ext>
            </a:extLst>
          </p:cNvPr>
          <p:cNvSpPr txBox="1"/>
          <p:nvPr/>
        </p:nvSpPr>
        <p:spPr>
          <a:xfrm>
            <a:off x="76773" y="1818607"/>
            <a:ext cx="773004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створення архівів файлів і папок з можливим стисненням даних;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6029B-0E9E-46F4-9F06-5DAAE8DECAE5}"/>
              </a:ext>
            </a:extLst>
          </p:cNvPr>
          <p:cNvSpPr txBox="1"/>
          <p:nvPr/>
        </p:nvSpPr>
        <p:spPr>
          <a:xfrm>
            <a:off x="70929" y="2871338"/>
            <a:ext cx="773004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додавання файлів і папок до вже існуючих архівів;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92E35-F1C5-4AF9-A88F-C40CB0A08127}"/>
              </a:ext>
            </a:extLst>
          </p:cNvPr>
          <p:cNvSpPr txBox="1"/>
          <p:nvPr/>
        </p:nvSpPr>
        <p:spPr>
          <a:xfrm>
            <a:off x="70929" y="3924069"/>
            <a:ext cx="773004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перегляд вмісту архівів;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BAB27-5BF9-4453-A346-6461C0D0191D}"/>
              </a:ext>
            </a:extLst>
          </p:cNvPr>
          <p:cNvSpPr txBox="1"/>
          <p:nvPr/>
        </p:nvSpPr>
        <p:spPr>
          <a:xfrm>
            <a:off x="70929" y="4545913"/>
            <a:ext cx="773004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заміщення та оновлення файлів і папок в архівах;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738DB-183F-4648-A995-C47B60A65642}"/>
              </a:ext>
            </a:extLst>
          </p:cNvPr>
          <p:cNvSpPr txBox="1"/>
          <p:nvPr/>
        </p:nvSpPr>
        <p:spPr>
          <a:xfrm>
            <a:off x="70929" y="559864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видобування з архіву всіх або тільки обраних файлів і папок;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5A9A57-7A29-47C6-8621-296F69E9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6" b="5963"/>
          <a:stretch/>
        </p:blipFill>
        <p:spPr>
          <a:xfrm>
            <a:off x="7938621" y="1807080"/>
            <a:ext cx="4176606" cy="36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Основні операції над архівами: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17BE-7484-496E-9378-068567ECE6FD}"/>
              </a:ext>
            </a:extLst>
          </p:cNvPr>
          <p:cNvSpPr txBox="1"/>
          <p:nvPr/>
        </p:nvSpPr>
        <p:spPr>
          <a:xfrm>
            <a:off x="76773" y="1818607"/>
            <a:ext cx="1030609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створення багатотомних архівів (архів розбивається на кілька окремих файлів – томів); розмір томів установлює користувач;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46797-8038-4DD3-A8E8-6139E1E16099}"/>
              </a:ext>
            </a:extLst>
          </p:cNvPr>
          <p:cNvSpPr txBox="1"/>
          <p:nvPr/>
        </p:nvSpPr>
        <p:spPr>
          <a:xfrm>
            <a:off x="76772" y="3302226"/>
            <a:ext cx="12045377" cy="17543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</a:rPr>
              <a:t>створення звичайних і багатотомних архівів, які містять програму самостійного видобування файлів і папок, без участі програми-</a:t>
            </a:r>
            <a:r>
              <a:rPr lang="uk-UA" sz="2700" b="1" i="1" dirty="0" err="1">
                <a:solidFill>
                  <a:schemeClr val="bg1"/>
                </a:solidFill>
              </a:rPr>
              <a:t>архіватора</a:t>
            </a:r>
            <a:r>
              <a:rPr lang="uk-UA" sz="2700" b="1" i="1" dirty="0">
                <a:solidFill>
                  <a:schemeClr val="bg1"/>
                </a:solidFill>
              </a:rPr>
              <a:t> – так званих </a:t>
            </a:r>
            <a:r>
              <a:rPr lang="en-US" sz="2700" b="1" i="1" dirty="0">
                <a:solidFill>
                  <a:srgbClr val="FFFF00"/>
                </a:solidFill>
              </a:rPr>
              <a:t>SFX-</a:t>
            </a:r>
            <a:r>
              <a:rPr lang="uk-UA" sz="2700" b="1" i="1" dirty="0">
                <a:solidFill>
                  <a:schemeClr val="bg1"/>
                </a:solidFill>
              </a:rPr>
              <a:t>архівів (</a:t>
            </a:r>
            <a:r>
              <a:rPr lang="uk-UA" sz="2700" b="1" i="1" dirty="0" err="1">
                <a:solidFill>
                  <a:schemeClr val="bg1"/>
                </a:solidFill>
              </a:rPr>
              <a:t>англ</a:t>
            </a:r>
            <a:r>
              <a:rPr lang="uk-UA" sz="2700" b="1" i="1" dirty="0">
                <a:solidFill>
                  <a:schemeClr val="bg1"/>
                </a:solidFill>
              </a:rPr>
              <a:t>. </a:t>
            </a:r>
            <a:r>
              <a:rPr lang="en-US" sz="2700" b="1" i="1" dirty="0" err="1">
                <a:solidFill>
                  <a:srgbClr val="FFFF00"/>
                </a:solidFill>
              </a:rPr>
              <a:t>S</a:t>
            </a:r>
            <a:r>
              <a:rPr lang="en-US" sz="2700" b="1" i="1" dirty="0" err="1">
                <a:solidFill>
                  <a:schemeClr val="bg1"/>
                </a:solidFill>
              </a:rPr>
              <a:t>el</a:t>
            </a:r>
            <a:r>
              <a:rPr lang="en-US" sz="2700" b="1" i="1" dirty="0" err="1">
                <a:solidFill>
                  <a:srgbClr val="FFFF00"/>
                </a:solidFill>
              </a:rPr>
              <a:t>F</a:t>
            </a:r>
            <a:r>
              <a:rPr lang="en-US" sz="2700" b="1" i="1" dirty="0">
                <a:solidFill>
                  <a:schemeClr val="bg1"/>
                </a:solidFill>
              </a:rPr>
              <a:t> </a:t>
            </a:r>
            <a:r>
              <a:rPr lang="en-US" sz="2700" b="1" i="1" dirty="0" err="1">
                <a:solidFill>
                  <a:schemeClr val="bg1"/>
                </a:solidFill>
              </a:rPr>
              <a:t>e</a:t>
            </a:r>
            <a:r>
              <a:rPr lang="en-US" sz="2700" b="1" i="1" dirty="0" err="1">
                <a:solidFill>
                  <a:srgbClr val="FFFF00"/>
                </a:solidFill>
              </a:rPr>
              <a:t>X</a:t>
            </a:r>
            <a:r>
              <a:rPr lang="en-US" sz="2700" b="1" i="1" dirty="0" err="1">
                <a:solidFill>
                  <a:schemeClr val="bg1"/>
                </a:solidFill>
              </a:rPr>
              <a:t>tracting</a:t>
            </a:r>
            <a:r>
              <a:rPr lang="en-US" sz="2700" b="1" i="1" dirty="0">
                <a:solidFill>
                  <a:schemeClr val="bg1"/>
                </a:solidFill>
              </a:rPr>
              <a:t> – </a:t>
            </a:r>
            <a:r>
              <a:rPr lang="uk-UA" sz="2700" b="1" i="1" dirty="0" err="1">
                <a:solidFill>
                  <a:schemeClr val="bg1"/>
                </a:solidFill>
              </a:rPr>
              <a:t>самовидобування</a:t>
            </a:r>
            <a:r>
              <a:rPr lang="uk-UA" sz="2700" b="1" i="1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718B1-83DE-4075-B91A-FF0099AEF39C}"/>
              </a:ext>
            </a:extLst>
          </p:cNvPr>
          <p:cNvSpPr txBox="1"/>
          <p:nvPr/>
        </p:nvSpPr>
        <p:spPr>
          <a:xfrm>
            <a:off x="76772" y="5172697"/>
            <a:ext cx="1204537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перевірка цілісності даних в архівах;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C6F10-EFDF-4F88-BBD1-666CE4C1EAC9}"/>
              </a:ext>
            </a:extLst>
          </p:cNvPr>
          <p:cNvSpPr txBox="1"/>
          <p:nvPr/>
        </p:nvSpPr>
        <p:spPr>
          <a:xfrm>
            <a:off x="76772" y="5858529"/>
            <a:ext cx="1204537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шифрування даних та імен файлів в архівах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9C0F2A-B7F0-4CD5-8F1F-CD82B365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82" y="1748728"/>
            <a:ext cx="1553497" cy="15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82040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Операційна система </a:t>
            </a:r>
            <a:r>
              <a:rPr lang="en-US" sz="2800" b="1" i="1" dirty="0">
                <a:solidFill>
                  <a:srgbClr val="FFFF00"/>
                </a:solidFill>
              </a:rPr>
              <a:t>Windows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здійснює операції над файлами архівів формату 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як над звичайними папками, тобто: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9EE32-FB9D-4B70-9DB6-7C41DE7480DE}"/>
              </a:ext>
            </a:extLst>
          </p:cNvPr>
          <p:cNvSpPr txBox="1"/>
          <p:nvPr/>
        </p:nvSpPr>
        <p:spPr>
          <a:xfrm>
            <a:off x="72007" y="3139625"/>
            <a:ext cx="682040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відкриває їх вміст,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14B6F-1094-4B45-B862-C6AA044E64BE}"/>
              </a:ext>
            </a:extLst>
          </p:cNvPr>
          <p:cNvSpPr txBox="1"/>
          <p:nvPr/>
        </p:nvSpPr>
        <p:spPr>
          <a:xfrm>
            <a:off x="72007" y="3778261"/>
            <a:ext cx="682040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копіює файли з архівного файлу у вибрану папку,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A7FA2-26A0-4EB0-BB90-FFA462F95ED5}"/>
              </a:ext>
            </a:extLst>
          </p:cNvPr>
          <p:cNvSpPr txBox="1"/>
          <p:nvPr/>
        </p:nvSpPr>
        <p:spPr>
          <a:xfrm>
            <a:off x="72007" y="4847784"/>
            <a:ext cx="682040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видаляє файли з архіву тощо.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613616-44EF-4409-B205-BA55C5497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" r="8401"/>
          <a:stretch/>
        </p:blipFill>
        <p:spPr>
          <a:xfrm>
            <a:off x="7049729" y="1196763"/>
            <a:ext cx="5070263" cy="46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70936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 контекстному меню виділених файлів і папок можна виконати</a:t>
            </a:r>
          </a:p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Запакувати до 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uk-UA" sz="2800" b="1" i="1" dirty="0">
                <a:solidFill>
                  <a:srgbClr val="FFFF00"/>
                </a:solidFill>
              </a:rPr>
              <a:t>-файлу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916E0-0379-4631-B8DE-B8CDB6122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9"/>
          <a:stretch/>
        </p:blipFill>
        <p:spPr>
          <a:xfrm>
            <a:off x="5963444" y="1196763"/>
            <a:ext cx="6156548" cy="462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B42781-3565-44EF-B36D-621623EBED56}"/>
              </a:ext>
            </a:extLst>
          </p:cNvPr>
          <p:cNvSpPr txBox="1"/>
          <p:nvPr/>
        </p:nvSpPr>
        <p:spPr>
          <a:xfrm>
            <a:off x="1569702" y="3143558"/>
            <a:ext cx="4211666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іменах виділених для архівування файлів і папок </a:t>
            </a:r>
            <a:r>
              <a:rPr lang="uk-UA" sz="2800" b="1" i="1" dirty="0">
                <a:solidFill>
                  <a:srgbClr val="FFFF00"/>
                </a:solidFill>
              </a:rPr>
              <a:t>не повинно бути</a:t>
            </a:r>
            <a:r>
              <a:rPr lang="uk-UA" sz="2800" b="1" i="1" dirty="0">
                <a:solidFill>
                  <a:schemeClr val="bg1"/>
                </a:solidFill>
              </a:rPr>
              <a:t> літер українського алфавіту </a:t>
            </a:r>
            <a:r>
              <a:rPr lang="uk-UA" sz="2800" b="1" dirty="0">
                <a:solidFill>
                  <a:srgbClr val="FFFF00"/>
                </a:solidFill>
              </a:rPr>
              <a:t>і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rgbClr val="FFFF00"/>
                </a:solidFill>
              </a:rPr>
              <a:t>ї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rgbClr val="FFFF00"/>
                </a:solidFill>
              </a:rPr>
              <a:t>є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B728BA58-3813-42DC-B20E-7786F9C0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43558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3F9789E-C0D9-4A73-B529-E26846B1920B}"/>
              </a:ext>
            </a:extLst>
          </p:cNvPr>
          <p:cNvSpPr/>
          <p:nvPr/>
        </p:nvSpPr>
        <p:spPr>
          <a:xfrm>
            <a:off x="5963444" y="3238876"/>
            <a:ext cx="403596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B6C2624B-AC3E-4632-8085-061D86670F6B}"/>
              </a:ext>
            </a:extLst>
          </p:cNvPr>
          <p:cNvSpPr/>
          <p:nvPr/>
        </p:nvSpPr>
        <p:spPr>
          <a:xfrm rot="18900000">
            <a:off x="7090291" y="261688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11548</TotalTime>
  <Words>1458</Words>
  <Application>Microsoft Office PowerPoint</Application>
  <PresentationFormat>Широкий екран</PresentationFormat>
  <Paragraphs>181</Paragraphs>
  <Slides>40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Verdana</vt:lpstr>
      <vt:lpstr>Wingdings</vt:lpstr>
      <vt:lpstr>Тема Office</vt:lpstr>
      <vt:lpstr>Архіватори. Типи архівних файлів. Операції над архівами</vt:lpstr>
      <vt:lpstr>Запитання</vt:lpstr>
      <vt:lpstr>Архіватори і типи архівів</vt:lpstr>
      <vt:lpstr>Архіватори і типи архівів</vt:lpstr>
      <vt:lpstr>Архіватори і типи архівів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Дайте відповіді на запитання</vt:lpstr>
      <vt:lpstr>Дайте відповіді на запитання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387</cp:revision>
  <dcterms:created xsi:type="dcterms:W3CDTF">2016-06-06T19:48:43Z</dcterms:created>
  <dcterms:modified xsi:type="dcterms:W3CDTF">2022-08-04T11:19:10Z</dcterms:modified>
</cp:coreProperties>
</file>