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1749" r:id="rId3"/>
    <p:sldId id="1805" r:id="rId4"/>
    <p:sldId id="1806" r:id="rId5"/>
    <p:sldId id="1807" r:id="rId6"/>
    <p:sldId id="1808" r:id="rId7"/>
    <p:sldId id="1809" r:id="rId8"/>
    <p:sldId id="1810" r:id="rId9"/>
    <p:sldId id="1811" r:id="rId10"/>
    <p:sldId id="1812" r:id="rId11"/>
    <p:sldId id="1813" r:id="rId12"/>
    <p:sldId id="259" r:id="rId13"/>
    <p:sldId id="306" r:id="rId14"/>
    <p:sldId id="261" r:id="rId15"/>
    <p:sldId id="30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ій Мацаєнко" initials="СМ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19426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892" autoAdjust="0"/>
  </p:normalViewPr>
  <p:slideViewPr>
    <p:cSldViewPr snapToGrid="0">
      <p:cViewPr varScale="1">
        <p:scale>
          <a:sx n="78" d="100"/>
          <a:sy n="78" d="100"/>
        </p:scale>
        <p:origin x="43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>
            <a:extLst>
              <a:ext uri="{FF2B5EF4-FFF2-40B4-BE49-F238E27FC236}">
                <a16:creationId xmlns:a16="http://schemas.microsoft.com/office/drawing/2014/main" id="{D345DF0E-31B3-4734-B8B3-C18CAF44D1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37CBD06-6208-401D-8813-9F1B3EA0D21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0328ACF-6991-4C93-A76B-9883ADDD7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7EA3BC18-E01A-4CCF-9A8E-A2B39C59A8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CEEF6983-42A6-4594-A863-A6710F449770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823813D5-8B5F-4E22-9A82-9E6E59FC1199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4CBA1CFF-D04D-46FE-A4CE-203A735F2779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0E03F52F-3A86-4D7E-86B8-643D1E71DD09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B76569C2-C3C1-4FCC-90A0-7A20621D3201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0AFC7809-9EBE-444A-AFF8-CA6518796F7E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CBBFD53B-115A-46F8-A06B-8175DBE5F48B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AFAEFD80-3A69-4C3A-9DFE-AD916FA327F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753C019F-1BE4-4369-8E03-8D6E8A3661E1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7E8B0F38-4E8E-4438-B1A4-5240DCB96E74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FE2F49A3-1097-4472-86DA-187EE65FCFA8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7D2C8C96-4ADE-4470-8F36-23A5E48BDF37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9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6F4D94A7-1190-4BD2-A5C4-5EFA71194189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91F21637-1B0A-42C0-95E5-BC583C0E5CA5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E2319C9E-BA4D-45AD-A64B-39F3B908950F}"/>
              </a:ext>
            </a:extLst>
          </p:cNvPr>
          <p:cNvSpPr/>
          <p:nvPr userDrawn="1"/>
        </p:nvSpPr>
        <p:spPr>
          <a:xfrm>
            <a:off x="1133931" y="3338852"/>
            <a:ext cx="2201553" cy="381395"/>
          </a:xfrm>
          <a:prstGeom prst="rect">
            <a:avLst/>
          </a:prstGeom>
          <a:solidFill>
            <a:srgbClr val="0A65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Ривкінд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Й.Я. 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D2A07916-8A67-4B92-9CB3-C39626BE62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15E06B7-DB3B-409C-B6CF-8FD21A2D32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D9D3092-A783-404F-B41F-39A1C4F3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1" y="162512"/>
            <a:ext cx="10487609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236CAD7D-DAD6-4284-AEE7-4C401EA3E01E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26" name="Графіка 3">
              <a:extLst>
                <a:ext uri="{FF2B5EF4-FFF2-40B4-BE49-F238E27FC236}">
                  <a16:creationId xmlns:a16="http://schemas.microsoft.com/office/drawing/2014/main" id="{8E1F6FFA-3BA5-4E65-BAF5-E07214205051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28" name="Полілінія: фігура 27">
                <a:extLst>
                  <a:ext uri="{FF2B5EF4-FFF2-40B4-BE49-F238E27FC236}">
                    <a16:creationId xmlns:a16="http://schemas.microsoft.com/office/drawing/2014/main" id="{07C267F0-1C00-46C9-BFB0-7679893F5D5A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29" name="Графіка 3">
                <a:extLst>
                  <a:ext uri="{FF2B5EF4-FFF2-40B4-BE49-F238E27FC236}">
                    <a16:creationId xmlns:a16="http://schemas.microsoft.com/office/drawing/2014/main" id="{028BB35A-0F0A-499C-ACD9-468E5B183EFB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1" name="Полілінія: фігура 30">
                  <a:extLst>
                    <a:ext uri="{FF2B5EF4-FFF2-40B4-BE49-F238E27FC236}">
                      <a16:creationId xmlns:a16="http://schemas.microsoft.com/office/drawing/2014/main" id="{E9FF38F1-566F-49A7-8C90-37A682447980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2" name="Полілінія: фігура 31">
                  <a:extLst>
                    <a:ext uri="{FF2B5EF4-FFF2-40B4-BE49-F238E27FC236}">
                      <a16:creationId xmlns:a16="http://schemas.microsoft.com/office/drawing/2014/main" id="{F57A926D-D49A-4587-B642-B18FF72DB296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3" name="Полілінія: фігура 32">
                  <a:extLst>
                    <a:ext uri="{FF2B5EF4-FFF2-40B4-BE49-F238E27FC236}">
                      <a16:creationId xmlns:a16="http://schemas.microsoft.com/office/drawing/2014/main" id="{D921AD57-2A6E-489F-85AE-8DC87A5770B6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4" name="Полілінія: фігура 33">
                  <a:extLst>
                    <a:ext uri="{FF2B5EF4-FFF2-40B4-BE49-F238E27FC236}">
                      <a16:creationId xmlns:a16="http://schemas.microsoft.com/office/drawing/2014/main" id="{95765358-3420-4C52-A691-DACA43125C14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5" name="Полілінія: фігура 34">
                  <a:extLst>
                    <a:ext uri="{FF2B5EF4-FFF2-40B4-BE49-F238E27FC236}">
                      <a16:creationId xmlns:a16="http://schemas.microsoft.com/office/drawing/2014/main" id="{0729E837-F4B1-48FC-BD1C-9DC2DC125087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0" name="Полілінія: фігура 29">
                <a:extLst>
                  <a:ext uri="{FF2B5EF4-FFF2-40B4-BE49-F238E27FC236}">
                    <a16:creationId xmlns:a16="http://schemas.microsoft.com/office/drawing/2014/main" id="{63F2227F-F6A1-48DE-B120-DA56E7F455C3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7" name="Прямокутник: округлені кути 26">
              <a:extLst>
                <a:ext uri="{FF2B5EF4-FFF2-40B4-BE49-F238E27FC236}">
                  <a16:creationId xmlns:a16="http://schemas.microsoft.com/office/drawing/2014/main" id="{7504EF34-2AE0-4A79-ABDC-ABD2544DBB5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2C449DC-971B-48C2-B36F-18E95CE0C908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140C88-21DA-455B-8939-DE5681270E00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3D9FFBB-6517-43A9-8FA6-46CACB811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03078CFD-8BBE-4BA9-AB52-98A238E075CF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1.3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1925E1-29E0-4C53-A225-7450853E2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Практична робота 1 Архівування та розархівування даних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BDBE3BD-79AD-4646-902F-0CD3F49F81C7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6</a:t>
            </a:r>
          </a:p>
        </p:txBody>
      </p:sp>
      <p:pic>
        <p:nvPicPr>
          <p:cNvPr id="17" name="Picture 2" descr="computer, programmer, scientist icon">
            <a:extLst>
              <a:ext uri="{FF2B5EF4-FFF2-40B4-BE49-F238E27FC236}">
                <a16:creationId xmlns:a16="http://schemas.microsoft.com/office/drawing/2014/main" id="{F8D3CCD0-31CF-4E25-891D-B3C29603E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6059762" y="3940572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4DCA9FD-FC10-4DEC-913B-969486CD6DF5}"/>
              </a:ext>
            </a:extLst>
          </p:cNvPr>
          <p:cNvGrpSpPr/>
          <p:nvPr/>
        </p:nvGrpSpPr>
        <p:grpSpPr>
          <a:xfrm>
            <a:off x="9461697" y="3934166"/>
            <a:ext cx="2350546" cy="2349624"/>
            <a:chOff x="9226027" y="3679128"/>
            <a:chExt cx="2350546" cy="2349624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535B794-E18B-4900-9DC6-6B68A35909B3}"/>
                </a:ext>
              </a:extLst>
            </p:cNvPr>
            <p:cNvSpPr/>
            <p:nvPr/>
          </p:nvSpPr>
          <p:spPr>
            <a:xfrm>
              <a:off x="9226027" y="3679128"/>
              <a:ext cx="2350546" cy="2349624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11EABB5-8C04-47F3-9D90-697098D8A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577" y="3873919"/>
              <a:ext cx="1960041" cy="196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5483218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Указати шлях до папки, у яку буде здійснено видобування, та інші значення властивостей у вікні </a:t>
            </a:r>
            <a:r>
              <a:rPr lang="uk-UA" sz="2800" b="1" i="1" dirty="0">
                <a:solidFill>
                  <a:srgbClr val="FFFF00"/>
                </a:solidFill>
              </a:rPr>
              <a:t>Видобути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968C0-70DA-4772-BA97-DB91A5DBB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665" y="1822925"/>
            <a:ext cx="641985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7D6D4-C6E5-445C-894D-452C8F37FBED}"/>
              </a:ext>
            </a:extLst>
          </p:cNvPr>
          <p:cNvSpPr txBox="1"/>
          <p:nvPr/>
        </p:nvSpPr>
        <p:spPr>
          <a:xfrm>
            <a:off x="72008" y="5122311"/>
            <a:ext cx="54832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55AD80C-1560-411A-B079-447ECF4F5DD3}"/>
              </a:ext>
            </a:extLst>
          </p:cNvPr>
          <p:cNvSpPr/>
          <p:nvPr/>
        </p:nvSpPr>
        <p:spPr>
          <a:xfrm>
            <a:off x="9329420" y="4732019"/>
            <a:ext cx="1284072" cy="38013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6536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Архів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3" y="1817322"/>
            <a:ext cx="11904878" cy="34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1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rgbClr val="002060"/>
                </a:solidFill>
              </a:rPr>
              <a:t>Архівування та розархівування даних</a:t>
            </a:r>
          </a:p>
        </p:txBody>
      </p:sp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F1F1D441-8D96-41AF-B83E-F99AB9A87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9637812" y="4113715"/>
            <a:ext cx="2328636" cy="161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3</a:t>
            </a:r>
            <a:r>
              <a:rPr lang="uk-UA" dirty="0"/>
              <a:t>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C73E67-FC49-462E-84C3-8C48DBA20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923C5E2-25E8-453D-A1DE-97B10670D7AD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6</a:t>
            </a:r>
          </a:p>
        </p:txBody>
      </p:sp>
      <p:pic>
        <p:nvPicPr>
          <p:cNvPr id="12" name="Picture 2" descr="computer, programmer, scientist icon">
            <a:extLst>
              <a:ext uri="{FF2B5EF4-FFF2-40B4-BE49-F238E27FC236}">
                <a16:creationId xmlns:a16="http://schemas.microsoft.com/office/drawing/2014/main" id="{B750E4B8-5F40-4431-9FDC-9C72FBA72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6059762" y="3940572"/>
            <a:ext cx="3378454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4BB9895-7AE4-4F98-A7E9-344FB0C5F010}"/>
              </a:ext>
            </a:extLst>
          </p:cNvPr>
          <p:cNvGrpSpPr/>
          <p:nvPr/>
        </p:nvGrpSpPr>
        <p:grpSpPr>
          <a:xfrm>
            <a:off x="9461697" y="3934166"/>
            <a:ext cx="2350546" cy="2349624"/>
            <a:chOff x="9226027" y="3679128"/>
            <a:chExt cx="2350546" cy="234962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B65ADB-DF2F-4AC3-B3AB-B94CB43B0630}"/>
                </a:ext>
              </a:extLst>
            </p:cNvPr>
            <p:cNvSpPr/>
            <p:nvPr/>
          </p:nvSpPr>
          <p:spPr>
            <a:xfrm>
              <a:off x="9226027" y="3679128"/>
              <a:ext cx="2350546" cy="2349624"/>
            </a:xfrm>
            <a:prstGeom prst="ellipse">
              <a:avLst/>
            </a:prstGeom>
            <a:solidFill>
              <a:srgbClr val="424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D97DA1F-0EE5-482A-82C1-24CAD9EFD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577" y="3873919"/>
              <a:ext cx="1960041" cy="196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5CC6F3-6494-4275-A14D-6E84157B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n Integration Use Case for SecureTransport + Syncplicity">
            <a:extLst>
              <a:ext uri="{FF2B5EF4-FFF2-40B4-BE49-F238E27FC236}">
                <a16:creationId xmlns:a16="http://schemas.microsoft.com/office/drawing/2014/main" id="{87B44391-FE46-42C6-B0A3-B5596267E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6350"/>
          <a:stretch/>
        </p:blipFill>
        <p:spPr bwMode="auto">
          <a:xfrm>
            <a:off x="6026150" y="1196753"/>
            <a:ext cx="6057695" cy="4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9518D65-E0C7-463E-9815-8272C91DCA94}"/>
              </a:ext>
            </a:extLst>
          </p:cNvPr>
          <p:cNvSpPr/>
          <p:nvPr/>
        </p:nvSpPr>
        <p:spPr>
          <a:xfrm>
            <a:off x="1403647" y="1196763"/>
            <a:ext cx="4510621" cy="4741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копій даних з використанням спеціальних програм, що можуть використовувати стиснення даних,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архівуванням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9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929F6-96F2-4C80-A00E-9BB2889D0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86" y="2131353"/>
            <a:ext cx="10285869" cy="393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2F5D-FF30-414F-AF2F-5AEBBD73CA4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7-</a:t>
            </a:r>
            <a:r>
              <a:rPr lang="en-US" sz="2800" b="1" i="1" kern="0" dirty="0">
                <a:solidFill>
                  <a:srgbClr val="FFFF00"/>
                </a:solidFill>
              </a:rPr>
              <a:t>zip</a:t>
            </a:r>
            <a:r>
              <a:rPr lang="uk-UA" sz="2800" b="1" i="1" kern="0" dirty="0">
                <a:solidFill>
                  <a:srgbClr val="FFFFFF"/>
                </a:solidFill>
              </a:rPr>
              <a:t> має вигляд: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23D4FBC-84E3-4FC6-A4CD-1D3CEE35AB4A}"/>
              </a:ext>
            </a:extLst>
          </p:cNvPr>
          <p:cNvSpPr/>
          <p:nvPr/>
        </p:nvSpPr>
        <p:spPr>
          <a:xfrm>
            <a:off x="990667" y="2451741"/>
            <a:ext cx="5105333" cy="307814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49D4E-BE5F-443A-A2E7-7C558D3D8396}"/>
              </a:ext>
            </a:extLst>
          </p:cNvPr>
          <p:cNvSpPr txBox="1"/>
          <p:nvPr/>
        </p:nvSpPr>
        <p:spPr>
          <a:xfrm>
            <a:off x="1485049" y="1777413"/>
            <a:ext cx="2678988" cy="461665"/>
          </a:xfrm>
          <a:prstGeom prst="wedgeRectCallout">
            <a:avLst>
              <a:gd name="adj1" fmla="val -40880"/>
              <a:gd name="adj2" fmla="val 1105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меню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53ED2DB-C224-40AE-92D6-5F58E3B66DAB}"/>
              </a:ext>
            </a:extLst>
          </p:cNvPr>
          <p:cNvSpPr/>
          <p:nvPr/>
        </p:nvSpPr>
        <p:spPr>
          <a:xfrm>
            <a:off x="994982" y="2761852"/>
            <a:ext cx="6477534" cy="52781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BF3AF-050A-4EF2-B73D-470773A71072}"/>
              </a:ext>
            </a:extLst>
          </p:cNvPr>
          <p:cNvSpPr txBox="1"/>
          <p:nvPr/>
        </p:nvSpPr>
        <p:spPr>
          <a:xfrm>
            <a:off x="6282986" y="1777413"/>
            <a:ext cx="2678988" cy="830997"/>
          </a:xfrm>
          <a:prstGeom prst="wedgeRectCallout">
            <a:avLst>
              <a:gd name="adj1" fmla="val -45342"/>
              <a:gd name="adj2" fmla="val 7863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4B76B87-498A-477C-933E-3F3B142381B3}"/>
              </a:ext>
            </a:extLst>
          </p:cNvPr>
          <p:cNvSpPr/>
          <p:nvPr/>
        </p:nvSpPr>
        <p:spPr>
          <a:xfrm>
            <a:off x="994982" y="3289373"/>
            <a:ext cx="10281554" cy="26873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99C0CA-7382-4173-B662-F67E1DDC80D0}"/>
              </a:ext>
            </a:extLst>
          </p:cNvPr>
          <p:cNvSpPr txBox="1"/>
          <p:nvPr/>
        </p:nvSpPr>
        <p:spPr>
          <a:xfrm>
            <a:off x="8134801" y="2685078"/>
            <a:ext cx="2678988" cy="461665"/>
          </a:xfrm>
          <a:prstGeom prst="wedgeRectCallout">
            <a:avLst>
              <a:gd name="adj1" fmla="val -44231"/>
              <a:gd name="adj2" fmla="val 9863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адреси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98EA979-461E-403F-BD61-0FF0EE8DBB66}"/>
              </a:ext>
            </a:extLst>
          </p:cNvPr>
          <p:cNvSpPr/>
          <p:nvPr/>
        </p:nvSpPr>
        <p:spPr>
          <a:xfrm>
            <a:off x="994982" y="3558113"/>
            <a:ext cx="10281554" cy="215688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14147-6954-451D-9D92-28CAF8421040}"/>
              </a:ext>
            </a:extLst>
          </p:cNvPr>
          <p:cNvSpPr txBox="1"/>
          <p:nvPr/>
        </p:nvSpPr>
        <p:spPr>
          <a:xfrm>
            <a:off x="5952786" y="4135137"/>
            <a:ext cx="2678988" cy="461665"/>
          </a:xfrm>
          <a:prstGeom prst="wedgeRectCallout">
            <a:avLst>
              <a:gd name="adj1" fmla="val -47207"/>
              <a:gd name="adj2" fmla="val 898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Робоче поле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50B8E5AA-4D37-4DF9-87D0-FBA1B55BFF75}"/>
              </a:ext>
            </a:extLst>
          </p:cNvPr>
          <p:cNvSpPr/>
          <p:nvPr/>
        </p:nvSpPr>
        <p:spPr>
          <a:xfrm>
            <a:off x="990666" y="5715001"/>
            <a:ext cx="10285869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B49FF-DAE2-4A12-90AE-F4BEC27FCF66}"/>
              </a:ext>
            </a:extLst>
          </p:cNvPr>
          <p:cNvSpPr txBox="1"/>
          <p:nvPr/>
        </p:nvSpPr>
        <p:spPr>
          <a:xfrm>
            <a:off x="4613292" y="6139774"/>
            <a:ext cx="2678988" cy="461665"/>
          </a:xfrm>
          <a:prstGeom prst="wedgeRectCallout">
            <a:avLst>
              <a:gd name="adj1" fmla="val -41230"/>
              <a:gd name="adj2" fmla="val -986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</p:spTree>
    <p:extLst>
      <p:ext uri="{BB962C8B-B14F-4D97-AF65-F5344CB8AC3E}">
        <p14:creationId xmlns:p14="http://schemas.microsoft.com/office/powerpoint/2010/main" val="16096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 слід виконати такий алгоритм: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0EA66-2156-409E-8478-F7DA3BA7CDEE}"/>
              </a:ext>
            </a:extLst>
          </p:cNvPr>
          <p:cNvSpPr txBox="1"/>
          <p:nvPr/>
        </p:nvSpPr>
        <p:spPr>
          <a:xfrm>
            <a:off x="72008" y="2273759"/>
            <a:ext cx="4903115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br>
              <a:rPr lang="uk-UA" sz="2800" b="1" i="1" dirty="0">
                <a:solidFill>
                  <a:srgbClr val="FFFF00"/>
                </a:solidFill>
              </a:rPr>
            </a:br>
            <a:r>
              <a:rPr lang="uk-UA" sz="2800" b="1" i="1" dirty="0">
                <a:solidFill>
                  <a:srgbClr val="FFFF00"/>
                </a:solidFill>
              </a:rPr>
              <a:t>Пуск</a:t>
            </a:r>
            <a:r>
              <a:rPr lang="uk-UA" sz="2800" b="1" i="1" dirty="0">
                <a:solidFill>
                  <a:schemeClr val="bg1"/>
                </a:solidFill>
              </a:rPr>
              <a:t> ⇒ </a:t>
            </a:r>
            <a:r>
              <a:rPr lang="uk-UA" sz="2800" b="1" i="1" dirty="0">
                <a:solidFill>
                  <a:srgbClr val="FFFF00"/>
                </a:solidFill>
              </a:rPr>
              <a:t>7-</a:t>
            </a:r>
            <a:r>
              <a:rPr lang="en-US" sz="2800" b="1" i="1" dirty="0">
                <a:solidFill>
                  <a:srgbClr val="FFFF00"/>
                </a:solidFill>
              </a:rPr>
              <a:t>zip</a:t>
            </a:r>
            <a:r>
              <a:rPr lang="en-US" sz="2800" b="1" i="1" dirty="0">
                <a:solidFill>
                  <a:schemeClr val="bg1"/>
                </a:solidFill>
              </a:rPr>
              <a:t> ⇒</a:t>
            </a:r>
            <a:br>
              <a:rPr lang="uk-UA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rgbClr val="FFFF00"/>
                </a:solidFill>
              </a:rPr>
              <a:t>7-zip File Manager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20902F-FE2D-4947-9C8E-3D269437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086" y="2273759"/>
            <a:ext cx="7049905" cy="4421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7704F21-7186-4A88-BD78-0EA7BDA99425}"/>
              </a:ext>
            </a:extLst>
          </p:cNvPr>
          <p:cNvSpPr/>
          <p:nvPr/>
        </p:nvSpPr>
        <p:spPr>
          <a:xfrm>
            <a:off x="5870706" y="2616404"/>
            <a:ext cx="2099814" cy="4925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59513410-50AF-422B-98DF-61D03FB04338}"/>
              </a:ext>
            </a:extLst>
          </p:cNvPr>
          <p:cNvSpPr/>
          <p:nvPr/>
        </p:nvSpPr>
        <p:spPr>
          <a:xfrm rot="18900000">
            <a:off x="6756962" y="198667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3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D98297-E0CD-4A69-9AA4-1860201FF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Зробити поточною папку, у якій розміщено файли і  папки, що планується включити до архіву. Для зміни поточної папки використати </a:t>
            </a:r>
            <a:r>
              <a:rPr lang="uk-UA" sz="2800" b="1" i="1" dirty="0">
                <a:solidFill>
                  <a:srgbClr val="FFFF00"/>
                </a:solidFill>
              </a:rPr>
              <a:t>Рядок адреси </a:t>
            </a:r>
            <a:r>
              <a:rPr lang="uk-UA" sz="2800" b="1" i="1" dirty="0">
                <a:solidFill>
                  <a:schemeClr val="bg1"/>
                </a:solidFill>
              </a:rPr>
              <a:t>та кнопку переходу до папки вищого рівня.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ACAEBB5-7D41-445F-905E-EB26B3959D3D}"/>
              </a:ext>
            </a:extLst>
          </p:cNvPr>
          <p:cNvSpPr/>
          <p:nvPr/>
        </p:nvSpPr>
        <p:spPr>
          <a:xfrm>
            <a:off x="1036321" y="4841730"/>
            <a:ext cx="361950" cy="3398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7CE2F-4584-4822-B8CD-843CAA0D2432}"/>
              </a:ext>
            </a:extLst>
          </p:cNvPr>
          <p:cNvSpPr txBox="1"/>
          <p:nvPr/>
        </p:nvSpPr>
        <p:spPr>
          <a:xfrm>
            <a:off x="2498590" y="5245738"/>
            <a:ext cx="4256171" cy="830997"/>
          </a:xfrm>
          <a:prstGeom prst="wedgeRectCallout">
            <a:avLst>
              <a:gd name="adj1" fmla="val -78995"/>
              <a:gd name="adj2" fmla="val -75182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kern="0" dirty="0">
                <a:solidFill>
                  <a:srgbClr val="FFFFFF"/>
                </a:solidFill>
              </a:rPr>
              <a:t>Кнопка переходу до папки </a:t>
            </a:r>
            <a:r>
              <a:rPr lang="ru-RU" sz="2400" b="1" i="1" kern="0" dirty="0" err="1">
                <a:solidFill>
                  <a:srgbClr val="FFFFFF"/>
                </a:solidFill>
              </a:rPr>
              <a:t>вищого</a:t>
            </a:r>
            <a:r>
              <a:rPr lang="ru-RU" sz="2400" b="1" i="1" kern="0" dirty="0">
                <a:solidFill>
                  <a:srgbClr val="FFFFFF"/>
                </a:solidFill>
              </a:rPr>
              <a:t> </a:t>
            </a:r>
            <a:r>
              <a:rPr lang="ru-RU" sz="2400" b="1" i="1" kern="0" dirty="0" err="1">
                <a:solidFill>
                  <a:srgbClr val="FFFFFF"/>
                </a:solidFill>
              </a:rPr>
              <a:t>рівня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54B50D-B5D0-45E1-8310-D19FB313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5707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Виділити файли і папки, які планується включити до архіву, та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Додати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4EF648D-0F83-4EAB-AB57-F203292BEB78}"/>
              </a:ext>
            </a:extLst>
          </p:cNvPr>
          <p:cNvSpPr/>
          <p:nvPr/>
        </p:nvSpPr>
        <p:spPr>
          <a:xfrm>
            <a:off x="1065707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60B5458-F1F6-4656-A107-1DA0D41C7F71}"/>
              </a:ext>
            </a:extLst>
          </p:cNvPr>
          <p:cNvSpPr/>
          <p:nvPr/>
        </p:nvSpPr>
        <p:spPr>
          <a:xfrm rot="18900000">
            <a:off x="1455314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3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602399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Створення</a:t>
            </a:r>
            <a:r>
              <a:rPr lang="uk-UA" sz="2800" b="1" i="1" dirty="0">
                <a:solidFill>
                  <a:schemeClr val="bg1"/>
                </a:solidFill>
              </a:rPr>
              <a:t> архівного файлу: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2737325"/>
            <a:ext cx="602399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Установити у вікні </a:t>
            </a:r>
            <a:r>
              <a:rPr lang="uk-UA" sz="2800" b="1" i="1" dirty="0">
                <a:solidFill>
                  <a:srgbClr val="FFFF00"/>
                </a:solidFill>
              </a:rPr>
              <a:t>Додати до архіву </a:t>
            </a:r>
            <a:r>
              <a:rPr lang="uk-UA" sz="2800" b="1" i="1" dirty="0">
                <a:solidFill>
                  <a:schemeClr val="bg1"/>
                </a:solidFill>
              </a:rPr>
              <a:t>значення властивостей архіву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1852B4-12FD-499B-AA88-6C04B8C3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203" y="1196763"/>
            <a:ext cx="5839789" cy="541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5DCCE8-26A3-4361-A53A-C80D40EF360F}"/>
              </a:ext>
            </a:extLst>
          </p:cNvPr>
          <p:cNvSpPr txBox="1"/>
          <p:nvPr/>
        </p:nvSpPr>
        <p:spPr>
          <a:xfrm>
            <a:off x="72008" y="4708774"/>
            <a:ext cx="60239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ОК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 слід: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Запустити програму </a:t>
            </a:r>
            <a:r>
              <a:rPr lang="uk-UA" sz="2800" b="1" i="1" dirty="0">
                <a:solidFill>
                  <a:srgbClr val="FFFF00"/>
                </a:solidFill>
              </a:rPr>
              <a:t>7-zip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8AD9C-B52C-41EB-8F8D-78AE9EB3289F}"/>
              </a:ext>
            </a:extLst>
          </p:cNvPr>
          <p:cNvSpPr txBox="1"/>
          <p:nvPr/>
        </p:nvSpPr>
        <p:spPr>
          <a:xfrm>
            <a:off x="72008" y="2449087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uk-UA" sz="2800" b="1" i="1" dirty="0">
                <a:solidFill>
                  <a:schemeClr val="bg1"/>
                </a:solidFill>
              </a:rPr>
              <a:t>Зробити поточною папку, у якій розміщено файл архіву та вибрати його.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B30046-3F77-4066-8C01-8A2E6552B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EE75EE-9E2C-4C76-8388-586BDF90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95"/>
          <a:stretch/>
        </p:blipFill>
        <p:spPr>
          <a:xfrm>
            <a:off x="1066800" y="3741749"/>
            <a:ext cx="10058400" cy="26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151D5A-A4AB-4003-AEE6-C3F59AED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Операції над архівами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F15B-EB2B-4289-A8F2-11D02BF60EB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</a:t>
            </a:r>
            <a:r>
              <a:rPr lang="uk-UA" sz="2800" b="1" i="1" dirty="0">
                <a:solidFill>
                  <a:srgbClr val="FFFF00"/>
                </a:solidFill>
              </a:rPr>
              <a:t>Видобування всіх файлів </a:t>
            </a:r>
            <a:r>
              <a:rPr lang="uk-UA" sz="2800" b="1" i="1" dirty="0">
                <a:solidFill>
                  <a:schemeClr val="bg1"/>
                </a:solidFill>
              </a:rPr>
              <a:t>з архіву: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2287F-1D0D-493E-9B72-43A5B950EF8B}"/>
              </a:ext>
            </a:extLst>
          </p:cNvPr>
          <p:cNvSpPr txBox="1"/>
          <p:nvPr/>
        </p:nvSpPr>
        <p:spPr>
          <a:xfrm>
            <a:off x="72008" y="182292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Видобути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4EF648D-0F83-4EAB-AB57-F203292BEB78}"/>
              </a:ext>
            </a:extLst>
          </p:cNvPr>
          <p:cNvSpPr/>
          <p:nvPr/>
        </p:nvSpPr>
        <p:spPr>
          <a:xfrm>
            <a:off x="1987728" y="4335622"/>
            <a:ext cx="895173" cy="5487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760B5458-F1F6-4656-A107-1DA0D41C7F71}"/>
              </a:ext>
            </a:extLst>
          </p:cNvPr>
          <p:cNvSpPr/>
          <p:nvPr/>
        </p:nvSpPr>
        <p:spPr>
          <a:xfrm rot="18900000">
            <a:off x="2377335" y="3661145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11569</TotalTime>
  <Words>297</Words>
  <Application>Microsoft Office PowerPoint</Application>
  <PresentationFormat>Широкий екран</PresentationFormat>
  <Paragraphs>52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Verdana</vt:lpstr>
      <vt:lpstr>Wingdings</vt:lpstr>
      <vt:lpstr>Тема Office</vt:lpstr>
      <vt:lpstr>Практична робота 1 Архівування та розархівування даних</vt:lpstr>
      <vt:lpstr>Повторення</vt:lpstr>
      <vt:lpstr>Повторення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Операції над архівами</vt:lpstr>
      <vt:lpstr>Розгадайте ребус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390</cp:revision>
  <dcterms:created xsi:type="dcterms:W3CDTF">2016-06-06T19:48:43Z</dcterms:created>
  <dcterms:modified xsi:type="dcterms:W3CDTF">2022-08-04T11:22:21Z</dcterms:modified>
</cp:coreProperties>
</file>