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7" r:id="rId13"/>
    <p:sldId id="278" r:id="rId14"/>
    <p:sldId id="286" r:id="rId15"/>
    <p:sldId id="287" r:id="rId16"/>
    <p:sldId id="288" r:id="rId17"/>
    <p:sldId id="289" r:id="rId18"/>
    <p:sldId id="290" r:id="rId19"/>
    <p:sldId id="266" r:id="rId20"/>
    <p:sldId id="267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Vinnytsia Sans" panose="00000500000000000000" pitchFamily="2" charset="0"/>
      <p:regular r:id="rId28"/>
      <p:bold r:id="rId2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B60"/>
    <a:srgbClr val="4472C4"/>
    <a:srgbClr val="0066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4E140612-C1F2-4460-9814-D91712CB8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90" t="5286" r="7197" b="7982"/>
          <a:stretch/>
        </p:blipFill>
        <p:spPr>
          <a:xfrm>
            <a:off x="536209" y="1057003"/>
            <a:ext cx="4819562" cy="4743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222BA-BFA6-4BB8-A66C-2B20BB198E70}"/>
              </a:ext>
            </a:extLst>
          </p:cNvPr>
          <p:cNvSpPr txBox="1"/>
          <p:nvPr/>
        </p:nvSpPr>
        <p:spPr>
          <a:xfrm>
            <a:off x="5355771" y="1997839"/>
            <a:ext cx="64317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6000" b="1" dirty="0">
                <a:solidFill>
                  <a:srgbClr val="515B60"/>
                </a:solidFill>
                <a:latin typeface="Vinnytsia Sans" panose="00000500000000000000" pitchFamily="2" charset="0"/>
              </a:rPr>
              <a:t>Складові комп'ютера</a:t>
            </a:r>
            <a:r>
              <a:rPr lang="en-US" sz="6000" b="1" dirty="0">
                <a:solidFill>
                  <a:srgbClr val="515B60"/>
                </a:solidFill>
                <a:latin typeface="Vinnytsia Sans" panose="00000500000000000000" pitchFamily="2" charset="0"/>
              </a:rPr>
              <a:t> </a:t>
            </a:r>
            <a:r>
              <a:rPr lang="uk-UA" sz="6000" b="1" dirty="0">
                <a:solidFill>
                  <a:srgbClr val="515B60"/>
                </a:solidFill>
                <a:latin typeface="Vinnytsia Sans" panose="00000500000000000000" pitchFamily="2" charset="0"/>
              </a:rPr>
              <a:t>та їх призначення</a:t>
            </a:r>
            <a:endParaRPr lang="uk-UA" sz="6000" b="1" dirty="0">
              <a:solidFill>
                <a:srgbClr val="515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561321" cy="1059611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опрацювання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091577"/>
            <a:ext cx="5754188" cy="377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Опрацювання даних у комп'ютері виконується з використанням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процесора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Він є пристроєм, що забезпечує виконання комп'ютерних програм. Швидкість роботи комп'ютера в більшості випадків визначається швидкістю опрацювання даних процесором.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5B4BD9-ED84-4E8B-A4E9-EDF0E6667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05" y="2280988"/>
            <a:ext cx="4461815" cy="3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047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561321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зберігання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91577"/>
            <a:ext cx="5926784" cy="37780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комп'ютерах використовують різні носії даних: магнітні диски, флешмікросхеми, оптичні диски тощо.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для роботи з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магнітними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дисками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зазвичай розміщуються в системному блоці комп'ютера. На жорстких магнітних дисках зберігається основний обсяг даних комп'ютера.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B4EE8-596F-4EED-A742-40BD958D2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1933303"/>
            <a:ext cx="4544299" cy="43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982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561321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зберігання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9130"/>
            <a:ext cx="6677297" cy="448926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пристроїв зберігання даних зі змінними носіями належать пристрої для роботи на базі </a:t>
            </a:r>
            <a:r>
              <a:rPr lang="uk-UA" b="1" dirty="0" err="1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флешмікросхем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це перш за все так звані флешки та карти пам'яті, які використовуються у смартфонах, цифрових фото- та відеокамерах тощо.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ноутбуках дедалі частіше основним носієм даних стають SSD-накопичувачі.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Сукупність носіїв даних комп'ютера складає його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пам'ять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002165-A76B-4F47-9395-ECB87655F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80" y="1467395"/>
            <a:ext cx="3998440" cy="36097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8C81B3-76B9-4767-8404-38BE8F72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03" y="4354285"/>
            <a:ext cx="3088993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1751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15 Складові компютерів та їх призначення 5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96268840-1244-4C6D-89E3-58944CD50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33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5613"/>
            <a:ext cx="7371736" cy="40342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Залежно від інформаційних процесів, які вони реалізують, пристрої комп'ютера поділяють на пристрої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введення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виведення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опрацювання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зберігання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даних.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56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5613"/>
            <a:ext cx="7234648" cy="4034245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типом даних, з якими вони працюють, пристрої введення поділяють на пристрої введення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(клавіатура),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графічних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(сканер, фотокамера, графічний планшет), звукових (мікрофон),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(відеокамера, </a:t>
            </a:r>
            <a:r>
              <a:rPr lang="uk-UA" sz="32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вебкамера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 даних. </a:t>
            </a:r>
            <a:endParaRPr lang="en-US" sz="32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Окрему групу складають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керування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різноманітних програмах (миша, </a:t>
            </a:r>
            <a:r>
              <a:rPr lang="uk-UA" sz="32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тачпед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мультимедійна (електронна) дошка, сенсорний екран).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106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5613"/>
            <a:ext cx="7600408" cy="40342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Розрізняють пристрої виведення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графічних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даних (монітор, принтер, плотер),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звукових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(навушники, звукові колонки),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(мультимедійні проєктори, екранні панелі) даних. Певні пристрої можуть виводити як графічні, так і відеодані.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4219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6046"/>
            <a:ext cx="7600408" cy="403424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Окремий вид пристроїв складають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комунікаційні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(модем, комутатор, маршрутизатор (</a:t>
            </a:r>
            <a:r>
              <a:rPr lang="uk-UA" sz="32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роутер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 тощо) — пристрої для забезпечення обміну даними в комп'ютерних мережах. З їх використанням здійснюється як введення, так і виведення даних.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Опрацювання даних у комп'ютері виконується з використанням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процесора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231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6046"/>
            <a:ext cx="7600408" cy="4034245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комп'ютерах використовують різні носії даних: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магнітні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200" b="1" dirty="0" err="1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флешмікросхеми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оптичні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тощо. А для запису та зчитування повідомлень із цих носіїв існують відповідні пристрої накопичувачі на жорстких магнітних дисках, </a:t>
            </a:r>
            <a:r>
              <a:rPr lang="uk-UA" sz="32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флешнакопичувачі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2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картридери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Сукупність носіїв даних комп'ютера складає його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пам'ять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1939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399459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пристрої є пристроями введення даних? Наведіть приклади.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пристрої є пристроями виведення даних? Наведіть приклади.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призначений процесор?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носії даних використовують у комп'ютерах?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пристрої використовують для друкування даних на папері або на плівці?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  <a:endParaRPr lang="uk-UA" sz="54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1"/>
            <a:ext cx="7504611" cy="3840480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складові комп'ютерів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призначення складових комп'ютерів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799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Класифікація пристроїв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5257"/>
            <a:ext cx="10413275" cy="244710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Складові комп'ютера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сукупність апаратних і програмних засобів.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Апаратні засоби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сукупність різноманітних пристроїв комп'ютера.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Зазвичай всі пристрої комп'ютера поділяють залежно від інформаційних процесів, виконання яких вони забезпечують.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5" name="Таблиця 6">
            <a:extLst>
              <a:ext uri="{FF2B5EF4-FFF2-40B4-BE49-F238E27FC236}">
                <a16:creationId xmlns:a16="http://schemas.microsoft.com/office/drawing/2014/main" id="{49B5F2C6-0834-433F-9D9E-44BE5760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921393"/>
              </p:ext>
            </p:extLst>
          </p:nvPr>
        </p:nvGraphicFramePr>
        <p:xfrm>
          <a:off x="1420948" y="4348412"/>
          <a:ext cx="9350103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16701">
                  <a:extLst>
                    <a:ext uri="{9D8B030D-6E8A-4147-A177-3AD203B41FA5}">
                      <a16:colId xmlns:a16="http://schemas.microsoft.com/office/drawing/2014/main" val="254868018"/>
                    </a:ext>
                  </a:extLst>
                </a:gridCol>
                <a:gridCol w="3116701">
                  <a:extLst>
                    <a:ext uri="{9D8B030D-6E8A-4147-A177-3AD203B41FA5}">
                      <a16:colId xmlns:a16="http://schemas.microsoft.com/office/drawing/2014/main" val="2642864948"/>
                    </a:ext>
                  </a:extLst>
                </a:gridCol>
                <a:gridCol w="3116701">
                  <a:extLst>
                    <a:ext uri="{9D8B030D-6E8A-4147-A177-3AD203B41FA5}">
                      <a16:colId xmlns:a16="http://schemas.microsoft.com/office/drawing/2014/main" val="2231803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Інформаційні процеси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Групи пристроїв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Приклади пристроїв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51644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Передавання повідомлень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Введення даних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Клавіатура, миша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4519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Виведення даних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Монітор, принтер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67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Опрацювання повідомлень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Опрацювання даних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Процесор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389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Зберігання повідомлень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Зберігання даних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Флешкарта, жорсткий диск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106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4818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введення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806440" cy="377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введення даних можна розділити за типом даних, з якими вони працюють.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Так, можна виділити пристрої введення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(клавіатура),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(сканер, фотокамера, графічний планшет), звукових (мікрофон),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(відеокамера,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вебкамера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 даних.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B93468-A9DC-49D9-83C5-4EC81F7A3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3817" r="1367" b="21374"/>
          <a:stretch/>
        </p:blipFill>
        <p:spPr>
          <a:xfrm>
            <a:off x="7248412" y="2606278"/>
            <a:ext cx="4105388" cy="1313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218EA0-2168-4E8E-8AD8-8767E456F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46" y="4013076"/>
            <a:ext cx="2125474" cy="17206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5F25B0-D8BF-4DCD-BE93-A3C3B279C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20" y="4199517"/>
            <a:ext cx="2213980" cy="14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75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439F2-C0E7-4AE0-BF42-A8C06A15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/>
          <a:stretch/>
        </p:blipFill>
        <p:spPr>
          <a:xfrm>
            <a:off x="7413155" y="2564261"/>
            <a:ext cx="3875734" cy="39044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введення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91577"/>
            <a:ext cx="6076406" cy="377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Ще однією групою пристроїв введення даних є пристрої для забезпечення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різних програмах. До них належать миша,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тачпад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мультимедійна (електронна) дошка, сенсорний екран, джойстик, геймпад, кермо, педалі, танцювальний майданчик (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данспад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BDB496-40FA-4938-BB63-04F50EF46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17505" b="20347"/>
          <a:stretch/>
        </p:blipFill>
        <p:spPr>
          <a:xfrm>
            <a:off x="6482285" y="4775893"/>
            <a:ext cx="1861740" cy="12340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6667F6-FD09-455C-B751-D1A1FC0C0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7490">
            <a:off x="9501033" y="1920481"/>
            <a:ext cx="2294460" cy="17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650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введення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91577"/>
            <a:ext cx="5510348" cy="377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Мультимедійні (електронні) дошки використовують здебільшого в закладах освіти, а також під час проведення різноманітних презентацій.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7F6F52-687A-4070-9F81-58525DF44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5" r="12376"/>
          <a:stretch/>
        </p:blipFill>
        <p:spPr>
          <a:xfrm>
            <a:off x="6348549" y="1877260"/>
            <a:ext cx="5225143" cy="42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08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FE7E15-7F05-48D7-A4C3-F7E8D2032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26" y="1865338"/>
            <a:ext cx="4309655" cy="44788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введення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91577"/>
            <a:ext cx="6503125" cy="377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Сенсорні екрани використовують зазвичай у планшетних комп'ютерах, смартфонах, терміналах тощо. 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Сенсорні екрани великих розмірів використовують у закладах освіти та на презентаційних заходах.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23037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виведення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0"/>
            <a:ext cx="6145923" cy="45791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виведення даних, як і пристрої їх введення, можна поділити за типом даних, з якими вони працюють.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Так, можна виділити пристрої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виведення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графічних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даних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(монітор, принтер, плотер),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звукових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(навушники, звукові колонки) та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(мультимедійні проєктори, сенсорні екрани) даних.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Певні пристрої забезпечують виведення як графічних, так і відеоданих (монітор, мультимедійні проєктори, сенсорні екрани тощо).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6E2C91-69E5-4889-B761-F77F8311D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68" y="2091577"/>
            <a:ext cx="4135933" cy="23484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5C4B94-5A45-48C2-89DC-976C52B09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560" y="4571399"/>
            <a:ext cx="1905063" cy="13335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924FEA-FCAC-44C9-A9AE-812A4BFBD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24" y="4313513"/>
            <a:ext cx="3019916" cy="16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853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Пристрої виведення даних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091577"/>
            <a:ext cx="5606141" cy="377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Окремий вид пристроїв складають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комунікаційні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(модем, комутатор, маршрутизатор (роутер) тощо) пристрої для забезпечення обміну даними в комп'ютерних мережах. З їх використанням здійснюється як введення, так і виведення даних.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BD79CD-CA4F-4179-93DD-A54F4DE27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85" y="2228685"/>
            <a:ext cx="4625513" cy="35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4558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771</Words>
  <Application>Microsoft Office PowerPoint</Application>
  <PresentationFormat>Широкий екран</PresentationFormat>
  <Paragraphs>67</Paragraphs>
  <Slides>20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Arial</vt:lpstr>
      <vt:lpstr>Vinnytsia Sans</vt:lpstr>
      <vt:lpstr>Тема Office</vt:lpstr>
      <vt:lpstr>Презентація PowerPoint</vt:lpstr>
      <vt:lpstr>Сьогодні на уроці ви дізнаєтесь про:</vt:lpstr>
      <vt:lpstr>Класифікація пристроїв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Пристрої виведення даних</vt:lpstr>
      <vt:lpstr>Пристрої виведення даних</vt:lpstr>
      <vt:lpstr>Пристрої опрацювання даних</vt:lpstr>
      <vt:lpstr>Пристрої зберігання даних</vt:lpstr>
      <vt:lpstr>Пристрої зберігання даних</vt:lpstr>
      <vt:lpstr>Презентація PowerPoint</vt:lpstr>
      <vt:lpstr>Запам’ятайте!</vt:lpstr>
      <vt:lpstr>Запам’ятайте!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45</cp:revision>
  <dcterms:created xsi:type="dcterms:W3CDTF">2024-08-14T11:57:21Z</dcterms:created>
  <dcterms:modified xsi:type="dcterms:W3CDTF">2025-08-15T16:19:10Z</dcterms:modified>
</cp:coreProperties>
</file>