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embeddedFontLst>
    <p:embeddedFont>
      <p:font typeface="TT Rounds Condensed Bold" panose="020B0604020202020204" charset="0"/>
      <p:regular r:id="rId59"/>
    </p:embeddedFont>
    <p:embeddedFont>
      <p:font typeface="Open Sauce Italics" panose="020B0604020202020204" charset="0"/>
      <p:regular r:id="rId60"/>
    </p:embeddedFont>
    <p:embeddedFont>
      <p:font typeface="Codec Pro ExtraBold" panose="020B0604020202020204" charset="0"/>
      <p:regular r:id="rId61"/>
    </p:embeddedFont>
    <p:embeddedFont>
      <p:font typeface="TT Rounds Condensed" panose="020B0604020202020204" charset="0"/>
      <p:regular r:id="rId62"/>
    </p:embeddedFont>
    <p:embeddedFont>
      <p:font typeface="Open Sauce" panose="020B0604020202020204" charset="0"/>
      <p:regular r:id="rId63"/>
    </p:embeddedFont>
    <p:embeddedFont>
      <p:font typeface="Open Sauce Bold" panose="020B0604020202020204" charset="0"/>
      <p:regular r:id="rId64"/>
    </p:embeddedFont>
    <p:embeddedFont>
      <p:font typeface="TT Norms Std Condensed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Open Sauce Bold Italics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2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56.png"/><Relationship Id="rId18" Type="http://schemas.openxmlformats.org/officeDocument/2006/relationships/image" Target="../media/image72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66.svg"/><Relationship Id="rId17" Type="http://schemas.openxmlformats.org/officeDocument/2006/relationships/image" Target="../media/image58.png"/><Relationship Id="rId2" Type="http://schemas.openxmlformats.org/officeDocument/2006/relationships/image" Target="../media/image49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64.svg"/><Relationship Id="rId19" Type="http://schemas.openxmlformats.org/officeDocument/2006/relationships/image" Target="../media/image9.png"/><Relationship Id="rId4" Type="http://schemas.openxmlformats.org/officeDocument/2006/relationships/image" Target="../media/image58.svg"/><Relationship Id="rId9" Type="http://schemas.openxmlformats.org/officeDocument/2006/relationships/image" Target="../media/image54.png"/><Relationship Id="rId14" Type="http://schemas.openxmlformats.org/officeDocument/2006/relationships/image" Target="../media/image6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5%D0%BD%D0%BE%D0%BC%D0%BD%D0%B0%D1%8F_%D0%94%D0%9D%D0%9A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9.png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image" Target="../media/image8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3.png"/><Relationship Id="rId4" Type="http://schemas.openxmlformats.org/officeDocument/2006/relationships/image" Target="../media/image8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8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6.png"/><Relationship Id="rId4" Type="http://schemas.openxmlformats.org/officeDocument/2006/relationships/image" Target="../media/image8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7.png"/><Relationship Id="rId4" Type="http://schemas.openxmlformats.org/officeDocument/2006/relationships/image" Target="../media/image8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8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6.png"/><Relationship Id="rId7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1.svg"/><Relationship Id="rId9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9.png"/><Relationship Id="rId4" Type="http://schemas.openxmlformats.org/officeDocument/2006/relationships/image" Target="../media/image81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8.pn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91.png"/><Relationship Id="rId4" Type="http://schemas.openxmlformats.org/officeDocument/2006/relationships/image" Target="../media/image23.svg"/><Relationship Id="rId9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07.svg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9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07.sv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en.wiktionary.org/wiki/%E1%BC%80%CF%81%CF%87%CE%B1%E1%BF%96%CE%BF%CF%82" TargetMode="External"/><Relationship Id="rId4" Type="http://schemas.openxmlformats.org/officeDocument/2006/relationships/hyperlink" Target="https://en.wikipedia.org/wiki/Ancient_Gree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82782"/>
            <a:ext cx="18288000" cy="12138660"/>
          </a:xfrm>
          <a:custGeom>
            <a:avLst/>
            <a:gdLst/>
            <a:ahLst/>
            <a:cxnLst/>
            <a:rect l="l" t="t" r="r" b="b"/>
            <a:pathLst>
              <a:path w="18288000" h="12138660">
                <a:moveTo>
                  <a:pt x="0" y="0"/>
                </a:moveTo>
                <a:lnTo>
                  <a:pt x="18288000" y="0"/>
                </a:lnTo>
                <a:lnTo>
                  <a:pt x="18288000" y="12138660"/>
                </a:lnTo>
                <a:lnTo>
                  <a:pt x="0" y="12138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8722" y="319661"/>
            <a:ext cx="13054703" cy="25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9"/>
              </a:lnSpc>
              <a:spcBef>
                <a:spcPct val="0"/>
              </a:spcBef>
            </a:pPr>
            <a:r>
              <a:rPr lang="en-US" sz="5099">
                <a:solidFill>
                  <a:srgbClr val="FFF8ED"/>
                </a:solidFill>
                <a:latin typeface="TT Rounds Condensed Bold"/>
              </a:rPr>
              <a:t>Бактерії в середньому мають близько 2 мкм       у діаметрі, що в 50 разів менше, ніж діаметр людської волосини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34925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10800000">
            <a:off x="11684228" y="3519845"/>
            <a:ext cx="9730925" cy="6182290"/>
          </a:xfrm>
          <a:custGeom>
            <a:avLst/>
            <a:gdLst/>
            <a:ahLst/>
            <a:cxnLst/>
            <a:rect l="l" t="t" r="r" b="b"/>
            <a:pathLst>
              <a:path w="9730925" h="6182290">
                <a:moveTo>
                  <a:pt x="0" y="0"/>
                </a:moveTo>
                <a:lnTo>
                  <a:pt x="9730925" y="0"/>
                </a:lnTo>
                <a:lnTo>
                  <a:pt x="9730925" y="6182291"/>
                </a:lnTo>
                <a:lnTo>
                  <a:pt x="0" y="618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82709" y="3789679"/>
            <a:ext cx="6097501" cy="546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4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</a:rPr>
              <a:t>Бактерія </a:t>
            </a:r>
          </a:p>
          <a:p>
            <a:pPr algn="ctr">
              <a:lnSpc>
                <a:spcPts val="4864"/>
              </a:lnSpc>
            </a:pPr>
            <a:r>
              <a:rPr lang="en-US" sz="3499">
                <a:solidFill>
                  <a:srgbClr val="FFFFFF"/>
                </a:solidFill>
                <a:latin typeface="Open Sauce Bold"/>
              </a:rPr>
              <a:t>Thiomargarita magnifica</a:t>
            </a:r>
            <a:r>
              <a:rPr lang="en-US" sz="3499">
                <a:solidFill>
                  <a:srgbClr val="FFFFFF"/>
                </a:solidFill>
                <a:latin typeface="Open Sauce"/>
              </a:rPr>
              <a:t>, яка була виявлена </a:t>
            </a:r>
          </a:p>
          <a:p>
            <a:pPr algn="ctr">
              <a:lnSpc>
                <a:spcPts val="4864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</a:rPr>
              <a:t>в мангрових заростях </a:t>
            </a:r>
          </a:p>
          <a:p>
            <a:pPr algn="ctr">
              <a:lnSpc>
                <a:spcPts val="4864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</a:rPr>
              <a:t>на Карибських островах,  може досягати розмірів </a:t>
            </a:r>
          </a:p>
          <a:p>
            <a:pPr algn="ctr">
              <a:lnSpc>
                <a:spcPts val="4864"/>
              </a:lnSpc>
            </a:pPr>
            <a:r>
              <a:rPr lang="en-US" sz="3499">
                <a:solidFill>
                  <a:srgbClr val="FFFFFF"/>
                </a:solidFill>
                <a:latin typeface="Open Sauce"/>
              </a:rPr>
              <a:t>до 2 см, що робить її видимою неозброєним оком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0455"/>
            <a:ext cx="18424662" cy="12458287"/>
          </a:xfrm>
          <a:custGeom>
            <a:avLst/>
            <a:gdLst/>
            <a:ahLst/>
            <a:cxnLst/>
            <a:rect l="l" t="t" r="r" b="b"/>
            <a:pathLst>
              <a:path w="18424662" h="12458287">
                <a:moveTo>
                  <a:pt x="0" y="0"/>
                </a:moveTo>
                <a:lnTo>
                  <a:pt x="18424662" y="0"/>
                </a:lnTo>
                <a:lnTo>
                  <a:pt x="18424662" y="12458287"/>
                </a:lnTo>
                <a:lnTo>
                  <a:pt x="0" y="12458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1646574" y="3647885"/>
            <a:ext cx="8588523" cy="5456495"/>
          </a:xfrm>
          <a:custGeom>
            <a:avLst/>
            <a:gdLst/>
            <a:ahLst/>
            <a:cxnLst/>
            <a:rect l="l" t="t" r="r" b="b"/>
            <a:pathLst>
              <a:path w="8588523" h="5456495">
                <a:moveTo>
                  <a:pt x="0" y="0"/>
                </a:moveTo>
                <a:lnTo>
                  <a:pt x="8588522" y="0"/>
                </a:lnTo>
                <a:lnTo>
                  <a:pt x="8588522" y="5456495"/>
                </a:lnTo>
                <a:lnTo>
                  <a:pt x="0" y="5456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03185" y="3957092"/>
            <a:ext cx="6205241" cy="477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FFF8ED"/>
                </a:solidFill>
                <a:latin typeface="Open Sauce"/>
              </a:rPr>
              <a:t>Клітина бактерії </a:t>
            </a:r>
            <a:r>
              <a:rPr lang="en-US" sz="3499">
                <a:solidFill>
                  <a:srgbClr val="FFF8ED"/>
                </a:solidFill>
                <a:latin typeface="Open Sauce Bold"/>
              </a:rPr>
              <a:t>Mycoplasma </a:t>
            </a:r>
            <a:r>
              <a:rPr lang="en-US" sz="3499">
                <a:solidFill>
                  <a:srgbClr val="FFF8ED"/>
                </a:solidFill>
                <a:latin typeface="Open Sauce"/>
              </a:rPr>
              <a:t>має розмір лише 0,3 μм у довжину</a:t>
            </a:r>
            <a:r>
              <a:rPr lang="en-US" sz="3499">
                <a:solidFill>
                  <a:srgbClr val="FFF8ED"/>
                </a:solidFill>
                <a:latin typeface="Open Sauce Bold"/>
              </a:rPr>
              <a:t>,  </a:t>
            </a:r>
            <a:r>
              <a:rPr lang="en-US" sz="3499">
                <a:solidFill>
                  <a:srgbClr val="FFF8ED"/>
                </a:solidFill>
                <a:latin typeface="Open Sauce"/>
              </a:rPr>
              <a:t> </a:t>
            </a:r>
          </a:p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FFF8ED"/>
                </a:solidFill>
                <a:latin typeface="Open Sauce"/>
              </a:rPr>
              <a:t>вона у 10 разів менша, </a:t>
            </a:r>
          </a:p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FFF8ED"/>
                </a:solidFill>
                <a:latin typeface="Open Sauce"/>
              </a:rPr>
              <a:t>аніж середня бактерія,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FFF8ED"/>
                </a:solidFill>
                <a:latin typeface="Open Sauce"/>
              </a:rPr>
              <a:t>і аж у тисячу разів менше, ніж клітини, з яких складається тіло людини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94906" y="64523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441733" y="-5443771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25348" y="-446188"/>
            <a:ext cx="12862615" cy="12862615"/>
          </a:xfrm>
          <a:custGeom>
            <a:avLst/>
            <a:gdLst/>
            <a:ahLst/>
            <a:cxnLst/>
            <a:rect l="l" t="t" r="r" b="b"/>
            <a:pathLst>
              <a:path w="12862615" h="12862615">
                <a:moveTo>
                  <a:pt x="0" y="0"/>
                </a:moveTo>
                <a:lnTo>
                  <a:pt x="12862614" y="0"/>
                </a:lnTo>
                <a:lnTo>
                  <a:pt x="12862614" y="12862615"/>
                </a:lnTo>
                <a:lnTo>
                  <a:pt x="0" y="1286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753" y="155685"/>
            <a:ext cx="5866678" cy="19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7"/>
              </a:lnSpc>
              <a:spcBef>
                <a:spcPct val="0"/>
              </a:spcBef>
            </a:pPr>
            <a:r>
              <a:rPr lang="en-US" sz="5679" spc="556">
                <a:solidFill>
                  <a:srgbClr val="FFFFFF"/>
                </a:solidFill>
                <a:latin typeface="TT Rounds Condensed Bold"/>
              </a:rPr>
              <a:t>Форми клітин прокаріотів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54" y="387107"/>
            <a:ext cx="3666875" cy="5818694"/>
          </a:xfrm>
          <a:custGeom>
            <a:avLst/>
            <a:gdLst/>
            <a:ahLst/>
            <a:cxnLst/>
            <a:rect l="l" t="t" r="r" b="b"/>
            <a:pathLst>
              <a:path w="3666875" h="5818694">
                <a:moveTo>
                  <a:pt x="0" y="0"/>
                </a:moveTo>
                <a:lnTo>
                  <a:pt x="3666875" y="0"/>
                </a:lnTo>
                <a:lnTo>
                  <a:pt x="3666875" y="5818694"/>
                </a:lnTo>
                <a:lnTo>
                  <a:pt x="0" y="581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49424" y="-1314960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26378" y="387107"/>
            <a:ext cx="9523669" cy="9523669"/>
          </a:xfrm>
          <a:custGeom>
            <a:avLst/>
            <a:gdLst/>
            <a:ahLst/>
            <a:cxnLst/>
            <a:rect l="l" t="t" r="r" b="b"/>
            <a:pathLst>
              <a:path w="9523669" h="9523669">
                <a:moveTo>
                  <a:pt x="0" y="0"/>
                </a:moveTo>
                <a:lnTo>
                  <a:pt x="9523669" y="0"/>
                </a:lnTo>
                <a:lnTo>
                  <a:pt x="9523669" y="9523669"/>
                </a:lnTo>
                <a:lnTo>
                  <a:pt x="0" y="9523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6754" y="6317310"/>
            <a:ext cx="7434703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Methanococcus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jannaschii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-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кок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теплолюбний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метаногенний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архей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із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класу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метанококів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що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був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виділений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з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підводного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гідротермального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джерела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розташованого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в </a:t>
            </a:r>
            <a:r>
              <a:rPr lang="uk-UA" sz="3099" dirty="0" smtClean="0">
                <a:solidFill>
                  <a:srgbClr val="000000"/>
                </a:solidFill>
                <a:latin typeface="Open Sauce"/>
              </a:rPr>
              <a:t>Східно-Тихоокеанському підвищенні</a:t>
            </a:r>
            <a:r>
              <a:rPr lang="en-US" sz="3099" dirty="0" smtClean="0">
                <a:solidFill>
                  <a:srgbClr val="000000"/>
                </a:solidFill>
                <a:latin typeface="Open Sauce"/>
              </a:rPr>
              <a:t>, 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глибині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2600 м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54" y="387107"/>
            <a:ext cx="3666875" cy="5818694"/>
          </a:xfrm>
          <a:custGeom>
            <a:avLst/>
            <a:gdLst/>
            <a:ahLst/>
            <a:cxnLst/>
            <a:rect l="l" t="t" r="r" b="b"/>
            <a:pathLst>
              <a:path w="3666875" h="5818694">
                <a:moveTo>
                  <a:pt x="0" y="0"/>
                </a:moveTo>
                <a:lnTo>
                  <a:pt x="3666875" y="0"/>
                </a:lnTo>
                <a:lnTo>
                  <a:pt x="3666875" y="5818694"/>
                </a:lnTo>
                <a:lnTo>
                  <a:pt x="0" y="581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36744" y="387107"/>
            <a:ext cx="7927329" cy="9326269"/>
          </a:xfrm>
          <a:custGeom>
            <a:avLst/>
            <a:gdLst/>
            <a:ahLst/>
            <a:cxnLst/>
            <a:rect l="l" t="t" r="r" b="b"/>
            <a:pathLst>
              <a:path w="7927329" h="9326269">
                <a:moveTo>
                  <a:pt x="0" y="0"/>
                </a:moveTo>
                <a:lnTo>
                  <a:pt x="7927328" y="0"/>
                </a:lnTo>
                <a:lnTo>
                  <a:pt x="7927328" y="9326269"/>
                </a:lnTo>
                <a:lnTo>
                  <a:pt x="0" y="9326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6651789" y="3308349"/>
            <a:ext cx="2639068" cy="3155837"/>
          </a:xfrm>
          <a:custGeom>
            <a:avLst/>
            <a:gdLst/>
            <a:ahLst/>
            <a:cxnLst/>
            <a:rect l="l" t="t" r="r" b="b"/>
            <a:pathLst>
              <a:path w="2639068" h="3155837">
                <a:moveTo>
                  <a:pt x="0" y="0"/>
                </a:moveTo>
                <a:lnTo>
                  <a:pt x="2639068" y="0"/>
                </a:lnTo>
                <a:lnTo>
                  <a:pt x="2639068" y="3155836"/>
                </a:lnTo>
                <a:lnTo>
                  <a:pt x="0" y="3155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6754" y="6720151"/>
            <a:ext cx="8903337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 Bold"/>
              </a:rPr>
              <a:t>Moraxella catarrhalis - диплококи,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є членом нормальної флори людей і тварин, може викликати інфекції дихальної системи, середнього вуха, очей, центральної нервової системи та суглобів людини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54" y="387107"/>
            <a:ext cx="3666875" cy="5818694"/>
          </a:xfrm>
          <a:custGeom>
            <a:avLst/>
            <a:gdLst/>
            <a:ahLst/>
            <a:cxnLst/>
            <a:rect l="l" t="t" r="r" b="b"/>
            <a:pathLst>
              <a:path w="3666875" h="5818694">
                <a:moveTo>
                  <a:pt x="0" y="0"/>
                </a:moveTo>
                <a:lnTo>
                  <a:pt x="3666875" y="0"/>
                </a:lnTo>
                <a:lnTo>
                  <a:pt x="3666875" y="5818694"/>
                </a:lnTo>
                <a:lnTo>
                  <a:pt x="0" y="581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9348385" y="1506496"/>
            <a:ext cx="9698677" cy="7274007"/>
          </a:xfrm>
          <a:custGeom>
            <a:avLst/>
            <a:gdLst/>
            <a:ahLst/>
            <a:cxnLst/>
            <a:rect l="l" t="t" r="r" b="b"/>
            <a:pathLst>
              <a:path w="9698677" h="7274007">
                <a:moveTo>
                  <a:pt x="0" y="0"/>
                </a:moveTo>
                <a:lnTo>
                  <a:pt x="9698676" y="0"/>
                </a:lnTo>
                <a:lnTo>
                  <a:pt x="9698676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6754" y="6720151"/>
            <a:ext cx="9519019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 Bold"/>
              </a:rPr>
              <a:t>Streptococcus pneumoniae -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важливий патоген людини, відповідальний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за різноманітні інфекції: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пневмонію, отит, менінгіт</a:t>
            </a:r>
          </a:p>
          <a:p>
            <a:pPr algn="ctr"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54" y="387107"/>
            <a:ext cx="3666875" cy="5818694"/>
          </a:xfrm>
          <a:custGeom>
            <a:avLst/>
            <a:gdLst/>
            <a:ahLst/>
            <a:cxnLst/>
            <a:rect l="l" t="t" r="r" b="b"/>
            <a:pathLst>
              <a:path w="3666875" h="5818694">
                <a:moveTo>
                  <a:pt x="0" y="0"/>
                </a:moveTo>
                <a:lnTo>
                  <a:pt x="3666875" y="0"/>
                </a:lnTo>
                <a:lnTo>
                  <a:pt x="3666875" y="5818694"/>
                </a:lnTo>
                <a:lnTo>
                  <a:pt x="0" y="581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541406" y="364151"/>
            <a:ext cx="10317972" cy="9558697"/>
          </a:xfrm>
          <a:custGeom>
            <a:avLst/>
            <a:gdLst/>
            <a:ahLst/>
            <a:cxnLst/>
            <a:rect l="l" t="t" r="r" b="b"/>
            <a:pathLst>
              <a:path w="10317972" h="9558697">
                <a:moveTo>
                  <a:pt x="0" y="0"/>
                </a:moveTo>
                <a:lnTo>
                  <a:pt x="10317972" y="0"/>
                </a:lnTo>
                <a:lnTo>
                  <a:pt x="10317972" y="9558698"/>
                </a:lnTo>
                <a:lnTo>
                  <a:pt x="0" y="9558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15" r="-3008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87" y="6473546"/>
            <a:ext cx="7541406" cy="378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Open Sauce Bold"/>
              </a:rPr>
              <a:t>Staphylococcus aureus -</a:t>
            </a: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золотистий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стафілокок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, </a:t>
            </a: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Open Sauce"/>
              </a:rPr>
              <a:t>є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збудником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багатьох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інфекцій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захворювань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очолює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список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бактерій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якими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найчастіше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інфікуються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Open Sauce"/>
              </a:rPr>
              <a:t>в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медичних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установах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717" y="230881"/>
            <a:ext cx="3871029" cy="5438436"/>
          </a:xfrm>
          <a:custGeom>
            <a:avLst/>
            <a:gdLst/>
            <a:ahLst/>
            <a:cxnLst/>
            <a:rect l="l" t="t" r="r" b="b"/>
            <a:pathLst>
              <a:path w="3871029" h="5438436">
                <a:moveTo>
                  <a:pt x="0" y="0"/>
                </a:moveTo>
                <a:lnTo>
                  <a:pt x="3871028" y="0"/>
                </a:lnTo>
                <a:lnTo>
                  <a:pt x="3871028" y="5438435"/>
                </a:lnTo>
                <a:lnTo>
                  <a:pt x="0" y="54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27900" y="230881"/>
            <a:ext cx="10180130" cy="9627442"/>
          </a:xfrm>
          <a:custGeom>
            <a:avLst/>
            <a:gdLst/>
            <a:ahLst/>
            <a:cxnLst/>
            <a:rect l="l" t="t" r="r" b="b"/>
            <a:pathLst>
              <a:path w="10180130" h="9627442">
                <a:moveTo>
                  <a:pt x="0" y="0"/>
                </a:moveTo>
                <a:lnTo>
                  <a:pt x="10180130" y="0"/>
                </a:lnTo>
                <a:lnTo>
                  <a:pt x="10180130" y="9627442"/>
                </a:lnTo>
                <a:lnTo>
                  <a:pt x="0" y="9627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67" r="-151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6036199"/>
            <a:ext cx="6590042" cy="403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Escherichia coli -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кишкова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паличка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-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вид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паличкоподібних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бактерій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широко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поширених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у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нижній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частині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кишечника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теплокровних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тварин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один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зі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штамів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може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викликати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важкі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харчові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отруєння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717" y="230881"/>
            <a:ext cx="3871029" cy="5438436"/>
          </a:xfrm>
          <a:custGeom>
            <a:avLst/>
            <a:gdLst/>
            <a:ahLst/>
            <a:cxnLst/>
            <a:rect l="l" t="t" r="r" b="b"/>
            <a:pathLst>
              <a:path w="3871029" h="5438436">
                <a:moveTo>
                  <a:pt x="0" y="0"/>
                </a:moveTo>
                <a:lnTo>
                  <a:pt x="3871028" y="0"/>
                </a:lnTo>
                <a:lnTo>
                  <a:pt x="3871028" y="5438435"/>
                </a:lnTo>
                <a:lnTo>
                  <a:pt x="0" y="54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73101" y="423508"/>
            <a:ext cx="10289503" cy="9439984"/>
          </a:xfrm>
          <a:custGeom>
            <a:avLst/>
            <a:gdLst/>
            <a:ahLst/>
            <a:cxnLst/>
            <a:rect l="l" t="t" r="r" b="b"/>
            <a:pathLst>
              <a:path w="10289503" h="9439984">
                <a:moveTo>
                  <a:pt x="0" y="0"/>
                </a:moveTo>
                <a:lnTo>
                  <a:pt x="10289503" y="0"/>
                </a:lnTo>
                <a:lnTo>
                  <a:pt x="10289503" y="9439984"/>
                </a:lnTo>
                <a:lnTo>
                  <a:pt x="0" y="9439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75" r="-140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78745" y="3662032"/>
            <a:ext cx="3064006" cy="2962936"/>
          </a:xfrm>
          <a:custGeom>
            <a:avLst/>
            <a:gdLst/>
            <a:ahLst/>
            <a:cxnLst/>
            <a:rect l="l" t="t" r="r" b="b"/>
            <a:pathLst>
              <a:path w="3064006" h="2962936">
                <a:moveTo>
                  <a:pt x="0" y="0"/>
                </a:moveTo>
                <a:lnTo>
                  <a:pt x="3064006" y="0"/>
                </a:lnTo>
                <a:lnTo>
                  <a:pt x="3064006" y="2962936"/>
                </a:lnTo>
                <a:lnTo>
                  <a:pt x="0" y="2962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60" t="-31359" r="-108760" b="-3734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7717" y="6835812"/>
            <a:ext cx="693503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Open Sauce Bold"/>
              </a:rPr>
              <a:t>Bacillus anthracis -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паличкоподібна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uk-UA" sz="3099" dirty="0" err="1" smtClean="0">
                <a:solidFill>
                  <a:srgbClr val="000000"/>
                </a:solidFill>
                <a:latin typeface="Open Sauce"/>
              </a:rPr>
              <a:t>бактері</a:t>
            </a:r>
            <a:r>
              <a:rPr lang="en-US" sz="3099" dirty="0" smtClean="0">
                <a:solidFill>
                  <a:srgbClr val="000000"/>
                </a:solidFill>
                <a:latin typeface="Open Sauce"/>
              </a:rPr>
              <a:t>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стрептобацила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викликає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uk-UA" sz="3099" dirty="0" smtClean="0">
                <a:solidFill>
                  <a:srgbClr val="000000"/>
                </a:solidFill>
                <a:latin typeface="Open Sauce"/>
              </a:rPr>
              <a:t>сибірську виразку</a:t>
            </a:r>
            <a:r>
              <a:rPr lang="en-US" sz="3099" dirty="0" smtClean="0">
                <a:solidFill>
                  <a:srgbClr val="000000"/>
                </a:solidFill>
                <a:latin typeface="Open Sauce"/>
              </a:rPr>
              <a:t>, </a:t>
            </a:r>
            <a:endParaRPr lang="uk-UA" sz="3099" dirty="0" smtClean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 smtClean="0">
                <a:solidFill>
                  <a:srgbClr val="000000"/>
                </a:solidFill>
                <a:latin typeface="Open Sauce"/>
              </a:rPr>
              <a:t>смертельну</a:t>
            </a:r>
            <a:r>
              <a:rPr lang="en-US" sz="3099" dirty="0" smtClean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хворобу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худоби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іноді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людей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30030" cy="5541926"/>
          </a:xfrm>
          <a:custGeom>
            <a:avLst/>
            <a:gdLst/>
            <a:ahLst/>
            <a:cxnLst/>
            <a:rect l="l" t="t" r="r" b="b"/>
            <a:pathLst>
              <a:path w="4730030" h="5541926">
                <a:moveTo>
                  <a:pt x="0" y="0"/>
                </a:moveTo>
                <a:lnTo>
                  <a:pt x="4730030" y="0"/>
                </a:lnTo>
                <a:lnTo>
                  <a:pt x="4730030" y="5541926"/>
                </a:lnTo>
                <a:lnTo>
                  <a:pt x="0" y="554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2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570510" y="1588404"/>
            <a:ext cx="9428551" cy="7077779"/>
          </a:xfrm>
          <a:custGeom>
            <a:avLst/>
            <a:gdLst/>
            <a:ahLst/>
            <a:cxnLst/>
            <a:rect l="l" t="t" r="r" b="b"/>
            <a:pathLst>
              <a:path w="9428551" h="7077779">
                <a:moveTo>
                  <a:pt x="0" y="0"/>
                </a:moveTo>
                <a:lnTo>
                  <a:pt x="9428551" y="0"/>
                </a:lnTo>
                <a:lnTo>
                  <a:pt x="9428551" y="7077779"/>
                </a:lnTo>
                <a:lnTo>
                  <a:pt x="0" y="7077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44" r="-77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6989" y="8328363"/>
            <a:ext cx="9360611" cy="151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Open Sauce Bold"/>
              </a:rPr>
              <a:t>Spirillum volutans </a:t>
            </a:r>
            <a:r>
              <a:rPr lang="en-US" sz="3099">
                <a:solidFill>
                  <a:srgbClr val="000000"/>
                </a:solidFill>
                <a:latin typeface="Open Sauce"/>
              </a:rPr>
              <a:t>- спірила, широко поширена у прісноводних і морських середовищах, 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один із найбільших видів бактерій</a:t>
            </a:r>
          </a:p>
        </p:txBody>
      </p:sp>
      <p:sp>
        <p:nvSpPr>
          <p:cNvPr id="5" name="Freeform 5"/>
          <p:cNvSpPr/>
          <p:nvPr/>
        </p:nvSpPr>
        <p:spPr>
          <a:xfrm>
            <a:off x="6800340" y="-1314960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526868" y="-629537"/>
            <a:ext cx="2085109" cy="20851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30030" cy="5541926"/>
          </a:xfrm>
          <a:custGeom>
            <a:avLst/>
            <a:gdLst/>
            <a:ahLst/>
            <a:cxnLst/>
            <a:rect l="l" t="t" r="r" b="b"/>
            <a:pathLst>
              <a:path w="4730030" h="5541926">
                <a:moveTo>
                  <a:pt x="0" y="0"/>
                </a:moveTo>
                <a:lnTo>
                  <a:pt x="4730030" y="0"/>
                </a:lnTo>
                <a:lnTo>
                  <a:pt x="4730030" y="5541926"/>
                </a:lnTo>
                <a:lnTo>
                  <a:pt x="0" y="554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3598" y="403706"/>
            <a:ext cx="11422356" cy="9517226"/>
          </a:xfrm>
          <a:custGeom>
            <a:avLst/>
            <a:gdLst/>
            <a:ahLst/>
            <a:cxnLst/>
            <a:rect l="l" t="t" r="r" b="b"/>
            <a:pathLst>
              <a:path w="11422356" h="9517226">
                <a:moveTo>
                  <a:pt x="0" y="0"/>
                </a:moveTo>
                <a:lnTo>
                  <a:pt x="11422356" y="0"/>
                </a:lnTo>
                <a:lnTo>
                  <a:pt x="11422356" y="9517226"/>
                </a:lnTo>
                <a:lnTo>
                  <a:pt x="0" y="9517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0455" y="7398077"/>
            <a:ext cx="5794786" cy="252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Open Sauce Bold"/>
              </a:rPr>
              <a:t>Treponema pallidum</a:t>
            </a:r>
            <a:r>
              <a:rPr lang="en-US" sz="3099">
                <a:solidFill>
                  <a:srgbClr val="000000"/>
                </a:solidFill>
                <a:latin typeface="Open Sauce"/>
              </a:rPr>
              <a:t> - бактерія типу спірохет, </a:t>
            </a:r>
          </a:p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що є збудником кількох захворювань людини, зокрема сифілісу</a:t>
            </a:r>
          </a:p>
        </p:txBody>
      </p:sp>
      <p:sp>
        <p:nvSpPr>
          <p:cNvPr id="5" name="Freeform 5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80063" y="-15473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30030" cy="5541926"/>
          </a:xfrm>
          <a:custGeom>
            <a:avLst/>
            <a:gdLst/>
            <a:ahLst/>
            <a:cxnLst/>
            <a:rect l="l" t="t" r="r" b="b"/>
            <a:pathLst>
              <a:path w="4730030" h="5541926">
                <a:moveTo>
                  <a:pt x="0" y="0"/>
                </a:moveTo>
                <a:lnTo>
                  <a:pt x="4730030" y="0"/>
                </a:lnTo>
                <a:lnTo>
                  <a:pt x="4730030" y="5541926"/>
                </a:lnTo>
                <a:lnTo>
                  <a:pt x="0" y="554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18309" y="438945"/>
            <a:ext cx="10983388" cy="9481987"/>
          </a:xfrm>
          <a:custGeom>
            <a:avLst/>
            <a:gdLst/>
            <a:ahLst/>
            <a:cxnLst/>
            <a:rect l="l" t="t" r="r" b="b"/>
            <a:pathLst>
              <a:path w="10983388" h="9481987">
                <a:moveTo>
                  <a:pt x="0" y="0"/>
                </a:moveTo>
                <a:lnTo>
                  <a:pt x="10983388" y="0"/>
                </a:lnTo>
                <a:lnTo>
                  <a:pt x="10983388" y="9481987"/>
                </a:lnTo>
                <a:lnTo>
                  <a:pt x="0" y="9481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47" r="-1424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9574" y="5883602"/>
            <a:ext cx="6307855" cy="3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Open Sauce Bold"/>
              </a:rPr>
              <a:t>Vibrio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cholerae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-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холерний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вібріон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- є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патогенним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людини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спричиняє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смертельну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хворобу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під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 smtClean="0">
                <a:solidFill>
                  <a:srgbClr val="000000"/>
                </a:solidFill>
                <a:latin typeface="Open Sauce"/>
              </a:rPr>
              <a:t>назвою</a:t>
            </a:r>
            <a:r>
              <a:rPr lang="uk-UA" sz="3099" dirty="0" smtClean="0">
                <a:solidFill>
                  <a:srgbClr val="000000"/>
                </a:solidFill>
                <a:latin typeface="Open Sauce"/>
              </a:rPr>
              <a:t> холера</a:t>
            </a:r>
            <a:r>
              <a:rPr lang="en-US" sz="3099" dirty="0" smtClean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яка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може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виникнути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через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споживання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недоварених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або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сирих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морських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мешканців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чи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вживання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зараженої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води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794" y="0"/>
            <a:ext cx="4069409" cy="5832094"/>
          </a:xfrm>
          <a:custGeom>
            <a:avLst/>
            <a:gdLst/>
            <a:ahLst/>
            <a:cxnLst/>
            <a:rect l="l" t="t" r="r" b="b"/>
            <a:pathLst>
              <a:path w="4069409" h="5832094">
                <a:moveTo>
                  <a:pt x="0" y="0"/>
                </a:moveTo>
                <a:lnTo>
                  <a:pt x="4069409" y="0"/>
                </a:lnTo>
                <a:lnTo>
                  <a:pt x="4069409" y="5832094"/>
                </a:lnTo>
                <a:lnTo>
                  <a:pt x="0" y="5832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52240" y="392569"/>
            <a:ext cx="8842633" cy="9501862"/>
          </a:xfrm>
          <a:custGeom>
            <a:avLst/>
            <a:gdLst/>
            <a:ahLst/>
            <a:cxnLst/>
            <a:rect l="l" t="t" r="r" b="b"/>
            <a:pathLst>
              <a:path w="8842633" h="9501862">
                <a:moveTo>
                  <a:pt x="0" y="0"/>
                </a:moveTo>
                <a:lnTo>
                  <a:pt x="8842634" y="0"/>
                </a:lnTo>
                <a:lnTo>
                  <a:pt x="8842634" y="9501862"/>
                </a:lnTo>
                <a:lnTo>
                  <a:pt x="0" y="950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676" r="-2727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7658" y="5765419"/>
            <a:ext cx="8437088" cy="378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Назва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Haloquadratum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 Bold"/>
              </a:rPr>
              <a:t>walsbyi</a:t>
            </a:r>
            <a:r>
              <a:rPr lang="en-US" sz="3099" dirty="0">
                <a:solidFill>
                  <a:srgbClr val="000000"/>
                </a:solidFill>
                <a:latin typeface="Open Sauce Bold"/>
              </a:rPr>
              <a:t> 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перекладається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з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грецької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латинської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як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«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соляний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квадрат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».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Цей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архей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також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зазвичай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називають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«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квадратною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бактерією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Волсбі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»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через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його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ідентифікаційну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квадратну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форму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, </a:t>
            </a:r>
          </a:p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яка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робить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його</a:t>
            </a:r>
            <a:r>
              <a:rPr lang="en-US" sz="30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Open Sauce"/>
              </a:rPr>
              <a:t>унікальним</a:t>
            </a:r>
            <a:endParaRPr lang="en-US" sz="3099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27663" y="-169976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53629" y="-655448"/>
            <a:ext cx="2085109" cy="20851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794" y="0"/>
            <a:ext cx="4069409" cy="5832094"/>
          </a:xfrm>
          <a:custGeom>
            <a:avLst/>
            <a:gdLst/>
            <a:ahLst/>
            <a:cxnLst/>
            <a:rect l="l" t="t" r="r" b="b"/>
            <a:pathLst>
              <a:path w="4069409" h="5832094">
                <a:moveTo>
                  <a:pt x="0" y="0"/>
                </a:moveTo>
                <a:lnTo>
                  <a:pt x="4069409" y="0"/>
                </a:lnTo>
                <a:lnTo>
                  <a:pt x="4069409" y="5832094"/>
                </a:lnTo>
                <a:lnTo>
                  <a:pt x="0" y="5832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48509" y="277238"/>
            <a:ext cx="7177365" cy="4115023"/>
          </a:xfrm>
          <a:custGeom>
            <a:avLst/>
            <a:gdLst/>
            <a:ahLst/>
            <a:cxnLst/>
            <a:rect l="l" t="t" r="r" b="b"/>
            <a:pathLst>
              <a:path w="7177365" h="4115023">
                <a:moveTo>
                  <a:pt x="0" y="0"/>
                </a:moveTo>
                <a:lnTo>
                  <a:pt x="7177365" y="0"/>
                </a:lnTo>
                <a:lnTo>
                  <a:pt x="7177365" y="4115023"/>
                </a:lnTo>
                <a:lnTo>
                  <a:pt x="0" y="4115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94321" y="4678686"/>
            <a:ext cx="5331553" cy="5132509"/>
          </a:xfrm>
          <a:custGeom>
            <a:avLst/>
            <a:gdLst/>
            <a:ahLst/>
            <a:cxnLst/>
            <a:rect l="l" t="t" r="r" b="b"/>
            <a:pathLst>
              <a:path w="5331553" h="5132509">
                <a:moveTo>
                  <a:pt x="0" y="0"/>
                </a:moveTo>
                <a:lnTo>
                  <a:pt x="5331553" y="0"/>
                </a:lnTo>
                <a:lnTo>
                  <a:pt x="5331553" y="5132509"/>
                </a:lnTo>
                <a:lnTo>
                  <a:pt x="0" y="51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26142" y="4577219"/>
            <a:ext cx="5594864" cy="5335443"/>
          </a:xfrm>
          <a:custGeom>
            <a:avLst/>
            <a:gdLst/>
            <a:ahLst/>
            <a:cxnLst/>
            <a:rect l="l" t="t" r="r" b="b"/>
            <a:pathLst>
              <a:path w="5594864" h="5335443">
                <a:moveTo>
                  <a:pt x="0" y="0"/>
                </a:moveTo>
                <a:lnTo>
                  <a:pt x="5594864" y="0"/>
                </a:lnTo>
                <a:lnTo>
                  <a:pt x="5594864" y="5335443"/>
                </a:lnTo>
                <a:lnTo>
                  <a:pt x="0" y="5335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66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658" y="6894169"/>
            <a:ext cx="6338484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uce Bold"/>
              </a:rPr>
              <a:t>Thermoplasma volcanium</a:t>
            </a:r>
            <a:r>
              <a:rPr lang="en-US" sz="3099">
                <a:solidFill>
                  <a:srgbClr val="000000"/>
                </a:solidFill>
                <a:latin typeface="Open Sauce"/>
              </a:rPr>
              <a:t> набуває різних форм: сфери, кокоїда, диска та булави, осуільки не мають клітинної оболонки або клітинної стінки</a:t>
            </a:r>
          </a:p>
        </p:txBody>
      </p:sp>
      <p:sp>
        <p:nvSpPr>
          <p:cNvPr id="7" name="Freeform 7"/>
          <p:cNvSpPr/>
          <p:nvPr/>
        </p:nvSpPr>
        <p:spPr>
          <a:xfrm>
            <a:off x="6979914" y="-154584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18487" y="-527181"/>
            <a:ext cx="2085109" cy="208510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37053" y="464804"/>
            <a:ext cx="10525773" cy="1613584"/>
            <a:chOff x="0" y="0"/>
            <a:chExt cx="9556103" cy="1464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56049" cy="1464900"/>
            </a:xfrm>
            <a:custGeom>
              <a:avLst/>
              <a:gdLst/>
              <a:ahLst/>
              <a:cxnLst/>
              <a:rect l="l" t="t" r="r" b="b"/>
              <a:pathLst>
                <a:path w="9556049" h="1464900">
                  <a:moveTo>
                    <a:pt x="78579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64900"/>
                    <a:pt x="0" y="1464900"/>
                    <a:pt x="0" y="1464900"/>
                  </a:cubicBezTo>
                  <a:cubicBezTo>
                    <a:pt x="7857944" y="1464900"/>
                    <a:pt x="7857944" y="1464900"/>
                    <a:pt x="7857944" y="1464900"/>
                  </a:cubicBezTo>
                  <a:cubicBezTo>
                    <a:pt x="8793259" y="1464900"/>
                    <a:pt x="9556049" y="1135924"/>
                    <a:pt x="9556049" y="732386"/>
                  </a:cubicBezTo>
                  <a:cubicBezTo>
                    <a:pt x="9556049" y="328847"/>
                    <a:pt x="8793258" y="0"/>
                    <a:pt x="78579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37053" y="2310794"/>
            <a:ext cx="10525773" cy="2532773"/>
            <a:chOff x="0" y="0"/>
            <a:chExt cx="9936077" cy="23908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35914" cy="2390817"/>
            </a:xfrm>
            <a:custGeom>
              <a:avLst/>
              <a:gdLst/>
              <a:ahLst/>
              <a:cxnLst/>
              <a:rect l="l" t="t" r="r" b="b"/>
              <a:pathLst>
                <a:path w="9935914" h="2390817">
                  <a:moveTo>
                    <a:pt x="81703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90817"/>
                    <a:pt x="0" y="2390817"/>
                    <a:pt x="0" y="2390817"/>
                  </a:cubicBezTo>
                  <a:cubicBezTo>
                    <a:pt x="8170300" y="2390817"/>
                    <a:pt x="8170300" y="2390817"/>
                    <a:pt x="8170300" y="2390817"/>
                  </a:cubicBezTo>
                  <a:cubicBezTo>
                    <a:pt x="9142874" y="2390817"/>
                    <a:pt x="9935914" y="1853868"/>
                    <a:pt x="9935914" y="1195409"/>
                  </a:cubicBezTo>
                  <a:cubicBezTo>
                    <a:pt x="9935914" y="536949"/>
                    <a:pt x="9142873" y="0"/>
                    <a:pt x="817030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37053" y="5215042"/>
            <a:ext cx="10525773" cy="3402431"/>
            <a:chOff x="0" y="0"/>
            <a:chExt cx="9556103" cy="30889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55848" cy="3088995"/>
            </a:xfrm>
            <a:custGeom>
              <a:avLst/>
              <a:gdLst/>
              <a:ahLst/>
              <a:cxnLst/>
              <a:rect l="l" t="t" r="r" b="b"/>
              <a:pathLst>
                <a:path w="9555848" h="3088995">
                  <a:moveTo>
                    <a:pt x="78577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88995"/>
                    <a:pt x="0" y="3088995"/>
                    <a:pt x="0" y="3088995"/>
                  </a:cubicBezTo>
                  <a:cubicBezTo>
                    <a:pt x="7857751" y="3088995"/>
                    <a:pt x="7857751" y="3088995"/>
                    <a:pt x="7857751" y="3088995"/>
                  </a:cubicBezTo>
                  <a:cubicBezTo>
                    <a:pt x="8793298" y="3088995"/>
                    <a:pt x="9555848" y="2395393"/>
                    <a:pt x="9555848" y="1544637"/>
                  </a:cubicBezTo>
                  <a:cubicBezTo>
                    <a:pt x="9555848" y="693881"/>
                    <a:pt x="8793298" y="0"/>
                    <a:pt x="7857751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-4685255" y="189463"/>
            <a:ext cx="13982720" cy="6775435"/>
            <a:chOff x="0" y="0"/>
            <a:chExt cx="3682692" cy="17844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2692" cy="1784477"/>
            </a:xfrm>
            <a:custGeom>
              <a:avLst/>
              <a:gdLst/>
              <a:ahLst/>
              <a:cxnLst/>
              <a:rect l="l" t="t" r="r" b="b"/>
              <a:pathLst>
                <a:path w="3682692" h="1784477">
                  <a:moveTo>
                    <a:pt x="0" y="0"/>
                  </a:moveTo>
                  <a:lnTo>
                    <a:pt x="3682692" y="0"/>
                  </a:lnTo>
                  <a:lnTo>
                    <a:pt x="3682692" y="1784477"/>
                  </a:lnTo>
                  <a:lnTo>
                    <a:pt x="0" y="178447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682692" cy="1803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912034">
            <a:off x="3189472" y="459586"/>
            <a:ext cx="2308198" cy="2155280"/>
          </a:xfrm>
          <a:custGeom>
            <a:avLst/>
            <a:gdLst/>
            <a:ahLst/>
            <a:cxnLst/>
            <a:rect l="l" t="t" r="r" b="b"/>
            <a:pathLst>
              <a:path w="2308198" h="2155280">
                <a:moveTo>
                  <a:pt x="0" y="0"/>
                </a:moveTo>
                <a:lnTo>
                  <a:pt x="2308198" y="0"/>
                </a:lnTo>
                <a:lnTo>
                  <a:pt x="2308198" y="2155280"/>
                </a:lnTo>
                <a:lnTo>
                  <a:pt x="0" y="2155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46174" y="7865622"/>
            <a:ext cx="1585679" cy="1758313"/>
          </a:xfrm>
          <a:custGeom>
            <a:avLst/>
            <a:gdLst/>
            <a:ahLst/>
            <a:cxnLst/>
            <a:rect l="l" t="t" r="r" b="b"/>
            <a:pathLst>
              <a:path w="1585679" h="1758313">
                <a:moveTo>
                  <a:pt x="0" y="0"/>
                </a:moveTo>
                <a:lnTo>
                  <a:pt x="1585679" y="0"/>
                </a:lnTo>
                <a:lnTo>
                  <a:pt x="1585679" y="1758313"/>
                </a:lnTo>
                <a:lnTo>
                  <a:pt x="0" y="175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9241" y="7414176"/>
            <a:ext cx="2015522" cy="2406594"/>
          </a:xfrm>
          <a:custGeom>
            <a:avLst/>
            <a:gdLst/>
            <a:ahLst/>
            <a:cxnLst/>
            <a:rect l="l" t="t" r="r" b="b"/>
            <a:pathLst>
              <a:path w="2015522" h="2406594">
                <a:moveTo>
                  <a:pt x="0" y="0"/>
                </a:moveTo>
                <a:lnTo>
                  <a:pt x="2015522" y="0"/>
                </a:lnTo>
                <a:lnTo>
                  <a:pt x="2015522" y="2406593"/>
                </a:lnTo>
                <a:lnTo>
                  <a:pt x="0" y="2406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0811" y="4147896"/>
            <a:ext cx="2469533" cy="2293579"/>
          </a:xfrm>
          <a:custGeom>
            <a:avLst/>
            <a:gdLst/>
            <a:ahLst/>
            <a:cxnLst/>
            <a:rect l="l" t="t" r="r" b="b"/>
            <a:pathLst>
              <a:path w="2469533" h="2293579">
                <a:moveTo>
                  <a:pt x="0" y="0"/>
                </a:moveTo>
                <a:lnTo>
                  <a:pt x="2469534" y="0"/>
                </a:lnTo>
                <a:lnTo>
                  <a:pt x="2469534" y="2293579"/>
                </a:lnTo>
                <a:lnTo>
                  <a:pt x="0" y="229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06220" y="464804"/>
            <a:ext cx="942982" cy="884689"/>
          </a:xfrm>
          <a:custGeom>
            <a:avLst/>
            <a:gdLst/>
            <a:ahLst/>
            <a:cxnLst/>
            <a:rect l="l" t="t" r="r" b="b"/>
            <a:pathLst>
              <a:path w="942982" h="884689">
                <a:moveTo>
                  <a:pt x="0" y="0"/>
                </a:moveTo>
                <a:lnTo>
                  <a:pt x="942982" y="0"/>
                </a:lnTo>
                <a:lnTo>
                  <a:pt x="942982" y="884689"/>
                </a:lnTo>
                <a:lnTo>
                  <a:pt x="0" y="884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06220" y="2321910"/>
            <a:ext cx="942982" cy="884689"/>
          </a:xfrm>
          <a:custGeom>
            <a:avLst/>
            <a:gdLst/>
            <a:ahLst/>
            <a:cxnLst/>
            <a:rect l="l" t="t" r="r" b="b"/>
            <a:pathLst>
              <a:path w="942982" h="884689">
                <a:moveTo>
                  <a:pt x="0" y="0"/>
                </a:moveTo>
                <a:lnTo>
                  <a:pt x="942982" y="0"/>
                </a:lnTo>
                <a:lnTo>
                  <a:pt x="942982" y="884688"/>
                </a:lnTo>
                <a:lnTo>
                  <a:pt x="0" y="8846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306220" y="5329121"/>
            <a:ext cx="942982" cy="884689"/>
          </a:xfrm>
          <a:custGeom>
            <a:avLst/>
            <a:gdLst/>
            <a:ahLst/>
            <a:cxnLst/>
            <a:rect l="l" t="t" r="r" b="b"/>
            <a:pathLst>
              <a:path w="942982" h="884689">
                <a:moveTo>
                  <a:pt x="0" y="0"/>
                </a:moveTo>
                <a:lnTo>
                  <a:pt x="942982" y="0"/>
                </a:lnTo>
                <a:lnTo>
                  <a:pt x="942982" y="884689"/>
                </a:lnTo>
                <a:lnTo>
                  <a:pt x="0" y="884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93206" y="5771466"/>
            <a:ext cx="1820997" cy="1987199"/>
          </a:xfrm>
          <a:custGeom>
            <a:avLst/>
            <a:gdLst/>
            <a:ahLst/>
            <a:cxnLst/>
            <a:rect l="l" t="t" r="r" b="b"/>
            <a:pathLst>
              <a:path w="1820997" h="1987199">
                <a:moveTo>
                  <a:pt x="0" y="0"/>
                </a:moveTo>
                <a:lnTo>
                  <a:pt x="1820997" y="0"/>
                </a:lnTo>
                <a:lnTo>
                  <a:pt x="1820997" y="1987199"/>
                </a:lnTo>
                <a:lnTo>
                  <a:pt x="0" y="1987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23578" y="142022"/>
            <a:ext cx="2821185" cy="2790408"/>
          </a:xfrm>
          <a:custGeom>
            <a:avLst/>
            <a:gdLst/>
            <a:ahLst/>
            <a:cxnLst/>
            <a:rect l="l" t="t" r="r" b="b"/>
            <a:pathLst>
              <a:path w="2821185" h="2790408">
                <a:moveTo>
                  <a:pt x="0" y="0"/>
                </a:moveTo>
                <a:lnTo>
                  <a:pt x="2821185" y="0"/>
                </a:lnTo>
                <a:lnTo>
                  <a:pt x="2821185" y="2790408"/>
                </a:lnTo>
                <a:lnTo>
                  <a:pt x="0" y="2790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26792" y="2265300"/>
            <a:ext cx="1935379" cy="1882596"/>
          </a:xfrm>
          <a:custGeom>
            <a:avLst/>
            <a:gdLst/>
            <a:ahLst/>
            <a:cxnLst/>
            <a:rect l="l" t="t" r="r" b="b"/>
            <a:pathLst>
              <a:path w="1935379" h="1882596">
                <a:moveTo>
                  <a:pt x="0" y="0"/>
                </a:moveTo>
                <a:lnTo>
                  <a:pt x="1935379" y="0"/>
                </a:lnTo>
                <a:lnTo>
                  <a:pt x="1935379" y="1882596"/>
                </a:lnTo>
                <a:lnTo>
                  <a:pt x="0" y="1882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00345" y="3834190"/>
            <a:ext cx="1331508" cy="1882596"/>
          </a:xfrm>
          <a:custGeom>
            <a:avLst/>
            <a:gdLst/>
            <a:ahLst/>
            <a:cxnLst/>
            <a:rect l="l" t="t" r="r" b="b"/>
            <a:pathLst>
              <a:path w="1331508" h="1882596">
                <a:moveTo>
                  <a:pt x="0" y="0"/>
                </a:moveTo>
                <a:lnTo>
                  <a:pt x="1331508" y="0"/>
                </a:lnTo>
                <a:lnTo>
                  <a:pt x="1331508" y="1882596"/>
                </a:lnTo>
                <a:lnTo>
                  <a:pt x="0" y="18825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655447">
            <a:off x="225085" y="5950623"/>
            <a:ext cx="2066307" cy="1720671"/>
          </a:xfrm>
          <a:custGeom>
            <a:avLst/>
            <a:gdLst/>
            <a:ahLst/>
            <a:cxnLst/>
            <a:rect l="l" t="t" r="r" b="b"/>
            <a:pathLst>
              <a:path w="2066307" h="1720671">
                <a:moveTo>
                  <a:pt x="0" y="0"/>
                </a:moveTo>
                <a:lnTo>
                  <a:pt x="2066308" y="0"/>
                </a:lnTo>
                <a:lnTo>
                  <a:pt x="2066308" y="1720670"/>
                </a:lnTo>
                <a:lnTo>
                  <a:pt x="0" y="1720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217483" y="8983351"/>
            <a:ext cx="13928287" cy="83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5684" spc="198">
                <a:solidFill>
                  <a:srgbClr val="349370"/>
                </a:solidFill>
                <a:latin typeface="Codec Pro ExtraBold"/>
              </a:rPr>
              <a:t>Особливості бактерій та археїв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58777" y="5306447"/>
            <a:ext cx="9805750" cy="307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644" spc="455">
                <a:solidFill>
                  <a:srgbClr val="231F20"/>
                </a:solidFill>
                <a:latin typeface="TT Rounds Condensed Bold"/>
              </a:rPr>
              <a:t>Між бактеріями та археями є суттєві відмінності у реалізації генетичного матеріалу та синтезі білка, що наближує археї до евкаріотів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58777" y="2377469"/>
            <a:ext cx="9061610" cy="246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644" spc="455">
                <a:solidFill>
                  <a:srgbClr val="231F20"/>
                </a:solidFill>
                <a:latin typeface="TT Rounds Condensed Bold"/>
              </a:rPr>
              <a:t>У їхніх клітинах немає спеціальних  органел, що їх можна знайти в клітинах евкаріотів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58777" y="693198"/>
            <a:ext cx="8214072" cy="1246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644" spc="455">
                <a:solidFill>
                  <a:srgbClr val="231F20"/>
                </a:solidFill>
                <a:latin typeface="TT Rounds Condensed Bold"/>
              </a:rPr>
              <a:t>Це прості одноклітинні без’ядерні організми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5368083" y="5454452"/>
            <a:ext cx="641174" cy="13700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6512" y="2368691"/>
            <a:ext cx="7231378" cy="445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Слизова капсула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являє собою слизовий шар, що захищає клітину від несприятливих чинників навколишнього середовища, а також від механічних ушкоджень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19463" y="6795912"/>
            <a:ext cx="659004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слизова капсула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5564683" y="6139470"/>
            <a:ext cx="641174" cy="13700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11930" y="5629472"/>
            <a:ext cx="6290088" cy="3763964"/>
          </a:xfrm>
          <a:custGeom>
            <a:avLst/>
            <a:gdLst/>
            <a:ahLst/>
            <a:cxnLst/>
            <a:rect l="l" t="t" r="r" b="b"/>
            <a:pathLst>
              <a:path w="6290088" h="3763964">
                <a:moveTo>
                  <a:pt x="0" y="0"/>
                </a:moveTo>
                <a:lnTo>
                  <a:pt x="6290088" y="0"/>
                </a:lnTo>
                <a:lnTo>
                  <a:pt x="6290088" y="3763964"/>
                </a:lnTo>
                <a:lnTo>
                  <a:pt x="0" y="3763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27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1285" y="2159754"/>
            <a:ext cx="7231378" cy="317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Фімбрії 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- це ниткоподібні утвори, які сприяють прикріпленню клітин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до субстрату, допомагають  утворювати біоплівки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03958" y="7480929"/>
            <a:ext cx="659004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фімбрії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539881"/>
            <a:ext cx="1801933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Біоплівка — це спільнота мікроорганізмів, у якій клітини прилипають одна до одної, а часто й до поверхні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3419576" y="7058316"/>
            <a:ext cx="973091" cy="6850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541285" y="5538481"/>
            <a:ext cx="7014017" cy="4425282"/>
          </a:xfrm>
          <a:custGeom>
            <a:avLst/>
            <a:gdLst/>
            <a:ahLst/>
            <a:cxnLst/>
            <a:rect l="l" t="t" r="r" b="b"/>
            <a:pathLst>
              <a:path w="7014017" h="4425282">
                <a:moveTo>
                  <a:pt x="0" y="0"/>
                </a:moveTo>
                <a:lnTo>
                  <a:pt x="7014017" y="0"/>
                </a:lnTo>
                <a:lnTo>
                  <a:pt x="7014017" y="4425281"/>
                </a:lnTo>
                <a:lnTo>
                  <a:pt x="0" y="4425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918" r="-11648" b="-80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60" y="2114258"/>
            <a:ext cx="8329258" cy="317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Пілі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 - це клітинні відростки, трохи більші за фімбрії,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які можуть передавати генетичний матеріал між клітинами в процесі кон’югації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03958" y="7480929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пілі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35346" y="1028700"/>
            <a:ext cx="8223646" cy="8229600"/>
          </a:xfrm>
          <a:custGeom>
            <a:avLst/>
            <a:gdLst/>
            <a:ahLst/>
            <a:cxnLst/>
            <a:rect l="l" t="t" r="r" b="b"/>
            <a:pathLst>
              <a:path w="8223646" h="8229600">
                <a:moveTo>
                  <a:pt x="0" y="0"/>
                </a:moveTo>
                <a:lnTo>
                  <a:pt x="8223646" y="0"/>
                </a:lnTo>
                <a:lnTo>
                  <a:pt x="82236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4" r="-47727"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196190" y="5049183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260610" y="4548423"/>
            <a:ext cx="2706695" cy="2696122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-8475" r="-847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  <p:sp>
        <p:nvSpPr>
          <p:cNvPr id="18" name="Freeform 18"/>
          <p:cNvSpPr/>
          <p:nvPr/>
        </p:nvSpPr>
        <p:spPr>
          <a:xfrm rot="-5400000">
            <a:off x="4824694" y="5049183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899697" y="4548423"/>
            <a:ext cx="2706695" cy="2696122"/>
            <a:chOff x="0" y="0"/>
            <a:chExt cx="6502400" cy="6477000"/>
          </a:xfrm>
        </p:grpSpPr>
        <p:sp>
          <p:nvSpPr>
            <p:cNvPr id="20" name="Freeform 2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0108" r="-20108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874687" y="500148"/>
            <a:ext cx="7460634" cy="323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2"/>
              </a:lnSpc>
            </a:pPr>
            <a:r>
              <a:rPr lang="en-US" sz="7400" spc="-74" dirty="0" err="1">
                <a:solidFill>
                  <a:srgbClr val="FF3131"/>
                </a:solidFill>
                <a:latin typeface="TT Rounds Condensed Bold"/>
              </a:rPr>
              <a:t>Прокаріоти</a:t>
            </a:r>
            <a:r>
              <a:rPr lang="en-US" sz="7400" spc="-74">
                <a:solidFill>
                  <a:srgbClr val="27561A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5763"/>
              </a:lnSpc>
            </a:pPr>
            <a:r>
              <a:rPr lang="en-US" sz="5100" spc="-51">
                <a:solidFill>
                  <a:srgbClr val="27561A"/>
                </a:solidFill>
                <a:latin typeface="TT Rounds Condensed"/>
              </a:rPr>
              <a:t>- це найдрібніші організми,  </a:t>
            </a:r>
          </a:p>
          <a:p>
            <a:pPr algn="ctr">
              <a:lnSpc>
                <a:spcPts val="5763"/>
              </a:lnSpc>
            </a:pPr>
            <a:r>
              <a:rPr lang="en-US" sz="5100" spc="-51">
                <a:solidFill>
                  <a:srgbClr val="27561A"/>
                </a:solidFill>
                <a:latin typeface="TT Rounds Condensed"/>
              </a:rPr>
              <a:t>які не можна побачити неозброєним оком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36121" y="7425520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домен</a:t>
            </a:r>
          </a:p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БАКТЕРІЇ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75208" y="7425520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домен </a:t>
            </a:r>
          </a:p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АРХЕЇ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1650209" y="8008459"/>
            <a:ext cx="4010874" cy="38491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846923" y="8364798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джгутики</a:t>
            </a:r>
          </a:p>
        </p:txBody>
      </p:sp>
      <p:sp>
        <p:nvSpPr>
          <p:cNvPr id="8" name="AutoShape 8"/>
          <p:cNvSpPr/>
          <p:nvPr/>
        </p:nvSpPr>
        <p:spPr>
          <a:xfrm flipH="1" flipV="1">
            <a:off x="12777678" y="7462861"/>
            <a:ext cx="2883404" cy="93051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028700" y="4383041"/>
            <a:ext cx="6810008" cy="4251950"/>
          </a:xfrm>
          <a:custGeom>
            <a:avLst/>
            <a:gdLst/>
            <a:ahLst/>
            <a:cxnLst/>
            <a:rect l="l" t="t" r="r" b="b"/>
            <a:pathLst>
              <a:path w="6810008" h="4251950">
                <a:moveTo>
                  <a:pt x="0" y="0"/>
                </a:moveTo>
                <a:lnTo>
                  <a:pt x="6810008" y="0"/>
                </a:lnTo>
                <a:lnTo>
                  <a:pt x="6810008" y="4251950"/>
                </a:lnTo>
                <a:lnTo>
                  <a:pt x="0" y="4251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2560" y="2339872"/>
            <a:ext cx="8329258" cy="190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У більшості бактерій та археїв здатність до руху зумовлена наявністю</a:t>
            </a:r>
            <a:r>
              <a:rPr lang="en-US" sz="3899">
                <a:solidFill>
                  <a:srgbClr val="FF3131"/>
                </a:solidFill>
                <a:latin typeface="Open Sauce Bold"/>
              </a:rPr>
              <a:t> джгутиків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3457" y="8690554"/>
            <a:ext cx="8118361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Розміщення, будова, енергетичний механізм руху і кількість джгутиків є характерною для певних груп прокаріотів ознакою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4432444" y="5143500"/>
            <a:ext cx="288086" cy="275779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239865" y="8077951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мембрана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60" y="2339872"/>
            <a:ext cx="7482695" cy="637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Клітинна, </a:t>
            </a:r>
          </a:p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або плазматична мембрана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 - зовнішня оболонка клітини, яка відокремлює цитоплазму клітини від навколишнього середовища,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є напівпроникним бар'єром, що вибірково пропускає молекули всередину клітини та з неї назовні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4432444" y="5143500"/>
            <a:ext cx="288086" cy="275779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288328" y="3840711"/>
            <a:ext cx="5631160" cy="4996283"/>
          </a:xfrm>
          <a:custGeom>
            <a:avLst/>
            <a:gdLst/>
            <a:ahLst/>
            <a:cxnLst/>
            <a:rect l="l" t="t" r="r" b="b"/>
            <a:pathLst>
              <a:path w="5631160" h="4996283">
                <a:moveTo>
                  <a:pt x="0" y="0"/>
                </a:moveTo>
                <a:lnTo>
                  <a:pt x="5631160" y="0"/>
                </a:lnTo>
                <a:lnTo>
                  <a:pt x="5631160" y="4996283"/>
                </a:lnTo>
                <a:lnTo>
                  <a:pt x="0" y="4996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63" t="-657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39865" y="8077951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мембрана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2560" y="2339872"/>
            <a:ext cx="7482695" cy="126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Клітинна,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або плазматична мембрана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5679" y="9056069"/>
            <a:ext cx="8353816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"/>
              </a:rPr>
              <a:t>Мембрани археїв містять особливі розгалужені молекули, які збільшують їхню стійкість до екстремальних умов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2560" y="8558558"/>
            <a:ext cx="3577176" cy="23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6"/>
              </a:lnSpc>
              <a:spcBef>
                <a:spcPct val="0"/>
              </a:spcBef>
            </a:pPr>
            <a:r>
              <a:rPr lang="en-US" sz="1397">
                <a:solidFill>
                  <a:srgbClr val="000000"/>
                </a:solidFill>
                <a:latin typeface="Open Sauce"/>
              </a:rPr>
              <a:t>мембрана бактерій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3975" y="8558558"/>
            <a:ext cx="3577176" cy="23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6"/>
              </a:lnSpc>
              <a:spcBef>
                <a:spcPct val="0"/>
              </a:spcBef>
            </a:pPr>
            <a:r>
              <a:rPr lang="en-US" sz="1397">
                <a:solidFill>
                  <a:srgbClr val="000000"/>
                </a:solidFill>
                <a:latin typeface="Open Sauce"/>
              </a:rPr>
              <a:t>мембрана археїв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4532611" y="4943166"/>
            <a:ext cx="288086" cy="275779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29082" y="4143375"/>
            <a:ext cx="6377181" cy="5975381"/>
          </a:xfrm>
          <a:custGeom>
            <a:avLst/>
            <a:gdLst/>
            <a:ahLst/>
            <a:cxnLst/>
            <a:rect l="l" t="t" r="r" b="b"/>
            <a:pathLst>
              <a:path w="6377181" h="5975381">
                <a:moveTo>
                  <a:pt x="0" y="0"/>
                </a:moveTo>
                <a:lnTo>
                  <a:pt x="6377182" y="0"/>
                </a:lnTo>
                <a:lnTo>
                  <a:pt x="6377182" y="5975381"/>
                </a:lnTo>
                <a:lnTo>
                  <a:pt x="0" y="5975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2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39865" y="7827599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клітинна стінка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815" y="2054881"/>
            <a:ext cx="12078148" cy="190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Клітинна стінка 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надає клітині певної форми,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а також захищає її від дії чинників навколишнього середовища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3239865" y="5725380"/>
            <a:ext cx="1356743" cy="21298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239865" y="7827599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нуклеоїд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000" y="2781300"/>
            <a:ext cx="7090359" cy="258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 dirty="0" err="1">
                <a:solidFill>
                  <a:srgbClr val="FF3131"/>
                </a:solidFill>
                <a:latin typeface="Open Sauce Bold"/>
              </a:rPr>
              <a:t>Нуклеоїд</a:t>
            </a:r>
            <a:r>
              <a:rPr lang="en-US" sz="3899" dirty="0">
                <a:solidFill>
                  <a:srgbClr val="FF3131"/>
                </a:solidFill>
                <a:latin typeface="Open Sauce Bold"/>
              </a:rPr>
              <a:t> </a:t>
            </a:r>
            <a:r>
              <a:rPr lang="en-US" sz="3899" dirty="0" smtClean="0">
                <a:solidFill>
                  <a:srgbClr val="000000"/>
                </a:solidFill>
                <a:latin typeface="Open Sauce"/>
              </a:rPr>
              <a:t>– </a:t>
            </a:r>
            <a:endParaRPr lang="uk-UA" sz="3899" dirty="0" smtClean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5069"/>
              </a:lnSpc>
            </a:pPr>
            <a:r>
              <a:rPr lang="en-US" sz="3899" dirty="0" err="1" smtClean="0">
                <a:solidFill>
                  <a:srgbClr val="000000"/>
                </a:solidFill>
                <a:latin typeface="Open Sauce"/>
              </a:rPr>
              <a:t>зона</a:t>
            </a:r>
            <a:r>
              <a:rPr lang="en-US" sz="3899" dirty="0" smtClean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Open Sauce"/>
              </a:rPr>
              <a:t>неправильної</a:t>
            </a:r>
            <a:r>
              <a:rPr lang="en-US" sz="3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Open Sauce"/>
              </a:rPr>
              <a:t>форми</a:t>
            </a:r>
            <a:r>
              <a:rPr lang="en-US" sz="3899" dirty="0">
                <a:solidFill>
                  <a:srgbClr val="000000"/>
                </a:solidFill>
                <a:latin typeface="Open Sauce"/>
              </a:rPr>
              <a:t>  </a:t>
            </a:r>
            <a:endParaRPr lang="uk-UA" sz="3899" dirty="0" smtClean="0">
              <a:solidFill>
                <a:srgbClr val="000000"/>
              </a:solidFill>
              <a:latin typeface="Open Sauce"/>
            </a:endParaRPr>
          </a:p>
          <a:p>
            <a:pPr algn="ctr">
              <a:lnSpc>
                <a:spcPts val="5069"/>
              </a:lnSpc>
            </a:pPr>
            <a:r>
              <a:rPr lang="en-US" sz="3899" dirty="0" smtClean="0">
                <a:solidFill>
                  <a:srgbClr val="000000"/>
                </a:solidFill>
                <a:latin typeface="Open Sauce"/>
              </a:rPr>
              <a:t>в </a:t>
            </a:r>
            <a:r>
              <a:rPr lang="uk-UA" sz="3899" dirty="0" smtClean="0">
                <a:solidFill>
                  <a:srgbClr val="000000"/>
                </a:solidFill>
                <a:latin typeface="Open Sauce"/>
              </a:rPr>
              <a:t>цитоплазмі </a:t>
            </a:r>
            <a:r>
              <a:rPr lang="uk-UA" sz="3899" dirty="0" err="1" smtClean="0">
                <a:solidFill>
                  <a:srgbClr val="000000"/>
                </a:solidFill>
                <a:latin typeface="Open Sauce"/>
              </a:rPr>
              <a:t>прокаріотичної</a:t>
            </a:r>
            <a:r>
              <a:rPr lang="uk-UA" sz="3899" dirty="0" smtClean="0">
                <a:solidFill>
                  <a:srgbClr val="000000"/>
                </a:solidFill>
                <a:latin typeface="Open Sauce"/>
              </a:rPr>
              <a:t> клітини, в якій знаходиться ДНК</a:t>
            </a:r>
            <a:endParaRPr lang="en-US" sz="3899" dirty="0">
              <a:solidFill>
                <a:srgbClr val="000000"/>
              </a:solidFill>
              <a:latin typeface="Open Sauce"/>
              <a:hlinkClick r:id="rId3" tooltip="https://ru.wikipedia.org/wiki/%D0%93%D0%B5%D0%BD%D0%BE%D0%BC%D0%BD%D0%B0%D1%8F_%D0%94%D0%9D%D0%9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0757187" y="3333326"/>
            <a:ext cx="952327" cy="239205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493644" y="2730344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Norms Std Condensed"/>
              </a:rPr>
              <a:t>плазміди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2293" y="2189686"/>
            <a:ext cx="7090359" cy="445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Плазміди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– це невеликі переважно округлі дволанцюгові молекули ДНК,  використовуються клітиною для перенесення генетичної інформації</a:t>
            </a:r>
          </a:p>
        </p:txBody>
      </p:sp>
      <p:sp>
        <p:nvSpPr>
          <p:cNvPr id="10" name="AutoShape 10"/>
          <p:cNvSpPr/>
          <p:nvPr/>
        </p:nvSpPr>
        <p:spPr>
          <a:xfrm flipH="1" flipV="1">
            <a:off x="11040122" y="3242154"/>
            <a:ext cx="2878115" cy="222609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9828">
            <a:off x="7071801" y="1420167"/>
            <a:ext cx="10100325" cy="8610427"/>
          </a:xfrm>
          <a:custGeom>
            <a:avLst/>
            <a:gdLst/>
            <a:ahLst/>
            <a:cxnLst/>
            <a:rect l="l" t="t" r="r" b="b"/>
            <a:pathLst>
              <a:path w="10100325" h="8610427">
                <a:moveTo>
                  <a:pt x="0" y="0"/>
                </a:moveTo>
                <a:lnTo>
                  <a:pt x="10100325" y="0"/>
                </a:lnTo>
                <a:lnTo>
                  <a:pt x="10100325" y="8610426"/>
                </a:lnTo>
                <a:lnTo>
                  <a:pt x="0" y="86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1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71840"/>
            <a:ext cx="18288000" cy="1635742"/>
            <a:chOff x="0" y="0"/>
            <a:chExt cx="4816593" cy="430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0813"/>
            </a:xfrm>
            <a:custGeom>
              <a:avLst/>
              <a:gdLst/>
              <a:ahLst/>
              <a:cxnLst/>
              <a:rect l="l" t="t" r="r" b="b"/>
              <a:pathLst>
                <a:path w="4816592" h="430813">
                  <a:moveTo>
                    <a:pt x="0" y="0"/>
                  </a:moveTo>
                  <a:lnTo>
                    <a:pt x="4816592" y="0"/>
                  </a:lnTo>
                  <a:lnTo>
                    <a:pt x="4816592" y="430813"/>
                  </a:lnTo>
                  <a:lnTo>
                    <a:pt x="0" y="430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44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0757187" y="3333326"/>
            <a:ext cx="1041277" cy="208967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493644" y="2730344"/>
            <a:ext cx="362832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000000"/>
                </a:solidFill>
                <a:latin typeface="TT Norms Std Condensed"/>
              </a:rPr>
              <a:t>рибосоми</a:t>
            </a:r>
            <a:endParaRPr lang="en-US" sz="3199" dirty="0">
              <a:solidFill>
                <a:srgbClr val="000000"/>
              </a:solidFill>
              <a:latin typeface="TT Norms Std Condensed"/>
            </a:endParaRPr>
          </a:p>
        </p:txBody>
      </p:sp>
      <p:sp>
        <p:nvSpPr>
          <p:cNvPr id="8" name="AutoShape 8"/>
          <p:cNvSpPr/>
          <p:nvPr/>
        </p:nvSpPr>
        <p:spPr>
          <a:xfrm flipH="1" flipV="1">
            <a:off x="11040122" y="3242154"/>
            <a:ext cx="1919374" cy="167884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722040" y="5054806"/>
            <a:ext cx="6850865" cy="1711692"/>
          </a:xfrm>
          <a:custGeom>
            <a:avLst/>
            <a:gdLst/>
            <a:ahLst/>
            <a:cxnLst/>
            <a:rect l="l" t="t" r="r" b="b"/>
            <a:pathLst>
              <a:path w="6850865" h="1711692">
                <a:moveTo>
                  <a:pt x="0" y="0"/>
                </a:moveTo>
                <a:lnTo>
                  <a:pt x="6850865" y="0"/>
                </a:lnTo>
                <a:lnTo>
                  <a:pt x="6850865" y="1711692"/>
                </a:lnTo>
                <a:lnTo>
                  <a:pt x="0" y="1711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17" t="-114049" r="-11139" b="-7257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33975" y="410261"/>
            <a:ext cx="11820049" cy="131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У клітині прокаріотів розрізняють такі основні частини: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T Rounds Condensed Bold"/>
              </a:rPr>
              <a:t> поверхневий апарат, цитоплазму і нуклеоїд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2293" y="2189686"/>
            <a:ext cx="7090359" cy="254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FF3131"/>
                </a:solidFill>
                <a:latin typeface="Open Sauce Bold"/>
              </a:rPr>
              <a:t>Рибосома</a:t>
            </a:r>
            <a:r>
              <a:rPr lang="en-US" sz="3899">
                <a:solidFill>
                  <a:srgbClr val="000000"/>
                </a:solidFill>
                <a:latin typeface="Open Sauce"/>
              </a:rPr>
              <a:t>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Open Sauce"/>
              </a:rPr>
              <a:t>- “фабрика“, що виготовляє білки, базуючись на наявній генетичній інформації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040" y="7061773"/>
            <a:ext cx="6850865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Прокаріотичні рибосоми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складаються з двох субодиниць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 — великої 50S і малої 30S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94906" y="64523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441733" y="-5443771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25348" y="-446188"/>
            <a:ext cx="12862615" cy="12862615"/>
          </a:xfrm>
          <a:custGeom>
            <a:avLst/>
            <a:gdLst/>
            <a:ahLst/>
            <a:cxnLst/>
            <a:rect l="l" t="t" r="r" b="b"/>
            <a:pathLst>
              <a:path w="12862615" h="12862615">
                <a:moveTo>
                  <a:pt x="0" y="0"/>
                </a:moveTo>
                <a:lnTo>
                  <a:pt x="12862614" y="0"/>
                </a:lnTo>
                <a:lnTo>
                  <a:pt x="12862614" y="12862615"/>
                </a:lnTo>
                <a:lnTo>
                  <a:pt x="0" y="1286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753" y="155685"/>
            <a:ext cx="5866678" cy="19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7"/>
              </a:lnSpc>
              <a:spcBef>
                <a:spcPct val="0"/>
              </a:spcBef>
            </a:pPr>
            <a:r>
              <a:rPr lang="en-US" sz="5679" spc="556">
                <a:solidFill>
                  <a:srgbClr val="FFFFFF"/>
                </a:solidFill>
                <a:latin typeface="TT Rounds Condensed Bold"/>
              </a:rPr>
              <a:t>Живлення прокаріотів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2507605"/>
            <a:chOff x="0" y="0"/>
            <a:chExt cx="5016842" cy="660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660439"/>
            </a:xfrm>
            <a:custGeom>
              <a:avLst/>
              <a:gdLst/>
              <a:ahLst/>
              <a:cxnLst/>
              <a:rect l="l" t="t" r="r" b="b"/>
              <a:pathLst>
                <a:path w="5016842" h="660439">
                  <a:moveTo>
                    <a:pt x="0" y="0"/>
                  </a:moveTo>
                  <a:lnTo>
                    <a:pt x="5016842" y="0"/>
                  </a:lnTo>
                  <a:lnTo>
                    <a:pt x="5016842" y="660439"/>
                  </a:lnTo>
                  <a:lnTo>
                    <a:pt x="0" y="66043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79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56490" y="2893920"/>
            <a:ext cx="5385397" cy="795363"/>
            <a:chOff x="0" y="0"/>
            <a:chExt cx="1178269" cy="1740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269" cy="174017"/>
            </a:xfrm>
            <a:custGeom>
              <a:avLst/>
              <a:gdLst/>
              <a:ahLst/>
              <a:cxnLst/>
              <a:rect l="l" t="t" r="r" b="b"/>
              <a:pathLst>
                <a:path w="1178269" h="174017">
                  <a:moveTo>
                    <a:pt x="0" y="0"/>
                  </a:moveTo>
                  <a:lnTo>
                    <a:pt x="1178269" y="0"/>
                  </a:lnTo>
                  <a:lnTo>
                    <a:pt x="1178269" y="174017"/>
                  </a:lnTo>
                  <a:lnTo>
                    <a:pt x="0" y="17401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178269" cy="240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6B737"/>
                  </a:solidFill>
                  <a:latin typeface="Open Sauce Italics"/>
                </a:rPr>
                <a:t>гетеротрофний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56490" y="7256034"/>
            <a:ext cx="5385397" cy="2638714"/>
            <a:chOff x="0" y="0"/>
            <a:chExt cx="1178269" cy="5773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8269" cy="577323"/>
            </a:xfrm>
            <a:custGeom>
              <a:avLst/>
              <a:gdLst/>
              <a:ahLst/>
              <a:cxnLst/>
              <a:rect l="l" t="t" r="r" b="b"/>
              <a:pathLst>
                <a:path w="1178269" h="577323">
                  <a:moveTo>
                    <a:pt x="0" y="0"/>
                  </a:moveTo>
                  <a:lnTo>
                    <a:pt x="1178269" y="0"/>
                  </a:lnTo>
                  <a:lnTo>
                    <a:pt x="1178269" y="577323"/>
                  </a:lnTo>
                  <a:lnTo>
                    <a:pt x="0" y="577323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8269" cy="615423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>
                  <a:solidFill>
                    <a:srgbClr val="FFFFFF"/>
                  </a:solidFill>
                  <a:latin typeface="Open Sauce Italics"/>
                </a:rPr>
                <a:t>Організми, які отримують вуглець з органічних сполук, утворених іншими організмами (внаслідок поїдання організмів або їх побічних продуктів)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89932" y="2893920"/>
            <a:ext cx="5385397" cy="795363"/>
            <a:chOff x="0" y="0"/>
            <a:chExt cx="1178269" cy="1740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8269" cy="174017"/>
            </a:xfrm>
            <a:custGeom>
              <a:avLst/>
              <a:gdLst/>
              <a:ahLst/>
              <a:cxnLst/>
              <a:rect l="l" t="t" r="r" b="b"/>
              <a:pathLst>
                <a:path w="1178269" h="174017">
                  <a:moveTo>
                    <a:pt x="0" y="0"/>
                  </a:moveTo>
                  <a:lnTo>
                    <a:pt x="1178269" y="0"/>
                  </a:lnTo>
                  <a:lnTo>
                    <a:pt x="1178269" y="174017"/>
                  </a:lnTo>
                  <a:lnTo>
                    <a:pt x="0" y="17401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178269" cy="240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6B737"/>
                  </a:solidFill>
                  <a:latin typeface="Open Sauce Italics"/>
                </a:rPr>
                <a:t>автотрофний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89932" y="7256034"/>
            <a:ext cx="5385397" cy="2638714"/>
            <a:chOff x="0" y="0"/>
            <a:chExt cx="1178269" cy="5773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577323"/>
            </a:xfrm>
            <a:custGeom>
              <a:avLst/>
              <a:gdLst/>
              <a:ahLst/>
              <a:cxnLst/>
              <a:rect l="l" t="t" r="r" b="b"/>
              <a:pathLst>
                <a:path w="1178269" h="577323">
                  <a:moveTo>
                    <a:pt x="0" y="0"/>
                  </a:moveTo>
                  <a:lnTo>
                    <a:pt x="1178269" y="0"/>
                  </a:lnTo>
                  <a:lnTo>
                    <a:pt x="1178269" y="577323"/>
                  </a:lnTo>
                  <a:lnTo>
                    <a:pt x="0" y="577323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8269" cy="615423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algn="ctr">
                <a:lnSpc>
                  <a:spcPts val="3587"/>
                </a:lnSpc>
              </a:pPr>
              <a:r>
                <a:rPr lang="en-US" sz="2599" spc="25">
                  <a:solidFill>
                    <a:srgbClr val="FFFFFF"/>
                  </a:solidFill>
                  <a:latin typeface="Open Sauce Italics"/>
                </a:rPr>
                <a:t>Організми, які фіксують </a:t>
              </a:r>
            </a:p>
            <a:p>
              <a:pPr algn="ctr">
                <a:lnSpc>
                  <a:spcPts val="3587"/>
                </a:lnSpc>
              </a:pPr>
              <a:r>
                <a:rPr lang="en-US" sz="2599" spc="25">
                  <a:solidFill>
                    <a:srgbClr val="FFFFFF"/>
                  </a:solidFill>
                  <a:latin typeface="Open Sauce Italics"/>
                </a:rPr>
                <a:t>вуглець з вуглекислого газу </a:t>
              </a:r>
            </a:p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>
                  <a:solidFill>
                    <a:srgbClr val="FFFFFF"/>
                  </a:solidFill>
                  <a:latin typeface="Open Sauce Italics"/>
                </a:rPr>
                <a:t>або інші неорганічні сполуки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256490" y="3884545"/>
            <a:ext cx="5385397" cy="3176226"/>
          </a:xfrm>
          <a:custGeom>
            <a:avLst/>
            <a:gdLst/>
            <a:ahLst/>
            <a:cxnLst/>
            <a:rect l="l" t="t" r="r" b="b"/>
            <a:pathLst>
              <a:path w="5385397" h="3176226">
                <a:moveTo>
                  <a:pt x="0" y="0"/>
                </a:moveTo>
                <a:lnTo>
                  <a:pt x="5385397" y="0"/>
                </a:lnTo>
                <a:lnTo>
                  <a:pt x="5385397" y="3176226"/>
                </a:lnTo>
                <a:lnTo>
                  <a:pt x="0" y="317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961" b="-1957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389932" y="3884545"/>
            <a:ext cx="5385397" cy="3176226"/>
          </a:xfrm>
          <a:custGeom>
            <a:avLst/>
            <a:gdLst/>
            <a:ahLst/>
            <a:cxnLst/>
            <a:rect l="l" t="t" r="r" b="b"/>
            <a:pathLst>
              <a:path w="5385397" h="3176226">
                <a:moveTo>
                  <a:pt x="0" y="0"/>
                </a:moveTo>
                <a:lnTo>
                  <a:pt x="5385398" y="0"/>
                </a:lnTo>
                <a:lnTo>
                  <a:pt x="5385398" y="3176226"/>
                </a:lnTo>
                <a:lnTo>
                  <a:pt x="0" y="317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830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87179" y="232978"/>
            <a:ext cx="10713642" cy="194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Для прокаріотів характерні два типи живлення: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482434"/>
            <a:chOff x="0" y="0"/>
            <a:chExt cx="5016842" cy="917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917184"/>
            </a:xfrm>
            <a:custGeom>
              <a:avLst/>
              <a:gdLst/>
              <a:ahLst/>
              <a:cxnLst/>
              <a:rect l="l" t="t" r="r" b="b"/>
              <a:pathLst>
                <a:path w="5016842" h="917184">
                  <a:moveTo>
                    <a:pt x="0" y="0"/>
                  </a:moveTo>
                  <a:lnTo>
                    <a:pt x="5016842" y="0"/>
                  </a:lnTo>
                  <a:lnTo>
                    <a:pt x="5016842" y="917184"/>
                  </a:lnTo>
                  <a:lnTo>
                    <a:pt x="0" y="91718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93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589" y="3847544"/>
            <a:ext cx="7264056" cy="5170055"/>
          </a:xfrm>
          <a:custGeom>
            <a:avLst/>
            <a:gdLst/>
            <a:ahLst/>
            <a:cxnLst/>
            <a:rect l="l" t="t" r="r" b="b"/>
            <a:pathLst>
              <a:path w="7264056" h="5170055">
                <a:moveTo>
                  <a:pt x="0" y="0"/>
                </a:moveTo>
                <a:lnTo>
                  <a:pt x="7264056" y="0"/>
                </a:lnTo>
                <a:lnTo>
                  <a:pt x="7264056" y="5170055"/>
                </a:lnTo>
                <a:lnTo>
                  <a:pt x="0" y="5170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786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7227" y="225092"/>
            <a:ext cx="13150717" cy="2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Гетеротрофні організми живляться, використовуючи готові органічні речовини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01252" y="3834013"/>
            <a:ext cx="10155435" cy="42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Сальмонела </a:t>
            </a:r>
            <a:r>
              <a:rPr lang="en-US" sz="3099">
                <a:solidFill>
                  <a:srgbClr val="000000"/>
                </a:solidFill>
                <a:latin typeface="Open Sauce Bold"/>
              </a:rPr>
              <a:t>Salmonella Typhimurium  </a:t>
            </a:r>
          </a:p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є гетеротрофною бактерією, </a:t>
            </a:r>
          </a:p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що означає, що вона живиться </a:t>
            </a:r>
          </a:p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органічними сполуками, </a:t>
            </a:r>
          </a:p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отримуючи з них енергію і вуглець для свого росту. Вона може розщеплювати </a:t>
            </a:r>
          </a:p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Open Sauce"/>
              </a:rPr>
              <a:t>вуглеводи, білки і ліпіди, що знаходяться в їжі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229725"/>
            <a:ext cx="7984996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 Salmonella Typhimurium (червоний) вторгається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в культивовані людські клітини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8044" y="248423"/>
            <a:ext cx="15977733" cy="60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5"/>
              </a:lnSpc>
            </a:pPr>
            <a:r>
              <a:rPr lang="en-US" sz="4221" spc="147">
                <a:solidFill>
                  <a:srgbClr val="27561A"/>
                </a:solidFill>
                <a:latin typeface="TT Rounds Condensed Bold"/>
              </a:rPr>
              <a:t>Прокаріоти поширені всією планетою і їх можна знайти усюди: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482434"/>
            <a:chOff x="0" y="0"/>
            <a:chExt cx="5016842" cy="917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917184"/>
            </a:xfrm>
            <a:custGeom>
              <a:avLst/>
              <a:gdLst/>
              <a:ahLst/>
              <a:cxnLst/>
              <a:rect l="l" t="t" r="r" b="b"/>
              <a:pathLst>
                <a:path w="5016842" h="917184">
                  <a:moveTo>
                    <a:pt x="0" y="0"/>
                  </a:moveTo>
                  <a:lnTo>
                    <a:pt x="5016842" y="0"/>
                  </a:lnTo>
                  <a:lnTo>
                    <a:pt x="5016842" y="917184"/>
                  </a:lnTo>
                  <a:lnTo>
                    <a:pt x="0" y="91718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93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74101" y="3791400"/>
            <a:ext cx="9951705" cy="4068068"/>
            <a:chOff x="0" y="0"/>
            <a:chExt cx="2177329" cy="890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7329" cy="890051"/>
            </a:xfrm>
            <a:custGeom>
              <a:avLst/>
              <a:gdLst/>
              <a:ahLst/>
              <a:cxnLst/>
              <a:rect l="l" t="t" r="r" b="b"/>
              <a:pathLst>
                <a:path w="2177329" h="890051">
                  <a:moveTo>
                    <a:pt x="0" y="0"/>
                  </a:moveTo>
                  <a:lnTo>
                    <a:pt x="2177329" y="0"/>
                  </a:lnTo>
                  <a:lnTo>
                    <a:pt x="2177329" y="890051"/>
                  </a:lnTo>
                  <a:lnTo>
                    <a:pt x="0" y="89005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77329" cy="96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632"/>
                </a:lnSpc>
                <a:spcBef>
                  <a:spcPct val="0"/>
                </a:spcBef>
              </a:pPr>
              <a:r>
                <a:rPr lang="en-US" sz="4081" spc="40">
                  <a:solidFill>
                    <a:srgbClr val="F6B737"/>
                  </a:solidFill>
                  <a:latin typeface="Open Sauce Italics"/>
                </a:rPr>
                <a:t>Сапротрофні бактерії </a:t>
              </a:r>
              <a:r>
                <a:rPr lang="en-US" sz="4081" spc="40">
                  <a:solidFill>
                    <a:srgbClr val="FFFFFF"/>
                  </a:solidFill>
                  <a:latin typeface="Open Sauce Italics"/>
                </a:rPr>
                <a:t>живляться мертвою органічною речовиною, розкладаючи її на простіші сполуки, які вони можуть використовувати для отримання енергії та росту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708" y="3791400"/>
            <a:ext cx="6763380" cy="4884488"/>
          </a:xfrm>
          <a:custGeom>
            <a:avLst/>
            <a:gdLst/>
            <a:ahLst/>
            <a:cxnLst/>
            <a:rect l="l" t="t" r="r" b="b"/>
            <a:pathLst>
              <a:path w="6763380" h="4884488">
                <a:moveTo>
                  <a:pt x="0" y="0"/>
                </a:moveTo>
                <a:lnTo>
                  <a:pt x="6763380" y="0"/>
                </a:lnTo>
                <a:lnTo>
                  <a:pt x="6763380" y="4884488"/>
                </a:lnTo>
                <a:lnTo>
                  <a:pt x="0" y="4884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90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7227" y="225092"/>
            <a:ext cx="13150717" cy="2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Гетеротрофні організми живляться, використовуючи готові органічні речовини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9148" y="8861908"/>
            <a:ext cx="17466658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 Bold"/>
              </a:rPr>
              <a:t>Pseudomonas fluorescens 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виділяє різні екзоферменти, які допомагають їй розкладати складні органічні речовини в середовищі, тому відіграє важливу роль у природних екосистемах, сприяючи розкладанню органічної речовини і поверненню поживних речовин у ґрунт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482434"/>
            <a:chOff x="0" y="0"/>
            <a:chExt cx="5016842" cy="917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917184"/>
            </a:xfrm>
            <a:custGeom>
              <a:avLst/>
              <a:gdLst/>
              <a:ahLst/>
              <a:cxnLst/>
              <a:rect l="l" t="t" r="r" b="b"/>
              <a:pathLst>
                <a:path w="5016842" h="917184">
                  <a:moveTo>
                    <a:pt x="0" y="0"/>
                  </a:moveTo>
                  <a:lnTo>
                    <a:pt x="5016842" y="0"/>
                  </a:lnTo>
                  <a:lnTo>
                    <a:pt x="5016842" y="917184"/>
                  </a:lnTo>
                  <a:lnTo>
                    <a:pt x="0" y="91718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93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14953" y="3791400"/>
            <a:ext cx="9951705" cy="4407548"/>
            <a:chOff x="0" y="0"/>
            <a:chExt cx="2177329" cy="9643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7329" cy="964325"/>
            </a:xfrm>
            <a:custGeom>
              <a:avLst/>
              <a:gdLst/>
              <a:ahLst/>
              <a:cxnLst/>
              <a:rect l="l" t="t" r="r" b="b"/>
              <a:pathLst>
                <a:path w="2177329" h="964325">
                  <a:moveTo>
                    <a:pt x="0" y="0"/>
                  </a:moveTo>
                  <a:lnTo>
                    <a:pt x="2177329" y="0"/>
                  </a:lnTo>
                  <a:lnTo>
                    <a:pt x="2177329" y="964325"/>
                  </a:lnTo>
                  <a:lnTo>
                    <a:pt x="0" y="96432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177329" cy="104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632"/>
                </a:lnSpc>
                <a:spcBef>
                  <a:spcPct val="0"/>
                </a:spcBef>
              </a:pPr>
              <a:r>
                <a:rPr lang="en-US" sz="4081" spc="40">
                  <a:solidFill>
                    <a:srgbClr val="F6B737"/>
                  </a:solidFill>
                  <a:latin typeface="Open Sauce Italics"/>
                </a:rPr>
                <a:t>Мутуалістичні бактерії </a:t>
              </a:r>
              <a:r>
                <a:rPr lang="en-US" sz="4081" spc="40">
                  <a:solidFill>
                    <a:srgbClr val="FFFFFF"/>
                  </a:solidFill>
                  <a:latin typeface="Open Sauce Italics"/>
                </a:rPr>
                <a:t>- це бактерії, які вступають у відносини з іншими організмами, де обидві сторони отримують користь, що може бути критично важливими для виживання та процвітання обох організмів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4621" y="3791400"/>
            <a:ext cx="6945059" cy="3804093"/>
          </a:xfrm>
          <a:custGeom>
            <a:avLst/>
            <a:gdLst/>
            <a:ahLst/>
            <a:cxnLst/>
            <a:rect l="l" t="t" r="r" b="b"/>
            <a:pathLst>
              <a:path w="6945059" h="3804093">
                <a:moveTo>
                  <a:pt x="0" y="0"/>
                </a:moveTo>
                <a:lnTo>
                  <a:pt x="6945058" y="0"/>
                </a:lnTo>
                <a:lnTo>
                  <a:pt x="6945058" y="3804093"/>
                </a:lnTo>
                <a:lnTo>
                  <a:pt x="0" y="3804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171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4621" y="7878148"/>
            <a:ext cx="3389769" cy="2045461"/>
          </a:xfrm>
          <a:custGeom>
            <a:avLst/>
            <a:gdLst/>
            <a:ahLst/>
            <a:cxnLst/>
            <a:rect l="l" t="t" r="r" b="b"/>
            <a:pathLst>
              <a:path w="3389769" h="2045461">
                <a:moveTo>
                  <a:pt x="0" y="0"/>
                </a:moveTo>
                <a:lnTo>
                  <a:pt x="3389769" y="0"/>
                </a:lnTo>
                <a:lnTo>
                  <a:pt x="3389769" y="2045460"/>
                </a:lnTo>
                <a:lnTo>
                  <a:pt x="0" y="204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28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27227" y="225092"/>
            <a:ext cx="13150717" cy="2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Гетеротрофні організми живляться, використовуючи готові органічні речовини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37150" y="8799023"/>
            <a:ext cx="12012788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Бактерії роду </a:t>
            </a:r>
            <a:r>
              <a:rPr lang="en-US" sz="2499">
                <a:solidFill>
                  <a:srgbClr val="000000"/>
                </a:solidFill>
                <a:latin typeface="Open Sauce Bold"/>
              </a:rPr>
              <a:t>Rhizobium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 утворюють бульбочки на коренях бобових рослин і перетворюють атмосферний азот на амоніак, який рослини можуть використовувати для синтезу амінокислот та інших сполук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482434"/>
            <a:chOff x="0" y="0"/>
            <a:chExt cx="5016842" cy="917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917184"/>
            </a:xfrm>
            <a:custGeom>
              <a:avLst/>
              <a:gdLst/>
              <a:ahLst/>
              <a:cxnLst/>
              <a:rect l="l" t="t" r="r" b="b"/>
              <a:pathLst>
                <a:path w="5016842" h="917184">
                  <a:moveTo>
                    <a:pt x="0" y="0"/>
                  </a:moveTo>
                  <a:lnTo>
                    <a:pt x="5016842" y="0"/>
                  </a:lnTo>
                  <a:lnTo>
                    <a:pt x="5016842" y="917184"/>
                  </a:lnTo>
                  <a:lnTo>
                    <a:pt x="0" y="91718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93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84772" y="3791400"/>
            <a:ext cx="9164074" cy="4638429"/>
            <a:chOff x="0" y="0"/>
            <a:chExt cx="2005004" cy="101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5004" cy="1014840"/>
            </a:xfrm>
            <a:custGeom>
              <a:avLst/>
              <a:gdLst/>
              <a:ahLst/>
              <a:cxnLst/>
              <a:rect l="l" t="t" r="r" b="b"/>
              <a:pathLst>
                <a:path w="2005004" h="1014840">
                  <a:moveTo>
                    <a:pt x="0" y="0"/>
                  </a:moveTo>
                  <a:lnTo>
                    <a:pt x="2005004" y="0"/>
                  </a:lnTo>
                  <a:lnTo>
                    <a:pt x="2005004" y="1014840"/>
                  </a:lnTo>
                  <a:lnTo>
                    <a:pt x="0" y="101484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005004" cy="109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632"/>
                </a:lnSpc>
                <a:spcBef>
                  <a:spcPct val="0"/>
                </a:spcBef>
              </a:pPr>
              <a:r>
                <a:rPr lang="en-US" sz="4081" spc="40">
                  <a:solidFill>
                    <a:srgbClr val="F6B737"/>
                  </a:solidFill>
                  <a:latin typeface="Open Sauce Italics"/>
                </a:rPr>
                <a:t>Паразитичні бактерії </a:t>
              </a:r>
              <a:r>
                <a:rPr lang="en-US" sz="4081" spc="40">
                  <a:solidFill>
                    <a:srgbClr val="FFFFFF"/>
                  </a:solidFill>
                  <a:latin typeface="Open Sauce Italics"/>
                </a:rPr>
                <a:t>використовують для живлення речовини живих організмів, вони живуть на живих організмах або всередині них і найчастіше викликають захворювання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7891" y="3791400"/>
            <a:ext cx="7744694" cy="6125423"/>
          </a:xfrm>
          <a:custGeom>
            <a:avLst/>
            <a:gdLst/>
            <a:ahLst/>
            <a:cxnLst/>
            <a:rect l="l" t="t" r="r" b="b"/>
            <a:pathLst>
              <a:path w="7744694" h="6125423">
                <a:moveTo>
                  <a:pt x="0" y="0"/>
                </a:moveTo>
                <a:lnTo>
                  <a:pt x="7744694" y="0"/>
                </a:lnTo>
                <a:lnTo>
                  <a:pt x="7744694" y="6125423"/>
                </a:lnTo>
                <a:lnTo>
                  <a:pt x="0" y="612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7227" y="225092"/>
            <a:ext cx="13150717" cy="2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Гетеротрофні організми живляться, використовуючи готові органічні речовини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84772" y="9029904"/>
            <a:ext cx="8156191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 Bold"/>
              </a:rPr>
              <a:t> Mycobacterium tuberculosis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 викликає інфекцію легенів, але може уражати й інші органи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482434"/>
            <a:chOff x="0" y="0"/>
            <a:chExt cx="5016842" cy="917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917184"/>
            </a:xfrm>
            <a:custGeom>
              <a:avLst/>
              <a:gdLst/>
              <a:ahLst/>
              <a:cxnLst/>
              <a:rect l="l" t="t" r="r" b="b"/>
              <a:pathLst>
                <a:path w="5016842" h="917184">
                  <a:moveTo>
                    <a:pt x="0" y="0"/>
                  </a:moveTo>
                  <a:lnTo>
                    <a:pt x="5016842" y="0"/>
                  </a:lnTo>
                  <a:lnTo>
                    <a:pt x="5016842" y="917184"/>
                  </a:lnTo>
                  <a:lnTo>
                    <a:pt x="0" y="91718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93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94845" y="3760276"/>
            <a:ext cx="7047204" cy="4625321"/>
          </a:xfrm>
          <a:custGeom>
            <a:avLst/>
            <a:gdLst/>
            <a:ahLst/>
            <a:cxnLst/>
            <a:rect l="l" t="t" r="r" b="b"/>
            <a:pathLst>
              <a:path w="7047204" h="4625321">
                <a:moveTo>
                  <a:pt x="0" y="0"/>
                </a:moveTo>
                <a:lnTo>
                  <a:pt x="7047204" y="0"/>
                </a:lnTo>
                <a:lnTo>
                  <a:pt x="7047204" y="4625321"/>
                </a:lnTo>
                <a:lnTo>
                  <a:pt x="0" y="46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8458" y="3760276"/>
            <a:ext cx="4215062" cy="6207636"/>
          </a:xfrm>
          <a:custGeom>
            <a:avLst/>
            <a:gdLst/>
            <a:ahLst/>
            <a:cxnLst/>
            <a:rect l="l" t="t" r="r" b="b"/>
            <a:pathLst>
              <a:path w="4215062" h="6207636">
                <a:moveTo>
                  <a:pt x="0" y="0"/>
                </a:moveTo>
                <a:lnTo>
                  <a:pt x="4215062" y="0"/>
                </a:lnTo>
                <a:lnTo>
                  <a:pt x="4215062" y="6207637"/>
                </a:lnTo>
                <a:lnTo>
                  <a:pt x="0" y="620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27227" y="225092"/>
            <a:ext cx="13150717" cy="2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Гетеротрофні організми живляться, використовуючи готові органічні речовини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022" y="3928151"/>
            <a:ext cx="5589559" cy="387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Археї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 Bold"/>
              </a:rPr>
              <a:t>Pyrococcus</a:t>
            </a:r>
            <a:r>
              <a:rPr lang="en-US" sz="2999" dirty="0">
                <a:solidFill>
                  <a:srgbClr val="000000"/>
                </a:solidFill>
                <a:latin typeface="Open Sauce Bold"/>
              </a:rPr>
              <a:t> spp.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мешкають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в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глибоководних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гідротермальних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джерелах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і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інших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термофільних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середовищах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.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Вони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використовують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органічні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сполуки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такі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як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білки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як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джерело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вуглецю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та</a:t>
            </a:r>
            <a:r>
              <a:rPr lang="en-US" sz="29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Open Sauce"/>
              </a:rPr>
              <a:t>енергії</a:t>
            </a:r>
            <a:endParaRPr lang="en-US" sz="2999" dirty="0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918543"/>
            <a:chOff x="0" y="0"/>
            <a:chExt cx="5016842" cy="1032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1032044"/>
            </a:xfrm>
            <a:custGeom>
              <a:avLst/>
              <a:gdLst/>
              <a:ahLst/>
              <a:cxnLst/>
              <a:rect l="l" t="t" r="r" b="b"/>
              <a:pathLst>
                <a:path w="5016842" h="1032044">
                  <a:moveTo>
                    <a:pt x="0" y="0"/>
                  </a:moveTo>
                  <a:lnTo>
                    <a:pt x="5016842" y="0"/>
                  </a:lnTo>
                  <a:lnTo>
                    <a:pt x="5016842" y="1032044"/>
                  </a:lnTo>
                  <a:lnTo>
                    <a:pt x="0" y="10320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105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456505" y="4150548"/>
            <a:ext cx="9446261" cy="2509195"/>
            <a:chOff x="0" y="0"/>
            <a:chExt cx="2066743" cy="5489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6743" cy="548986"/>
            </a:xfrm>
            <a:custGeom>
              <a:avLst/>
              <a:gdLst/>
              <a:ahLst/>
              <a:cxnLst/>
              <a:rect l="l" t="t" r="r" b="b"/>
              <a:pathLst>
                <a:path w="2066743" h="548986">
                  <a:moveTo>
                    <a:pt x="0" y="0"/>
                  </a:moveTo>
                  <a:lnTo>
                    <a:pt x="2066743" y="0"/>
                  </a:lnTo>
                  <a:lnTo>
                    <a:pt x="2066743" y="548986"/>
                  </a:lnTo>
                  <a:lnTo>
                    <a:pt x="0" y="54898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066743" cy="625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632"/>
                </a:lnSpc>
                <a:spcBef>
                  <a:spcPct val="0"/>
                </a:spcBef>
              </a:pPr>
              <a:r>
                <a:rPr lang="en-US" sz="4081" spc="40">
                  <a:solidFill>
                    <a:srgbClr val="F6B737"/>
                  </a:solidFill>
                  <a:latin typeface="Open Sauce Italics"/>
                </a:rPr>
                <a:t>Фототрофні бактерії </a:t>
              </a:r>
              <a:r>
                <a:rPr lang="en-US" sz="4081" spc="40">
                  <a:solidFill>
                    <a:srgbClr val="FFFFFF"/>
                  </a:solidFill>
                  <a:latin typeface="Open Sauce Italics"/>
                </a:rPr>
                <a:t>використовують для синтезу органічних речовин енергію світла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1055043" y="3435183"/>
            <a:ext cx="5547414" cy="6978145"/>
          </a:xfrm>
          <a:custGeom>
            <a:avLst/>
            <a:gdLst/>
            <a:ahLst/>
            <a:cxnLst/>
            <a:rect l="l" t="t" r="r" b="b"/>
            <a:pathLst>
              <a:path w="5547414" h="6978145">
                <a:moveTo>
                  <a:pt x="0" y="0"/>
                </a:moveTo>
                <a:lnTo>
                  <a:pt x="5547414" y="0"/>
                </a:lnTo>
                <a:lnTo>
                  <a:pt x="5547414" y="6978145"/>
                </a:lnTo>
                <a:lnTo>
                  <a:pt x="0" y="6978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92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81147" y="291084"/>
            <a:ext cx="13150717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</a:pP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Автотрофні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прокаріоти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здатні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синтезувати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з </a:t>
            </a:r>
            <a:r>
              <a:rPr lang="uk-UA" sz="5688" spc="557" dirty="0" smtClean="0">
                <a:solidFill>
                  <a:srgbClr val="FFFFFF"/>
                </a:solidFill>
                <a:latin typeface="TT Rounds Condensed Bold"/>
              </a:rPr>
              <a:t>неорганічних речовин </a:t>
            </a:r>
            <a:r>
              <a:rPr lang="en-US" sz="5688" spc="557" dirty="0" err="1" smtClean="0">
                <a:solidFill>
                  <a:srgbClr val="FFFFFF"/>
                </a:solidFill>
                <a:latin typeface="TT Rounds Condensed Bold"/>
              </a:rPr>
              <a:t>всі</a:t>
            </a:r>
            <a:r>
              <a:rPr lang="en-US" sz="5688" spc="557" dirty="0" smtClean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необхідні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для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життя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органічні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речовини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41672" y="8387715"/>
            <a:ext cx="9717628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Open Sauce"/>
              </a:rPr>
              <a:t>Зелені сірчані бактерії</a:t>
            </a:r>
            <a:r>
              <a:rPr lang="en-US" sz="2699">
                <a:solidFill>
                  <a:srgbClr val="000000"/>
                </a:solidFill>
                <a:latin typeface="Open Sauce Bold"/>
              </a:rPr>
              <a:t> Chlorobium tepidum </a:t>
            </a:r>
            <a:r>
              <a:rPr lang="en-US" sz="2699">
                <a:solidFill>
                  <a:srgbClr val="000000"/>
                </a:solidFill>
                <a:latin typeface="Open Sauce"/>
              </a:rPr>
              <a:t>мають спеціалізовані органели, названі хлоросоми, які містять їх фотосинтетичні пігменти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918543"/>
            <a:chOff x="0" y="0"/>
            <a:chExt cx="5016842" cy="1032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1032044"/>
            </a:xfrm>
            <a:custGeom>
              <a:avLst/>
              <a:gdLst/>
              <a:ahLst/>
              <a:cxnLst/>
              <a:rect l="l" t="t" r="r" b="b"/>
              <a:pathLst>
                <a:path w="5016842" h="1032044">
                  <a:moveTo>
                    <a:pt x="0" y="0"/>
                  </a:moveTo>
                  <a:lnTo>
                    <a:pt x="5016842" y="0"/>
                  </a:lnTo>
                  <a:lnTo>
                    <a:pt x="5016842" y="1032044"/>
                  </a:lnTo>
                  <a:lnTo>
                    <a:pt x="0" y="10320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105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456505" y="4150548"/>
            <a:ext cx="9446261" cy="3693173"/>
            <a:chOff x="0" y="0"/>
            <a:chExt cx="2066743" cy="8080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6743" cy="808028"/>
            </a:xfrm>
            <a:custGeom>
              <a:avLst/>
              <a:gdLst/>
              <a:ahLst/>
              <a:cxnLst/>
              <a:rect l="l" t="t" r="r" b="b"/>
              <a:pathLst>
                <a:path w="2066743" h="808028">
                  <a:moveTo>
                    <a:pt x="0" y="0"/>
                  </a:moveTo>
                  <a:lnTo>
                    <a:pt x="2066743" y="0"/>
                  </a:lnTo>
                  <a:lnTo>
                    <a:pt x="2066743" y="808028"/>
                  </a:lnTo>
                  <a:lnTo>
                    <a:pt x="0" y="80802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066743" cy="88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632"/>
                </a:lnSpc>
                <a:spcBef>
                  <a:spcPct val="0"/>
                </a:spcBef>
              </a:pPr>
              <a:r>
                <a:rPr lang="en-US" sz="4081" spc="40">
                  <a:solidFill>
                    <a:srgbClr val="F6B737"/>
                  </a:solidFill>
                  <a:latin typeface="Open Sauce Italics"/>
                </a:rPr>
                <a:t>Хемотрофні бактерії </a:t>
              </a:r>
              <a:r>
                <a:rPr lang="en-US" sz="4081" spc="40">
                  <a:solidFill>
                    <a:srgbClr val="FFFFFF"/>
                  </a:solidFill>
                  <a:latin typeface="Open Sauce Italics"/>
                </a:rPr>
                <a:t>використовують для синтезу органічних речовин енергію від хімічних реакцій з неорганічними сполуками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0671" y="4150548"/>
            <a:ext cx="7264341" cy="5678293"/>
          </a:xfrm>
          <a:custGeom>
            <a:avLst/>
            <a:gdLst/>
            <a:ahLst/>
            <a:cxnLst/>
            <a:rect l="l" t="t" r="r" b="b"/>
            <a:pathLst>
              <a:path w="7264341" h="5678293">
                <a:moveTo>
                  <a:pt x="0" y="0"/>
                </a:moveTo>
                <a:lnTo>
                  <a:pt x="7264340" y="0"/>
                </a:lnTo>
                <a:lnTo>
                  <a:pt x="7264340" y="5678293"/>
                </a:lnTo>
                <a:lnTo>
                  <a:pt x="0" y="5678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982636" y="8268646"/>
            <a:ext cx="10074051" cy="163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 Bold"/>
              </a:rPr>
              <a:t>Nitrosomonas europaea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  живе в місцях, таких як ґрунт, стічні води, прісна вода, стіни будівель і особливо на поверхні пам’ятників, у забруднених районах, де повітря містить високий вміст сполук азоту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1881147" y="291084"/>
            <a:ext cx="13150717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</a:pP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Автотрофні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прокаріоти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здатні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синтезувати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з </a:t>
            </a:r>
            <a:r>
              <a:rPr lang="uk-UA" sz="5688" spc="557" dirty="0" smtClean="0">
                <a:solidFill>
                  <a:srgbClr val="FFFFFF"/>
                </a:solidFill>
                <a:latin typeface="TT Rounds Condensed Bold"/>
              </a:rPr>
              <a:t>неорганічних речовин </a:t>
            </a:r>
            <a:r>
              <a:rPr lang="en-US" sz="5688" spc="557" dirty="0" err="1" smtClean="0">
                <a:solidFill>
                  <a:srgbClr val="FFFFFF"/>
                </a:solidFill>
                <a:latin typeface="TT Rounds Condensed Bold"/>
              </a:rPr>
              <a:t>всі</a:t>
            </a:r>
            <a:r>
              <a:rPr lang="en-US" sz="5688" spc="557" dirty="0" smtClean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необхідні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для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життя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органічні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речовини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918543"/>
            <a:chOff x="0" y="0"/>
            <a:chExt cx="5016842" cy="1032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1032044"/>
            </a:xfrm>
            <a:custGeom>
              <a:avLst/>
              <a:gdLst/>
              <a:ahLst/>
              <a:cxnLst/>
              <a:rect l="l" t="t" r="r" b="b"/>
              <a:pathLst>
                <a:path w="5016842" h="1032044">
                  <a:moveTo>
                    <a:pt x="0" y="0"/>
                  </a:moveTo>
                  <a:lnTo>
                    <a:pt x="5016842" y="0"/>
                  </a:lnTo>
                  <a:lnTo>
                    <a:pt x="5016842" y="1032044"/>
                  </a:lnTo>
                  <a:lnTo>
                    <a:pt x="0" y="10320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105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3634" y="4179838"/>
            <a:ext cx="6437781" cy="5878433"/>
          </a:xfrm>
          <a:custGeom>
            <a:avLst/>
            <a:gdLst/>
            <a:ahLst/>
            <a:cxnLst/>
            <a:rect l="l" t="t" r="r" b="b"/>
            <a:pathLst>
              <a:path w="6437781" h="5878433">
                <a:moveTo>
                  <a:pt x="0" y="0"/>
                </a:moveTo>
                <a:lnTo>
                  <a:pt x="6437781" y="0"/>
                </a:lnTo>
                <a:lnTo>
                  <a:pt x="6437781" y="5878433"/>
                </a:lnTo>
                <a:lnTo>
                  <a:pt x="0" y="5878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4487" y="4132213"/>
            <a:ext cx="9853890" cy="243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>
                <a:solidFill>
                  <a:srgbClr val="FF3131"/>
                </a:solidFill>
                <a:latin typeface="Open Sauce Bold Italics"/>
              </a:rPr>
              <a:t>Археї можуть бути хемоавтотрофами,</a:t>
            </a:r>
            <a:r>
              <a:rPr lang="en-US" sz="3699">
                <a:solidFill>
                  <a:srgbClr val="000000"/>
                </a:solidFill>
                <a:latin typeface="Open Sauce Italics"/>
              </a:rPr>
              <a:t> використовувати неорганічні речовини для отримання енергії та синтезу органічних сполук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671" y="8659177"/>
            <a:ext cx="10501522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 Bold"/>
              </a:rPr>
              <a:t>Methanopyrus kandleri 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 вперше був виявлений на стінках чорного курця в Каліфорнійській затоці на глибині 2000 м,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  <a:ea typeface="Open Sauce"/>
              </a:rPr>
              <a:t>де живе та розмножується при температурі 84-110 ° 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1147" y="291084"/>
            <a:ext cx="13150717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</a:pP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Автотрофні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прокаріоти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здатні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синтезувати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з </a:t>
            </a:r>
            <a:r>
              <a:rPr lang="uk-UA" sz="5688" spc="557" dirty="0" smtClean="0">
                <a:solidFill>
                  <a:srgbClr val="FFFFFF"/>
                </a:solidFill>
                <a:latin typeface="TT Rounds Condensed Bold"/>
              </a:rPr>
              <a:t>неорганічних речовин </a:t>
            </a:r>
            <a:r>
              <a:rPr lang="en-US" sz="5688" spc="557" dirty="0" err="1" smtClean="0">
                <a:solidFill>
                  <a:srgbClr val="FFFFFF"/>
                </a:solidFill>
                <a:latin typeface="TT Rounds Condensed Bold"/>
              </a:rPr>
              <a:t>всі</a:t>
            </a:r>
            <a:r>
              <a:rPr lang="en-US" sz="5688" spc="557" dirty="0" smtClean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необхідні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для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життя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органічні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речовини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918543"/>
            <a:chOff x="0" y="0"/>
            <a:chExt cx="5016842" cy="1032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1032044"/>
            </a:xfrm>
            <a:custGeom>
              <a:avLst/>
              <a:gdLst/>
              <a:ahLst/>
              <a:cxnLst/>
              <a:rect l="l" t="t" r="r" b="b"/>
              <a:pathLst>
                <a:path w="5016842" h="1032044">
                  <a:moveTo>
                    <a:pt x="0" y="0"/>
                  </a:moveTo>
                  <a:lnTo>
                    <a:pt x="5016842" y="0"/>
                  </a:lnTo>
                  <a:lnTo>
                    <a:pt x="5016842" y="1032044"/>
                  </a:lnTo>
                  <a:lnTo>
                    <a:pt x="0" y="10320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105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88377" y="4049190"/>
            <a:ext cx="7428227" cy="4238110"/>
          </a:xfrm>
          <a:custGeom>
            <a:avLst/>
            <a:gdLst/>
            <a:ahLst/>
            <a:cxnLst/>
            <a:rect l="l" t="t" r="r" b="b"/>
            <a:pathLst>
              <a:path w="7428227" h="4238110">
                <a:moveTo>
                  <a:pt x="0" y="0"/>
                </a:moveTo>
                <a:lnTo>
                  <a:pt x="7428227" y="0"/>
                </a:lnTo>
                <a:lnTo>
                  <a:pt x="7428227" y="4238110"/>
                </a:lnTo>
                <a:lnTo>
                  <a:pt x="0" y="4238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6679" y="6828424"/>
            <a:ext cx="5414293" cy="3248576"/>
          </a:xfrm>
          <a:custGeom>
            <a:avLst/>
            <a:gdLst/>
            <a:ahLst/>
            <a:cxnLst/>
            <a:rect l="l" t="t" r="r" b="b"/>
            <a:pathLst>
              <a:path w="5414293" h="3248576">
                <a:moveTo>
                  <a:pt x="0" y="0"/>
                </a:moveTo>
                <a:lnTo>
                  <a:pt x="5414293" y="0"/>
                </a:lnTo>
                <a:lnTo>
                  <a:pt x="5414293" y="3248575"/>
                </a:lnTo>
                <a:lnTo>
                  <a:pt x="0" y="3248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34487" y="4132213"/>
            <a:ext cx="9853890" cy="243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>
                <a:solidFill>
                  <a:srgbClr val="FF3131"/>
                </a:solidFill>
                <a:latin typeface="Open Sauce Bold Italics"/>
              </a:rPr>
              <a:t>Археї можуть бути хемоавтотрофами,</a:t>
            </a:r>
            <a:r>
              <a:rPr lang="en-US" sz="3699">
                <a:solidFill>
                  <a:srgbClr val="000000"/>
                </a:solidFill>
                <a:latin typeface="Open Sauce Italics"/>
              </a:rPr>
              <a:t> використовувати неорганічні речовини для отримання енергії та синтезу органічних сполук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3691" y="8258725"/>
            <a:ext cx="12002913" cy="163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У жуйних тварин (корів, овець) у рубці (частині їх шлунка) мешкають різні одноклітинні і </a:t>
            </a:r>
            <a:r>
              <a:rPr lang="en-US" sz="2499">
                <a:solidFill>
                  <a:srgbClr val="000000"/>
                </a:solidFill>
                <a:latin typeface="Open Sauce Bold"/>
              </a:rPr>
              <a:t>метаногенні археї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. Найпростіші розщеплюють складні вуглеводи до простіших сполук, тоді як археї перетворюють водень і вуглекислий газ на метан, який потім вивільняється у формі газу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1147" y="291084"/>
            <a:ext cx="13150717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</a:pP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Автотрофні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прокаріоти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здатні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синтезувати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з </a:t>
            </a:r>
            <a:r>
              <a:rPr lang="uk-UA" sz="5688" spc="557" dirty="0" smtClean="0">
                <a:solidFill>
                  <a:srgbClr val="FFFFFF"/>
                </a:solidFill>
                <a:latin typeface="TT Rounds Condensed Bold"/>
              </a:rPr>
              <a:t>неорганічних речовин </a:t>
            </a:r>
            <a:r>
              <a:rPr lang="en-US" sz="5688" spc="557" dirty="0" err="1" smtClean="0">
                <a:solidFill>
                  <a:srgbClr val="FFFFFF"/>
                </a:solidFill>
                <a:latin typeface="TT Rounds Condensed Bold"/>
              </a:rPr>
              <a:t>всі</a:t>
            </a:r>
            <a:r>
              <a:rPr lang="en-US" sz="5688" spc="557" dirty="0" smtClean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необхідні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для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життя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органічні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речовини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918543"/>
            <a:chOff x="0" y="0"/>
            <a:chExt cx="5016842" cy="1032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1032044"/>
            </a:xfrm>
            <a:custGeom>
              <a:avLst/>
              <a:gdLst/>
              <a:ahLst/>
              <a:cxnLst/>
              <a:rect l="l" t="t" r="r" b="b"/>
              <a:pathLst>
                <a:path w="5016842" h="1032044">
                  <a:moveTo>
                    <a:pt x="0" y="0"/>
                  </a:moveTo>
                  <a:lnTo>
                    <a:pt x="5016842" y="0"/>
                  </a:lnTo>
                  <a:lnTo>
                    <a:pt x="5016842" y="1032044"/>
                  </a:lnTo>
                  <a:lnTo>
                    <a:pt x="0" y="10320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105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929835" y="5613302"/>
            <a:ext cx="3882566" cy="4788498"/>
          </a:xfrm>
          <a:custGeom>
            <a:avLst/>
            <a:gdLst/>
            <a:ahLst/>
            <a:cxnLst/>
            <a:rect l="l" t="t" r="r" b="b"/>
            <a:pathLst>
              <a:path w="3882566" h="4788498">
                <a:moveTo>
                  <a:pt x="0" y="0"/>
                </a:moveTo>
                <a:lnTo>
                  <a:pt x="3882566" y="0"/>
                </a:lnTo>
                <a:lnTo>
                  <a:pt x="3882566" y="4788498"/>
                </a:lnTo>
                <a:lnTo>
                  <a:pt x="0" y="47884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40052" y="4177767"/>
            <a:ext cx="6935251" cy="5599376"/>
          </a:xfrm>
          <a:custGeom>
            <a:avLst/>
            <a:gdLst/>
            <a:ahLst/>
            <a:cxnLst/>
            <a:rect l="l" t="t" r="r" b="b"/>
            <a:pathLst>
              <a:path w="6935251" h="5599376">
                <a:moveTo>
                  <a:pt x="0" y="0"/>
                </a:moveTo>
                <a:lnTo>
                  <a:pt x="6935251" y="0"/>
                </a:lnTo>
                <a:lnTo>
                  <a:pt x="6935251" y="5599377"/>
                </a:lnTo>
                <a:lnTo>
                  <a:pt x="0" y="55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1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34487" y="4132213"/>
            <a:ext cx="9853890" cy="182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>
                <a:solidFill>
                  <a:srgbClr val="FF3131"/>
                </a:solidFill>
                <a:latin typeface="Open Sauce Bold Italics"/>
              </a:rPr>
              <a:t>Археї можуть бути фотоавтотрофами,</a:t>
            </a:r>
            <a:r>
              <a:rPr lang="en-US" sz="3699">
                <a:solidFill>
                  <a:srgbClr val="000000"/>
                </a:solidFill>
                <a:latin typeface="Open Sauce Italics"/>
              </a:rPr>
              <a:t> використовувати світло та неорганічні речовини для синтезу органічних сполук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61040" y="7494559"/>
            <a:ext cx="5583339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 Bold"/>
              </a:rPr>
              <a:t>Halobacterium salinarum</a:t>
            </a:r>
            <a:r>
              <a:rPr lang="en-US" sz="2499">
                <a:solidFill>
                  <a:srgbClr val="000000"/>
                </a:solidFill>
                <a:latin typeface="Open Sauce"/>
              </a:rPr>
              <a:t>, що виживає у воді при високих концентраціях солі, здатний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до фотосинтезу за участю бактеріородопсину,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спеціального білка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81147" y="291084"/>
            <a:ext cx="13150717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</a:pP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Автотрофні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прокаріоти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здатні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синтезувати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з </a:t>
            </a:r>
            <a:r>
              <a:rPr lang="uk-UA" sz="5688" spc="557" dirty="0" smtClean="0">
                <a:solidFill>
                  <a:srgbClr val="FFFFFF"/>
                </a:solidFill>
                <a:latin typeface="TT Rounds Condensed Bold"/>
              </a:rPr>
              <a:t>неорганічних речовин </a:t>
            </a:r>
            <a:r>
              <a:rPr lang="en-US" sz="5688" spc="557" dirty="0" err="1" smtClean="0">
                <a:solidFill>
                  <a:srgbClr val="FFFFFF"/>
                </a:solidFill>
                <a:latin typeface="TT Rounds Condensed Bold"/>
              </a:rPr>
              <a:t>всі</a:t>
            </a:r>
            <a:r>
              <a:rPr lang="en-US" sz="5688" spc="557" dirty="0" smtClean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необхідні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для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життя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органічні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  <a:r>
              <a:rPr lang="en-US" sz="5688" spc="557" dirty="0" err="1">
                <a:solidFill>
                  <a:srgbClr val="FFFFFF"/>
                </a:solidFill>
                <a:latin typeface="TT Rounds Condensed Bold"/>
              </a:rPr>
              <a:t>речовини</a:t>
            </a:r>
            <a:r>
              <a:rPr lang="en-US" sz="5688" spc="557" dirty="0">
                <a:solidFill>
                  <a:srgbClr val="FFFFFF"/>
                </a:solidFill>
                <a:latin typeface="TT Rounds Condense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94906" y="64523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441733" y="-5443771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25348" y="-446188"/>
            <a:ext cx="12862615" cy="12862615"/>
          </a:xfrm>
          <a:custGeom>
            <a:avLst/>
            <a:gdLst/>
            <a:ahLst/>
            <a:cxnLst/>
            <a:rect l="l" t="t" r="r" b="b"/>
            <a:pathLst>
              <a:path w="12862615" h="12862615">
                <a:moveTo>
                  <a:pt x="0" y="0"/>
                </a:moveTo>
                <a:lnTo>
                  <a:pt x="12862614" y="0"/>
                </a:lnTo>
                <a:lnTo>
                  <a:pt x="12862614" y="12862615"/>
                </a:lnTo>
                <a:lnTo>
                  <a:pt x="0" y="1286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753" y="155685"/>
            <a:ext cx="5866678" cy="19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7"/>
              </a:lnSpc>
              <a:spcBef>
                <a:spcPct val="0"/>
              </a:spcBef>
            </a:pPr>
            <a:r>
              <a:rPr lang="en-US" sz="5679" spc="556">
                <a:solidFill>
                  <a:srgbClr val="FFFFFF"/>
                </a:solidFill>
                <a:latin typeface="TT Rounds Condensed Bold"/>
              </a:rPr>
              <a:t>Дихання прокаріотів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2866" y="223645"/>
            <a:ext cx="6759252" cy="9993631"/>
            <a:chOff x="0" y="0"/>
            <a:chExt cx="14163686" cy="20941171"/>
          </a:xfrm>
        </p:grpSpPr>
        <p:sp>
          <p:nvSpPr>
            <p:cNvPr id="3" name="Freeform 3"/>
            <p:cNvSpPr/>
            <p:nvPr/>
          </p:nvSpPr>
          <p:spPr>
            <a:xfrm>
              <a:off x="-19304" y="-3175"/>
              <a:ext cx="14189974" cy="20948918"/>
            </a:xfrm>
            <a:custGeom>
              <a:avLst/>
              <a:gdLst/>
              <a:ahLst/>
              <a:cxnLst/>
              <a:rect l="l" t="t" r="r" b="b"/>
              <a:pathLst>
                <a:path w="14189974" h="20948918">
                  <a:moveTo>
                    <a:pt x="14165210" y="20365227"/>
                  </a:moveTo>
                  <a:cubicBezTo>
                    <a:pt x="14143493" y="20482575"/>
                    <a:pt x="14094725" y="20633830"/>
                    <a:pt x="14009380" y="20717525"/>
                  </a:cubicBezTo>
                  <a:cubicBezTo>
                    <a:pt x="13824088" y="20899134"/>
                    <a:pt x="13457947" y="20919074"/>
                    <a:pt x="13050912" y="20895706"/>
                  </a:cubicBezTo>
                  <a:cubicBezTo>
                    <a:pt x="12758557" y="20878941"/>
                    <a:pt x="12555357" y="20921867"/>
                    <a:pt x="12262495" y="20924661"/>
                  </a:cubicBezTo>
                  <a:cubicBezTo>
                    <a:pt x="11964300" y="20927456"/>
                    <a:pt x="11828664" y="20928726"/>
                    <a:pt x="11530341" y="20931519"/>
                  </a:cubicBezTo>
                  <a:cubicBezTo>
                    <a:pt x="8159183" y="20934313"/>
                    <a:pt x="2587498" y="20937107"/>
                    <a:pt x="2289302" y="20939902"/>
                  </a:cubicBezTo>
                  <a:cubicBezTo>
                    <a:pt x="1995678" y="20942695"/>
                    <a:pt x="1701800" y="20948918"/>
                    <a:pt x="1408303" y="20938251"/>
                  </a:cubicBezTo>
                  <a:cubicBezTo>
                    <a:pt x="1260348" y="20932916"/>
                    <a:pt x="1112393" y="20922883"/>
                    <a:pt x="965454" y="20905104"/>
                  </a:cubicBezTo>
                  <a:cubicBezTo>
                    <a:pt x="844931" y="20890499"/>
                    <a:pt x="723900" y="20872464"/>
                    <a:pt x="607949" y="20835761"/>
                  </a:cubicBezTo>
                  <a:cubicBezTo>
                    <a:pt x="501777" y="20802233"/>
                    <a:pt x="399542" y="20752957"/>
                    <a:pt x="315849" y="20678535"/>
                  </a:cubicBezTo>
                  <a:cubicBezTo>
                    <a:pt x="227203" y="20599668"/>
                    <a:pt x="170053" y="20494512"/>
                    <a:pt x="135636" y="20381990"/>
                  </a:cubicBezTo>
                  <a:cubicBezTo>
                    <a:pt x="98425" y="20260325"/>
                    <a:pt x="85852" y="20132435"/>
                    <a:pt x="71882" y="20006452"/>
                  </a:cubicBezTo>
                  <a:cubicBezTo>
                    <a:pt x="55626" y="19859766"/>
                    <a:pt x="40894" y="19712955"/>
                    <a:pt x="27813" y="19566015"/>
                  </a:cubicBezTo>
                  <a:cubicBezTo>
                    <a:pt x="14732" y="13784548"/>
                    <a:pt x="32004" y="11646836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5840388" y="18796"/>
                  </a:cubicBezTo>
                  <a:cubicBezTo>
                    <a:pt x="11430138" y="17526"/>
                    <a:pt x="11695695" y="10541"/>
                    <a:pt x="11961379" y="5334"/>
                  </a:cubicBezTo>
                  <a:cubicBezTo>
                    <a:pt x="12235064" y="0"/>
                    <a:pt x="12508749" y="5334"/>
                    <a:pt x="12782307" y="10160"/>
                  </a:cubicBezTo>
                  <a:cubicBezTo>
                    <a:pt x="13059421" y="14986"/>
                    <a:pt x="13336026" y="13208"/>
                    <a:pt x="13613141" y="9144"/>
                  </a:cubicBezTo>
                  <a:cubicBezTo>
                    <a:pt x="13801990" y="6350"/>
                    <a:pt x="14047480" y="30734"/>
                    <a:pt x="14131554" y="230505"/>
                  </a:cubicBezTo>
                  <a:cubicBezTo>
                    <a:pt x="14156193" y="289052"/>
                    <a:pt x="14162289" y="353060"/>
                    <a:pt x="14164067" y="415925"/>
                  </a:cubicBezTo>
                  <a:cubicBezTo>
                    <a:pt x="14166225" y="488442"/>
                    <a:pt x="14165845" y="561086"/>
                    <a:pt x="14166606" y="633603"/>
                  </a:cubicBezTo>
                  <a:cubicBezTo>
                    <a:pt x="14168130" y="781558"/>
                    <a:pt x="14133460" y="1194054"/>
                    <a:pt x="14135111" y="6033965"/>
                  </a:cubicBezTo>
                  <a:cubicBezTo>
                    <a:pt x="14138286" y="19627230"/>
                    <a:pt x="14177655" y="19660757"/>
                    <a:pt x="14180703" y="19958700"/>
                  </a:cubicBezTo>
                  <a:cubicBezTo>
                    <a:pt x="14182100" y="20093828"/>
                    <a:pt x="14189974" y="20231622"/>
                    <a:pt x="14165210" y="20365227"/>
                  </a:cubicBezTo>
                  <a:close/>
                </a:path>
              </a:pathLst>
            </a:custGeom>
            <a:solidFill>
              <a:srgbClr val="FFF8ED"/>
            </a:solidFill>
          </p:spPr>
        </p:sp>
      </p:grpSp>
      <p:sp>
        <p:nvSpPr>
          <p:cNvPr id="4" name="Freeform 4"/>
          <p:cNvSpPr/>
          <p:nvPr/>
        </p:nvSpPr>
        <p:spPr>
          <a:xfrm rot="1418341">
            <a:off x="5733018" y="-407654"/>
            <a:ext cx="5362803" cy="5040096"/>
          </a:xfrm>
          <a:custGeom>
            <a:avLst/>
            <a:gdLst/>
            <a:ahLst/>
            <a:cxnLst/>
            <a:rect l="l" t="t" r="r" b="b"/>
            <a:pathLst>
              <a:path w="5362803" h="5040096">
                <a:moveTo>
                  <a:pt x="0" y="0"/>
                </a:moveTo>
                <a:lnTo>
                  <a:pt x="5362803" y="0"/>
                </a:lnTo>
                <a:lnTo>
                  <a:pt x="5362803" y="5040096"/>
                </a:lnTo>
                <a:lnTo>
                  <a:pt x="0" y="5040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707888" y="5670816"/>
            <a:ext cx="5295254" cy="4247173"/>
            <a:chOff x="0" y="0"/>
            <a:chExt cx="11300861" cy="906410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11327150" cy="9071846"/>
            </a:xfrm>
            <a:custGeom>
              <a:avLst/>
              <a:gdLst/>
              <a:ahLst/>
              <a:cxnLst/>
              <a:rect l="l" t="t" r="r" b="b"/>
              <a:pathLst>
                <a:path w="11327150" h="9071846">
                  <a:moveTo>
                    <a:pt x="11302385" y="8488155"/>
                  </a:moveTo>
                  <a:cubicBezTo>
                    <a:pt x="11280669" y="8605503"/>
                    <a:pt x="11231900" y="8756759"/>
                    <a:pt x="11146557" y="8840453"/>
                  </a:cubicBezTo>
                  <a:cubicBezTo>
                    <a:pt x="10961263" y="9022062"/>
                    <a:pt x="10595122" y="9042002"/>
                    <a:pt x="10188087" y="9018633"/>
                  </a:cubicBezTo>
                  <a:cubicBezTo>
                    <a:pt x="9895733" y="9001869"/>
                    <a:pt x="9692533" y="9044795"/>
                    <a:pt x="9399671" y="9047590"/>
                  </a:cubicBezTo>
                  <a:cubicBezTo>
                    <a:pt x="9101475" y="9050383"/>
                    <a:pt x="8965839" y="9051654"/>
                    <a:pt x="8667516" y="9054447"/>
                  </a:cubicBezTo>
                  <a:cubicBezTo>
                    <a:pt x="6350397" y="9057242"/>
                    <a:pt x="2587498" y="9060035"/>
                    <a:pt x="2289302" y="9062830"/>
                  </a:cubicBezTo>
                  <a:cubicBezTo>
                    <a:pt x="1995678" y="9065623"/>
                    <a:pt x="1701800" y="9071846"/>
                    <a:pt x="1408303" y="9061179"/>
                  </a:cubicBezTo>
                  <a:cubicBezTo>
                    <a:pt x="1260348" y="9055844"/>
                    <a:pt x="1112393" y="9045811"/>
                    <a:pt x="965454" y="9028031"/>
                  </a:cubicBezTo>
                  <a:cubicBezTo>
                    <a:pt x="844931" y="9013427"/>
                    <a:pt x="723900" y="8995393"/>
                    <a:pt x="607949" y="8958690"/>
                  </a:cubicBezTo>
                  <a:cubicBezTo>
                    <a:pt x="501777" y="8925161"/>
                    <a:pt x="399542" y="8875885"/>
                    <a:pt x="315849" y="8801464"/>
                  </a:cubicBezTo>
                  <a:cubicBezTo>
                    <a:pt x="227203" y="8722596"/>
                    <a:pt x="170053" y="8617441"/>
                    <a:pt x="135636" y="8504919"/>
                  </a:cubicBezTo>
                  <a:cubicBezTo>
                    <a:pt x="98425" y="8383253"/>
                    <a:pt x="85852" y="8255364"/>
                    <a:pt x="71882" y="8129380"/>
                  </a:cubicBezTo>
                  <a:cubicBezTo>
                    <a:pt x="55626" y="7982694"/>
                    <a:pt x="40894" y="7835882"/>
                    <a:pt x="27813" y="7688944"/>
                  </a:cubicBezTo>
                  <a:cubicBezTo>
                    <a:pt x="14732" y="5628004"/>
                    <a:pt x="32004" y="4885489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4803697" y="18796"/>
                  </a:cubicBezTo>
                  <a:cubicBezTo>
                    <a:pt x="8567313" y="17526"/>
                    <a:pt x="8832871" y="10541"/>
                    <a:pt x="9098554" y="5334"/>
                  </a:cubicBezTo>
                  <a:cubicBezTo>
                    <a:pt x="9372239" y="0"/>
                    <a:pt x="9645924" y="5334"/>
                    <a:pt x="9919483" y="10160"/>
                  </a:cubicBezTo>
                  <a:cubicBezTo>
                    <a:pt x="10196596" y="14986"/>
                    <a:pt x="10473202" y="13208"/>
                    <a:pt x="10750316" y="9144"/>
                  </a:cubicBezTo>
                  <a:cubicBezTo>
                    <a:pt x="10939165" y="6350"/>
                    <a:pt x="11184657" y="30734"/>
                    <a:pt x="11268731" y="230505"/>
                  </a:cubicBezTo>
                  <a:cubicBezTo>
                    <a:pt x="11293369" y="289052"/>
                    <a:pt x="11299464" y="353060"/>
                    <a:pt x="11301242" y="415925"/>
                  </a:cubicBezTo>
                  <a:cubicBezTo>
                    <a:pt x="11303401" y="488442"/>
                    <a:pt x="11303020" y="561086"/>
                    <a:pt x="11303782" y="633603"/>
                  </a:cubicBezTo>
                  <a:cubicBezTo>
                    <a:pt x="11305307" y="781558"/>
                    <a:pt x="11270635" y="1194054"/>
                    <a:pt x="11272286" y="2935910"/>
                  </a:cubicBezTo>
                  <a:cubicBezTo>
                    <a:pt x="11275461" y="7750157"/>
                    <a:pt x="11314832" y="7783685"/>
                    <a:pt x="11317879" y="8081628"/>
                  </a:cubicBezTo>
                  <a:cubicBezTo>
                    <a:pt x="11319276" y="8216756"/>
                    <a:pt x="11327150" y="8354551"/>
                    <a:pt x="11302385" y="8488155"/>
                  </a:cubicBezTo>
                  <a:close/>
                </a:path>
              </a:pathLst>
            </a:custGeom>
            <a:solidFill>
              <a:srgbClr val="FFF8E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1258797" y="437136"/>
            <a:ext cx="6572119" cy="9480853"/>
          </a:xfrm>
          <a:custGeom>
            <a:avLst/>
            <a:gdLst/>
            <a:ahLst/>
            <a:cxnLst/>
            <a:rect l="l" t="t" r="r" b="b"/>
            <a:pathLst>
              <a:path w="6572119" h="9480853">
                <a:moveTo>
                  <a:pt x="0" y="0"/>
                </a:moveTo>
                <a:lnTo>
                  <a:pt x="6572119" y="0"/>
                </a:lnTo>
                <a:lnTo>
                  <a:pt x="6572119" y="9480853"/>
                </a:lnTo>
                <a:lnTo>
                  <a:pt x="0" y="9480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21" r="-14052" b="-156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44583" y="-391366"/>
            <a:ext cx="2256154" cy="2005926"/>
          </a:xfrm>
          <a:custGeom>
            <a:avLst/>
            <a:gdLst/>
            <a:ahLst/>
            <a:cxnLst/>
            <a:rect l="l" t="t" r="r" b="b"/>
            <a:pathLst>
              <a:path w="2256154" h="2005926">
                <a:moveTo>
                  <a:pt x="0" y="0"/>
                </a:moveTo>
                <a:lnTo>
                  <a:pt x="2256154" y="0"/>
                </a:lnTo>
                <a:lnTo>
                  <a:pt x="2256154" y="2005926"/>
                </a:lnTo>
                <a:lnTo>
                  <a:pt x="0" y="200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9092" y="4784352"/>
            <a:ext cx="4868141" cy="4245536"/>
          </a:xfrm>
          <a:custGeom>
            <a:avLst/>
            <a:gdLst/>
            <a:ahLst/>
            <a:cxnLst/>
            <a:rect l="l" t="t" r="r" b="b"/>
            <a:pathLst>
              <a:path w="4868141" h="4245536">
                <a:moveTo>
                  <a:pt x="0" y="0"/>
                </a:moveTo>
                <a:lnTo>
                  <a:pt x="4868141" y="0"/>
                </a:lnTo>
                <a:lnTo>
                  <a:pt x="4868141" y="4245536"/>
                </a:lnTo>
                <a:lnTo>
                  <a:pt x="0" y="4245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275" r="-776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58834" y="4784352"/>
            <a:ext cx="1994090" cy="1772928"/>
          </a:xfrm>
          <a:custGeom>
            <a:avLst/>
            <a:gdLst/>
            <a:ahLst/>
            <a:cxnLst/>
            <a:rect l="l" t="t" r="r" b="b"/>
            <a:pathLst>
              <a:path w="1994090" h="1772928">
                <a:moveTo>
                  <a:pt x="0" y="0"/>
                </a:moveTo>
                <a:lnTo>
                  <a:pt x="1994091" y="0"/>
                </a:lnTo>
                <a:lnTo>
                  <a:pt x="1994091" y="1772928"/>
                </a:lnTo>
                <a:lnTo>
                  <a:pt x="0" y="1772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38550" y="3943828"/>
            <a:ext cx="4967661" cy="5926585"/>
          </a:xfrm>
          <a:custGeom>
            <a:avLst/>
            <a:gdLst/>
            <a:ahLst/>
            <a:cxnLst/>
            <a:rect l="l" t="t" r="r" b="b"/>
            <a:pathLst>
              <a:path w="4967661" h="5926585">
                <a:moveTo>
                  <a:pt x="0" y="0"/>
                </a:moveTo>
                <a:lnTo>
                  <a:pt x="4967661" y="0"/>
                </a:lnTo>
                <a:lnTo>
                  <a:pt x="4967661" y="5926585"/>
                </a:lnTo>
                <a:lnTo>
                  <a:pt x="0" y="59265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02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5794" y="303532"/>
            <a:ext cx="5332094" cy="441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6"/>
              </a:lnSpc>
            </a:pPr>
            <a:r>
              <a:rPr lang="en-US" sz="4200" spc="-42">
                <a:solidFill>
                  <a:srgbClr val="27561A"/>
                </a:solidFill>
                <a:latin typeface="TT Rounds Condensed Bold"/>
              </a:rPr>
              <a:t>У 1674 році </a:t>
            </a:r>
            <a:r>
              <a:rPr lang="en-US" sz="4200" spc="-42">
                <a:solidFill>
                  <a:srgbClr val="FF3131"/>
                </a:solidFill>
                <a:latin typeface="TT Rounds Condensed Bold"/>
              </a:rPr>
              <a:t>Антоні ван Левенгук</a:t>
            </a:r>
            <a:r>
              <a:rPr lang="en-US" sz="4200" spc="-42">
                <a:solidFill>
                  <a:srgbClr val="27561A"/>
                </a:solidFill>
                <a:latin typeface="TT Rounds Condensed Bold"/>
              </a:rPr>
              <a:t>, голландський мікроскопіст, </a:t>
            </a:r>
            <a:r>
              <a:rPr lang="en-US" sz="4200" spc="-42">
                <a:solidFill>
                  <a:srgbClr val="27561A"/>
                </a:solidFill>
                <a:latin typeface="TT Rounds Condensed"/>
              </a:rPr>
              <a:t>виготовив простіші, але дуже потужні мікроскопи з однією добре відшліфованою лінзою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5794" y="9081690"/>
            <a:ext cx="5010170" cy="83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spc="-30">
                <a:solidFill>
                  <a:srgbClr val="000000"/>
                </a:solidFill>
                <a:latin typeface="TT Rounds Condensed"/>
              </a:rPr>
              <a:t>Мікроскоп дозволив збільшити об’єкти майже у 200 разів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2507605"/>
            <a:chOff x="0" y="0"/>
            <a:chExt cx="5016842" cy="660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660439"/>
            </a:xfrm>
            <a:custGeom>
              <a:avLst/>
              <a:gdLst/>
              <a:ahLst/>
              <a:cxnLst/>
              <a:rect l="l" t="t" r="r" b="b"/>
              <a:pathLst>
                <a:path w="5016842" h="660439">
                  <a:moveTo>
                    <a:pt x="0" y="0"/>
                  </a:moveTo>
                  <a:lnTo>
                    <a:pt x="5016842" y="0"/>
                  </a:lnTo>
                  <a:lnTo>
                    <a:pt x="5016842" y="660439"/>
                  </a:lnTo>
                  <a:lnTo>
                    <a:pt x="0" y="66043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79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56490" y="2893920"/>
            <a:ext cx="5385397" cy="1471638"/>
            <a:chOff x="0" y="0"/>
            <a:chExt cx="1178269" cy="3219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269" cy="321979"/>
            </a:xfrm>
            <a:custGeom>
              <a:avLst/>
              <a:gdLst/>
              <a:ahLst/>
              <a:cxnLst/>
              <a:rect l="l" t="t" r="r" b="b"/>
              <a:pathLst>
                <a:path w="1178269" h="321979">
                  <a:moveTo>
                    <a:pt x="0" y="0"/>
                  </a:moveTo>
                  <a:lnTo>
                    <a:pt x="1178269" y="0"/>
                  </a:lnTo>
                  <a:lnTo>
                    <a:pt x="1178269" y="321979"/>
                  </a:lnTo>
                  <a:lnTo>
                    <a:pt x="0" y="32197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178269" cy="388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FFFFF"/>
                  </a:solidFill>
                  <a:latin typeface="Open Sauce Italics"/>
                </a:rPr>
                <a:t>за наявності кисню -</a:t>
              </a:r>
              <a:r>
                <a:rPr lang="en-US" sz="3881" spc="38">
                  <a:solidFill>
                    <a:srgbClr val="F6B737"/>
                  </a:solidFill>
                  <a:latin typeface="Open Sauce Italics"/>
                </a:rPr>
                <a:t> аеробне дихання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89932" y="2893920"/>
            <a:ext cx="5385397" cy="1471638"/>
            <a:chOff x="0" y="0"/>
            <a:chExt cx="1178269" cy="3219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8269" cy="321979"/>
            </a:xfrm>
            <a:custGeom>
              <a:avLst/>
              <a:gdLst/>
              <a:ahLst/>
              <a:cxnLst/>
              <a:rect l="l" t="t" r="r" b="b"/>
              <a:pathLst>
                <a:path w="1178269" h="321979">
                  <a:moveTo>
                    <a:pt x="0" y="0"/>
                  </a:moveTo>
                  <a:lnTo>
                    <a:pt x="1178269" y="0"/>
                  </a:lnTo>
                  <a:lnTo>
                    <a:pt x="1178269" y="321979"/>
                  </a:lnTo>
                  <a:lnTo>
                    <a:pt x="0" y="32197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178269" cy="388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FFFFF"/>
                  </a:solidFill>
                  <a:latin typeface="Open Sauce Italics"/>
                </a:rPr>
                <a:t>без кисню - </a:t>
              </a:r>
              <a:r>
                <a:rPr lang="en-US" sz="3881" spc="38">
                  <a:solidFill>
                    <a:srgbClr val="F6B737"/>
                  </a:solidFill>
                  <a:latin typeface="Open Sauce Italics"/>
                </a:rPr>
                <a:t>анаеробне дихання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56490" y="4484852"/>
            <a:ext cx="5385397" cy="3984933"/>
          </a:xfrm>
          <a:custGeom>
            <a:avLst/>
            <a:gdLst/>
            <a:ahLst/>
            <a:cxnLst/>
            <a:rect l="l" t="t" r="r" b="b"/>
            <a:pathLst>
              <a:path w="5385397" h="3984933">
                <a:moveTo>
                  <a:pt x="0" y="0"/>
                </a:moveTo>
                <a:lnTo>
                  <a:pt x="5385397" y="0"/>
                </a:lnTo>
                <a:lnTo>
                  <a:pt x="5385397" y="3984932"/>
                </a:lnTo>
                <a:lnTo>
                  <a:pt x="0" y="3984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01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89932" y="4484852"/>
            <a:ext cx="5356821" cy="3015890"/>
          </a:xfrm>
          <a:custGeom>
            <a:avLst/>
            <a:gdLst/>
            <a:ahLst/>
            <a:cxnLst/>
            <a:rect l="l" t="t" r="r" b="b"/>
            <a:pathLst>
              <a:path w="5356821" h="3015890">
                <a:moveTo>
                  <a:pt x="0" y="0"/>
                </a:moveTo>
                <a:lnTo>
                  <a:pt x="5356821" y="0"/>
                </a:lnTo>
                <a:lnTo>
                  <a:pt x="5356821" y="3015890"/>
                </a:lnTo>
                <a:lnTo>
                  <a:pt x="0" y="301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87179" y="232978"/>
            <a:ext cx="10713642" cy="194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Для прокаріотів характерні два типи отримання енергії: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64836" y="8565034"/>
            <a:ext cx="576870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3052" dirty="0">
                <a:solidFill>
                  <a:srgbClr val="000000"/>
                </a:solidFill>
                <a:latin typeface="Open Sauce Bold"/>
              </a:rPr>
              <a:t>Bacillus subtilis -</a:t>
            </a:r>
          </a:p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3052" dirty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52" dirty="0">
                <a:solidFill>
                  <a:srgbClr val="000000"/>
                </a:solidFill>
                <a:latin typeface="Open Sauce"/>
              </a:rPr>
              <a:t>“</a:t>
            </a:r>
            <a:r>
              <a:rPr lang="en-US" sz="3052" dirty="0" err="1">
                <a:solidFill>
                  <a:srgbClr val="000000"/>
                </a:solidFill>
                <a:latin typeface="Open Sauce"/>
              </a:rPr>
              <a:t>сінна</a:t>
            </a:r>
            <a:r>
              <a:rPr lang="en-US" sz="3052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3052" dirty="0" err="1">
                <a:solidFill>
                  <a:srgbClr val="000000"/>
                </a:solidFill>
                <a:latin typeface="Open Sauce"/>
              </a:rPr>
              <a:t>паличка</a:t>
            </a:r>
            <a:r>
              <a:rPr lang="en-US" sz="3052" dirty="0">
                <a:solidFill>
                  <a:srgbClr val="000000"/>
                </a:solidFill>
                <a:latin typeface="Open Sauce"/>
              </a:rPr>
              <a:t>” - </a:t>
            </a:r>
          </a:p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uk-UA" sz="3052" dirty="0">
                <a:solidFill>
                  <a:srgbClr val="000000"/>
                </a:solidFill>
                <a:latin typeface="Open Sauce"/>
              </a:rPr>
              <a:t>а</a:t>
            </a:r>
            <a:r>
              <a:rPr lang="uk-UA" sz="3052" dirty="0" smtClean="0">
                <a:solidFill>
                  <a:srgbClr val="000000"/>
                </a:solidFill>
                <a:latin typeface="Open Sauce"/>
              </a:rPr>
              <a:t>еробна </a:t>
            </a:r>
            <a:r>
              <a:rPr lang="uk-UA" sz="3052" dirty="0" err="1" smtClean="0">
                <a:solidFill>
                  <a:srgbClr val="000000"/>
                </a:solidFill>
                <a:latin typeface="Open Sauce"/>
              </a:rPr>
              <a:t>грунтова</a:t>
            </a:r>
            <a:r>
              <a:rPr lang="uk-UA" sz="3052" dirty="0" smtClean="0">
                <a:solidFill>
                  <a:srgbClr val="000000"/>
                </a:solidFill>
                <a:latin typeface="Open Sauce"/>
              </a:rPr>
              <a:t> бактерія</a:t>
            </a:r>
            <a:endParaRPr lang="en-US" sz="3052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89932" y="7621387"/>
            <a:ext cx="5385397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Open Sauce Bold"/>
              </a:rPr>
              <a:t>Clostridium botulinum </a:t>
            </a:r>
            <a:r>
              <a:rPr lang="en-US" sz="2999">
                <a:solidFill>
                  <a:srgbClr val="000000"/>
                </a:solidFill>
                <a:latin typeface="Open Sauce"/>
              </a:rPr>
              <a:t>виробляє токсин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Open Sauce"/>
              </a:rPr>
              <a:t>у продуктах харчування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Open Sauce"/>
              </a:rPr>
              <a:t>в анаеробних умовах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Open Sauce"/>
              </a:rPr>
              <a:t>та спричиняє ботулізм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2507605"/>
            <a:chOff x="0" y="0"/>
            <a:chExt cx="5016842" cy="660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660439"/>
            </a:xfrm>
            <a:custGeom>
              <a:avLst/>
              <a:gdLst/>
              <a:ahLst/>
              <a:cxnLst/>
              <a:rect l="l" t="t" r="r" b="b"/>
              <a:pathLst>
                <a:path w="5016842" h="660439">
                  <a:moveTo>
                    <a:pt x="0" y="0"/>
                  </a:moveTo>
                  <a:lnTo>
                    <a:pt x="5016842" y="0"/>
                  </a:lnTo>
                  <a:lnTo>
                    <a:pt x="5016842" y="660439"/>
                  </a:lnTo>
                  <a:lnTo>
                    <a:pt x="0" y="66043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79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4654" y="2817897"/>
            <a:ext cx="9156450" cy="2644141"/>
            <a:chOff x="0" y="0"/>
            <a:chExt cx="2003336" cy="5785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3336" cy="578510"/>
            </a:xfrm>
            <a:custGeom>
              <a:avLst/>
              <a:gdLst/>
              <a:ahLst/>
              <a:cxnLst/>
              <a:rect l="l" t="t" r="r" b="b"/>
              <a:pathLst>
                <a:path w="2003336" h="578510">
                  <a:moveTo>
                    <a:pt x="0" y="0"/>
                  </a:moveTo>
                  <a:lnTo>
                    <a:pt x="2003336" y="0"/>
                  </a:lnTo>
                  <a:lnTo>
                    <a:pt x="2003336" y="578510"/>
                  </a:lnTo>
                  <a:lnTo>
                    <a:pt x="0" y="57851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003336" cy="645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56"/>
                </a:lnSpc>
              </a:pPr>
              <a:r>
                <a:rPr lang="en-US" sz="3881" spc="38">
                  <a:solidFill>
                    <a:srgbClr val="FFFFFF"/>
                  </a:solidFill>
                  <a:latin typeface="Open Sauce Italics"/>
                </a:rPr>
                <a:t>Бактерії можуть отримувати енергію завдяки </a:t>
              </a:r>
            </a:p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6B737"/>
                  </a:solidFill>
                  <a:latin typeface="Open Sauce Italics"/>
                </a:rPr>
                <a:t>процесам бродіння (ферментації)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79878" y="6240536"/>
            <a:ext cx="5478792" cy="3453661"/>
          </a:xfrm>
          <a:custGeom>
            <a:avLst/>
            <a:gdLst/>
            <a:ahLst/>
            <a:cxnLst/>
            <a:rect l="l" t="t" r="r" b="b"/>
            <a:pathLst>
              <a:path w="5478792" h="3453661">
                <a:moveTo>
                  <a:pt x="0" y="0"/>
                </a:moveTo>
                <a:lnTo>
                  <a:pt x="5478791" y="0"/>
                </a:lnTo>
                <a:lnTo>
                  <a:pt x="5478791" y="3453661"/>
                </a:lnTo>
                <a:lnTo>
                  <a:pt x="0" y="345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25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07192" y="5685614"/>
            <a:ext cx="3328978" cy="3328978"/>
          </a:xfrm>
          <a:custGeom>
            <a:avLst/>
            <a:gdLst/>
            <a:ahLst/>
            <a:cxnLst/>
            <a:rect l="l" t="t" r="r" b="b"/>
            <a:pathLst>
              <a:path w="3328978" h="3328978">
                <a:moveTo>
                  <a:pt x="0" y="0"/>
                </a:moveTo>
                <a:lnTo>
                  <a:pt x="3328978" y="0"/>
                </a:lnTo>
                <a:lnTo>
                  <a:pt x="3328978" y="3328979"/>
                </a:lnTo>
                <a:lnTo>
                  <a:pt x="0" y="3328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28622" y="2876399"/>
            <a:ext cx="4959718" cy="2809215"/>
          </a:xfrm>
          <a:custGeom>
            <a:avLst/>
            <a:gdLst/>
            <a:ahLst/>
            <a:cxnLst/>
            <a:rect l="l" t="t" r="r" b="b"/>
            <a:pathLst>
              <a:path w="4959718" h="2809215">
                <a:moveTo>
                  <a:pt x="0" y="0"/>
                </a:moveTo>
                <a:lnTo>
                  <a:pt x="4959718" y="0"/>
                </a:lnTo>
                <a:lnTo>
                  <a:pt x="4959718" y="2809215"/>
                </a:lnTo>
                <a:lnTo>
                  <a:pt x="0" y="2809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654" y="5776363"/>
            <a:ext cx="5538965" cy="4106747"/>
          </a:xfrm>
          <a:custGeom>
            <a:avLst/>
            <a:gdLst/>
            <a:ahLst/>
            <a:cxnLst/>
            <a:rect l="l" t="t" r="r" b="b"/>
            <a:pathLst>
              <a:path w="5538965" h="4106747">
                <a:moveTo>
                  <a:pt x="0" y="0"/>
                </a:moveTo>
                <a:lnTo>
                  <a:pt x="5538964" y="0"/>
                </a:lnTo>
                <a:lnTo>
                  <a:pt x="5538964" y="4106746"/>
                </a:lnTo>
                <a:lnTo>
                  <a:pt x="0" y="4106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87179" y="232978"/>
            <a:ext cx="10713642" cy="194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Для прокаріотів характерні два типи отримання енергії: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59422" y="9665622"/>
            <a:ext cx="4849058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молочнокисле (квашеніі овочі)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87069" y="9165299"/>
            <a:ext cx="2369225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молочнокисле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(йогурт, кефір)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34088" y="3073591"/>
            <a:ext cx="1485186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спиртове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 (випічка)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44362" y="6071638"/>
            <a:ext cx="1701284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оцтове </a:t>
            </a:r>
          </a:p>
          <a:p>
            <a:pPr algn="ctr">
              <a:lnSpc>
                <a:spcPts val="3249"/>
              </a:lnSpc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(яблучний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uce"/>
              </a:rPr>
              <a:t>оцет)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2507605"/>
            <a:chOff x="0" y="0"/>
            <a:chExt cx="5016842" cy="660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660439"/>
            </a:xfrm>
            <a:custGeom>
              <a:avLst/>
              <a:gdLst/>
              <a:ahLst/>
              <a:cxnLst/>
              <a:rect l="l" t="t" r="r" b="b"/>
              <a:pathLst>
                <a:path w="5016842" h="660439">
                  <a:moveTo>
                    <a:pt x="0" y="0"/>
                  </a:moveTo>
                  <a:lnTo>
                    <a:pt x="5016842" y="0"/>
                  </a:lnTo>
                  <a:lnTo>
                    <a:pt x="5016842" y="660439"/>
                  </a:lnTo>
                  <a:lnTo>
                    <a:pt x="0" y="660439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79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4654" y="2817897"/>
            <a:ext cx="8155966" cy="2233686"/>
            <a:chOff x="0" y="0"/>
            <a:chExt cx="1784440" cy="4887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4440" cy="488707"/>
            </a:xfrm>
            <a:custGeom>
              <a:avLst/>
              <a:gdLst/>
              <a:ahLst/>
              <a:cxnLst/>
              <a:rect l="l" t="t" r="r" b="b"/>
              <a:pathLst>
                <a:path w="1784440" h="488707">
                  <a:moveTo>
                    <a:pt x="0" y="0"/>
                  </a:moveTo>
                  <a:lnTo>
                    <a:pt x="1784440" y="0"/>
                  </a:lnTo>
                  <a:lnTo>
                    <a:pt x="1784440" y="488707"/>
                  </a:lnTo>
                  <a:lnTo>
                    <a:pt x="0" y="48870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84440" cy="555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56"/>
                </a:lnSpc>
              </a:pPr>
              <a:r>
                <a:rPr lang="en-US" sz="3881" spc="38">
                  <a:solidFill>
                    <a:srgbClr val="FFFFFF"/>
                  </a:solidFill>
                  <a:latin typeface="Open Sauce Italics"/>
                </a:rPr>
                <a:t>Деякі бактерії можуть жити </a:t>
              </a:r>
            </a:p>
            <a:p>
              <a:pPr marL="0" lvl="0" indent="0" algn="ctr">
                <a:lnSpc>
                  <a:spcPts val="5356"/>
                </a:lnSpc>
                <a:spcBef>
                  <a:spcPct val="0"/>
                </a:spcBef>
              </a:pPr>
              <a:r>
                <a:rPr lang="en-US" sz="3881" spc="38">
                  <a:solidFill>
                    <a:srgbClr val="FFFFFF"/>
                  </a:solidFill>
                  <a:latin typeface="Open Sauce Italics"/>
                </a:rPr>
                <a:t>як з киснем, так і без нього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4654" y="5339411"/>
            <a:ext cx="8155966" cy="4587731"/>
          </a:xfrm>
          <a:custGeom>
            <a:avLst/>
            <a:gdLst/>
            <a:ahLst/>
            <a:cxnLst/>
            <a:rect l="l" t="t" r="r" b="b"/>
            <a:pathLst>
              <a:path w="8155966" h="4587731">
                <a:moveTo>
                  <a:pt x="0" y="0"/>
                </a:moveTo>
                <a:lnTo>
                  <a:pt x="8155966" y="0"/>
                </a:lnTo>
                <a:lnTo>
                  <a:pt x="8155966" y="4587731"/>
                </a:lnTo>
                <a:lnTo>
                  <a:pt x="0" y="458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87179" y="232978"/>
            <a:ext cx="10713642" cy="194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88" spc="557">
                <a:solidFill>
                  <a:srgbClr val="FFFFFF"/>
                </a:solidFill>
                <a:latin typeface="TT Rounds Condensed Bold"/>
              </a:rPr>
              <a:t>Для прокаріотів характерні два типи отримання енергії: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3208462"/>
            <a:ext cx="8393971" cy="565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uce Bold"/>
              </a:rPr>
              <a:t>Кишкова паличка Escherichia coli </a:t>
            </a:r>
            <a:r>
              <a:rPr lang="en-US" sz="2699">
                <a:solidFill>
                  <a:srgbClr val="000000"/>
                </a:solidFill>
                <a:latin typeface="Open Sauce"/>
              </a:rPr>
              <a:t>є типовим представником бактерій, що зазвичай мешкають у кишковому тракті людини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uce"/>
              </a:rPr>
              <a:t>та теплокровних тварин,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uce"/>
              </a:rPr>
              <a:t>може потрапляти у водні системи через стічні води або забруднені водні джерела,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uce"/>
              </a:rPr>
              <a:t>може проживати в ґрунті,  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uce"/>
              </a:rPr>
              <a:t>бути присутня в неправильно оброблених або забруднених продуктах харчування, таких як сире м'ясо або недостатньо відварені овочі і фрукти.</a:t>
            </a:r>
          </a:p>
          <a:p>
            <a:pPr algn="ctr">
              <a:lnSpc>
                <a:spcPts val="3499"/>
              </a:lnSpc>
            </a:pPr>
            <a:endParaRPr lang="en-US" sz="2699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94906" y="64523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441733" y="-5443771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25348" y="-446188"/>
            <a:ext cx="12862615" cy="12862615"/>
          </a:xfrm>
          <a:custGeom>
            <a:avLst/>
            <a:gdLst/>
            <a:ahLst/>
            <a:cxnLst/>
            <a:rect l="l" t="t" r="r" b="b"/>
            <a:pathLst>
              <a:path w="12862615" h="12862615">
                <a:moveTo>
                  <a:pt x="0" y="0"/>
                </a:moveTo>
                <a:lnTo>
                  <a:pt x="12862614" y="0"/>
                </a:lnTo>
                <a:lnTo>
                  <a:pt x="12862614" y="12862615"/>
                </a:lnTo>
                <a:lnTo>
                  <a:pt x="0" y="1286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753" y="155685"/>
            <a:ext cx="5866678" cy="19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7"/>
              </a:lnSpc>
              <a:spcBef>
                <a:spcPct val="0"/>
              </a:spcBef>
            </a:pPr>
            <a:r>
              <a:rPr lang="en-US" sz="5679" spc="556">
                <a:solidFill>
                  <a:srgbClr val="FFFFFF"/>
                </a:solidFill>
                <a:latin typeface="TT Rounds Condensed Bold"/>
              </a:rPr>
              <a:t>Розмноження прокаріотів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01579"/>
            <a:ext cx="6690287" cy="7083843"/>
          </a:xfrm>
          <a:custGeom>
            <a:avLst/>
            <a:gdLst/>
            <a:ahLst/>
            <a:cxnLst/>
            <a:rect l="l" t="t" r="r" b="b"/>
            <a:pathLst>
              <a:path w="6690287" h="7083843">
                <a:moveTo>
                  <a:pt x="0" y="0"/>
                </a:moveTo>
                <a:lnTo>
                  <a:pt x="6690287" y="0"/>
                </a:lnTo>
                <a:lnTo>
                  <a:pt x="6690287" y="7083842"/>
                </a:lnTo>
                <a:lnTo>
                  <a:pt x="0" y="7083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2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92836" y="-253785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508381" y="-6171657"/>
            <a:ext cx="8637895" cy="863789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66003" y="559837"/>
            <a:ext cx="901389" cy="937726"/>
          </a:xfrm>
          <a:custGeom>
            <a:avLst/>
            <a:gdLst/>
            <a:ahLst/>
            <a:cxnLst/>
            <a:rect l="l" t="t" r="r" b="b"/>
            <a:pathLst>
              <a:path w="901389" h="937726">
                <a:moveTo>
                  <a:pt x="0" y="0"/>
                </a:moveTo>
                <a:lnTo>
                  <a:pt x="901389" y="0"/>
                </a:lnTo>
                <a:lnTo>
                  <a:pt x="901389" y="937726"/>
                </a:lnTo>
                <a:lnTo>
                  <a:pt x="0" y="937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33619" y="1065530"/>
            <a:ext cx="8736136" cy="3137583"/>
          </a:xfrm>
          <a:custGeom>
            <a:avLst/>
            <a:gdLst/>
            <a:ahLst/>
            <a:cxnLst/>
            <a:rect l="l" t="t" r="r" b="b"/>
            <a:pathLst>
              <a:path w="8736136" h="3137583">
                <a:moveTo>
                  <a:pt x="0" y="0"/>
                </a:moveTo>
                <a:lnTo>
                  <a:pt x="8736136" y="0"/>
                </a:lnTo>
                <a:lnTo>
                  <a:pt x="8736136" y="3137583"/>
                </a:lnTo>
                <a:lnTo>
                  <a:pt x="0" y="3137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3844" b="-1062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82924" y="127805"/>
            <a:ext cx="901389" cy="937726"/>
          </a:xfrm>
          <a:custGeom>
            <a:avLst/>
            <a:gdLst/>
            <a:ahLst/>
            <a:cxnLst/>
            <a:rect l="l" t="t" r="r" b="b"/>
            <a:pathLst>
              <a:path w="901389" h="937726">
                <a:moveTo>
                  <a:pt x="0" y="0"/>
                </a:moveTo>
                <a:lnTo>
                  <a:pt x="901389" y="0"/>
                </a:lnTo>
                <a:lnTo>
                  <a:pt x="901389" y="937725"/>
                </a:lnTo>
                <a:lnTo>
                  <a:pt x="0" y="937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066064" y="7939556"/>
            <a:ext cx="4099906" cy="1748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1"/>
              </a:lnSpc>
            </a:pPr>
            <a:r>
              <a:rPr lang="en-US" sz="4306" spc="421">
                <a:solidFill>
                  <a:srgbClr val="000000"/>
                </a:solidFill>
                <a:latin typeface="TT Rounds Condensed Bold"/>
              </a:rPr>
              <a:t>Множинний поділ </a:t>
            </a:r>
          </a:p>
          <a:p>
            <a:pPr algn="ctr">
              <a:lnSpc>
                <a:spcPts val="4521"/>
              </a:lnSpc>
            </a:pPr>
            <a:r>
              <a:rPr lang="en-US" sz="4306" spc="421">
                <a:solidFill>
                  <a:srgbClr val="000000"/>
                </a:solidFill>
                <a:latin typeface="TT Rounds Condensed Bold"/>
              </a:rPr>
              <a:t>ціанобактерій</a:t>
            </a:r>
          </a:p>
        </p:txBody>
      </p:sp>
      <p:sp>
        <p:nvSpPr>
          <p:cNvPr id="11" name="Freeform 11"/>
          <p:cNvSpPr/>
          <p:nvPr/>
        </p:nvSpPr>
        <p:spPr>
          <a:xfrm>
            <a:off x="8615369" y="7747696"/>
            <a:ext cx="901389" cy="937726"/>
          </a:xfrm>
          <a:custGeom>
            <a:avLst/>
            <a:gdLst/>
            <a:ahLst/>
            <a:cxnLst/>
            <a:rect l="l" t="t" r="r" b="b"/>
            <a:pathLst>
              <a:path w="901389" h="937726">
                <a:moveTo>
                  <a:pt x="0" y="0"/>
                </a:moveTo>
                <a:lnTo>
                  <a:pt x="901389" y="0"/>
                </a:lnTo>
                <a:lnTo>
                  <a:pt x="901389" y="937725"/>
                </a:lnTo>
                <a:lnTo>
                  <a:pt x="0" y="937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65970" y="5667967"/>
            <a:ext cx="4503785" cy="4357281"/>
          </a:xfrm>
          <a:custGeom>
            <a:avLst/>
            <a:gdLst/>
            <a:ahLst/>
            <a:cxnLst/>
            <a:rect l="l" t="t" r="r" b="b"/>
            <a:pathLst>
              <a:path w="4503785" h="4357281">
                <a:moveTo>
                  <a:pt x="0" y="0"/>
                </a:moveTo>
                <a:lnTo>
                  <a:pt x="4503785" y="0"/>
                </a:lnTo>
                <a:lnTo>
                  <a:pt x="4503785" y="4357280"/>
                </a:lnTo>
                <a:lnTo>
                  <a:pt x="0" y="4357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718" r="-5030" b="-1134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26057" y="925031"/>
            <a:ext cx="4608129" cy="74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6"/>
              </a:lnSpc>
            </a:pPr>
            <a:r>
              <a:rPr lang="en-US" sz="4389" spc="430">
                <a:solidFill>
                  <a:srgbClr val="000000"/>
                </a:solidFill>
                <a:latin typeface="TT Rounds Condensed Bold"/>
              </a:rPr>
              <a:t>Поділ навпіл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771146"/>
            <a:ext cx="6720716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Open Sauce"/>
              </a:rPr>
              <a:t>Одна бактеріальна клітина ділиться на дві дочірні клітини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03108" y="180109"/>
            <a:ext cx="9584892" cy="74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6"/>
              </a:lnSpc>
            </a:pPr>
            <a:r>
              <a:rPr lang="en-US" sz="4389" spc="430">
                <a:solidFill>
                  <a:srgbClr val="000000"/>
                </a:solidFill>
                <a:latin typeface="TT Rounds Condensed Bold"/>
              </a:rPr>
              <a:t>Фрагментація ціанобактерій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18987" y="4262712"/>
            <a:ext cx="10097169" cy="127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Open Sauce"/>
              </a:rPr>
              <a:t>Ціанобактерії </a:t>
            </a:r>
            <a:r>
              <a:rPr lang="en-US" sz="2599">
                <a:solidFill>
                  <a:srgbClr val="000000"/>
                </a:solidFill>
                <a:latin typeface="Open Sauce Bold"/>
              </a:rPr>
              <a:t>Oscillatoria</a:t>
            </a:r>
            <a:r>
              <a:rPr lang="en-US" sz="2599">
                <a:solidFill>
                  <a:srgbClr val="000000"/>
                </a:solidFill>
                <a:latin typeface="Open Sauce"/>
              </a:rPr>
              <a:t> розмножуються шляхом фрагментації, при якій ниткоподібні колонії розриваються на окремі сегменти, кожен з яких може вирости в нову колонію.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92836" y="-253785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508381" y="-6171657"/>
            <a:ext cx="8637895" cy="863789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11955" y="381725"/>
            <a:ext cx="13747345" cy="190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TT Rounds Condensed Bold"/>
              </a:rPr>
              <a:t>Для бактерій характерний примітивний статевий процес,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TT Rounds Condensed Bold"/>
              </a:rPr>
              <a:t>в результаті якого не відбувається відтворення, </a:t>
            </a:r>
          </a:p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TT Rounds Condensed Bold"/>
              </a:rPr>
              <a:t>а лише передача генетичної інформації - </a:t>
            </a:r>
            <a:r>
              <a:rPr lang="en-US" sz="3899">
                <a:solidFill>
                  <a:srgbClr val="FF3131"/>
                </a:solidFill>
                <a:latin typeface="TT Rounds Condensed Bold"/>
              </a:rPr>
              <a:t>кон’югація</a:t>
            </a:r>
          </a:p>
        </p:txBody>
      </p:sp>
      <p:sp>
        <p:nvSpPr>
          <p:cNvPr id="7" name="Freeform 7"/>
          <p:cNvSpPr/>
          <p:nvPr/>
        </p:nvSpPr>
        <p:spPr>
          <a:xfrm>
            <a:off x="3061260" y="90974"/>
            <a:ext cx="901389" cy="937726"/>
          </a:xfrm>
          <a:custGeom>
            <a:avLst/>
            <a:gdLst/>
            <a:ahLst/>
            <a:cxnLst/>
            <a:rect l="l" t="t" r="r" b="b"/>
            <a:pathLst>
              <a:path w="901389" h="937726">
                <a:moveTo>
                  <a:pt x="0" y="0"/>
                </a:moveTo>
                <a:lnTo>
                  <a:pt x="901389" y="0"/>
                </a:lnTo>
                <a:lnTo>
                  <a:pt x="901389" y="937726"/>
                </a:lnTo>
                <a:lnTo>
                  <a:pt x="0" y="937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5183" y="2466238"/>
            <a:ext cx="5802977" cy="7636936"/>
          </a:xfrm>
          <a:custGeom>
            <a:avLst/>
            <a:gdLst/>
            <a:ahLst/>
            <a:cxnLst/>
            <a:rect l="l" t="t" r="r" b="b"/>
            <a:pathLst>
              <a:path w="5802977" h="7636936">
                <a:moveTo>
                  <a:pt x="0" y="0"/>
                </a:moveTo>
                <a:lnTo>
                  <a:pt x="5802977" y="0"/>
                </a:lnTo>
                <a:lnTo>
                  <a:pt x="5802977" y="7636936"/>
                </a:lnTo>
                <a:lnTo>
                  <a:pt x="0" y="7636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51455" y="2527538"/>
            <a:ext cx="9507845" cy="6730762"/>
          </a:xfrm>
          <a:custGeom>
            <a:avLst/>
            <a:gdLst/>
            <a:ahLst/>
            <a:cxnLst/>
            <a:rect l="l" t="t" r="r" b="b"/>
            <a:pathLst>
              <a:path w="9507845" h="6730762">
                <a:moveTo>
                  <a:pt x="0" y="0"/>
                </a:moveTo>
                <a:lnTo>
                  <a:pt x="9507845" y="0"/>
                </a:lnTo>
                <a:lnTo>
                  <a:pt x="9507845" y="6730762"/>
                </a:lnTo>
                <a:lnTo>
                  <a:pt x="0" y="6730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92836" y="-253785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508381" y="-6171657"/>
            <a:ext cx="8637895" cy="863789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29514" y="299466"/>
            <a:ext cx="13747345" cy="141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>
                <a:solidFill>
                  <a:srgbClr val="000000"/>
                </a:solidFill>
                <a:latin typeface="TT Rounds Condensed Bold"/>
              </a:rPr>
              <a:t>Бактерії здатні до утворення спор. </a:t>
            </a:r>
          </a:p>
          <a:p>
            <a:pPr algn="ctr">
              <a:lnSpc>
                <a:spcPts val="5761"/>
              </a:lnSpc>
            </a:pPr>
            <a:r>
              <a:rPr lang="en-US" sz="4299">
                <a:solidFill>
                  <a:srgbClr val="FF3131"/>
                </a:solidFill>
                <a:latin typeface="TT Rounds Condensed Bold"/>
              </a:rPr>
              <a:t>Бактеріальні спори</a:t>
            </a:r>
            <a:r>
              <a:rPr lang="en-US" sz="4299">
                <a:solidFill>
                  <a:srgbClr val="000000"/>
                </a:solidFill>
                <a:latin typeface="TT Rounds Condensed Bold"/>
              </a:rPr>
              <a:t> - це особливі стадії розвитку бактерій </a:t>
            </a:r>
          </a:p>
        </p:txBody>
      </p:sp>
      <p:sp>
        <p:nvSpPr>
          <p:cNvPr id="7" name="Freeform 7"/>
          <p:cNvSpPr/>
          <p:nvPr/>
        </p:nvSpPr>
        <p:spPr>
          <a:xfrm>
            <a:off x="5313966" y="287669"/>
            <a:ext cx="712316" cy="741031"/>
          </a:xfrm>
          <a:custGeom>
            <a:avLst/>
            <a:gdLst/>
            <a:ahLst/>
            <a:cxnLst/>
            <a:rect l="l" t="t" r="r" b="b"/>
            <a:pathLst>
              <a:path w="712316" h="741031">
                <a:moveTo>
                  <a:pt x="0" y="0"/>
                </a:moveTo>
                <a:lnTo>
                  <a:pt x="712316" y="0"/>
                </a:lnTo>
                <a:lnTo>
                  <a:pt x="712316" y="741031"/>
                </a:lnTo>
                <a:lnTo>
                  <a:pt x="0" y="74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49698" y="2089875"/>
            <a:ext cx="11632183" cy="4838458"/>
          </a:xfrm>
          <a:custGeom>
            <a:avLst/>
            <a:gdLst/>
            <a:ahLst/>
            <a:cxnLst/>
            <a:rect l="l" t="t" r="r" b="b"/>
            <a:pathLst>
              <a:path w="11632183" h="4838458">
                <a:moveTo>
                  <a:pt x="0" y="0"/>
                </a:moveTo>
                <a:lnTo>
                  <a:pt x="11632182" y="0"/>
                </a:lnTo>
                <a:lnTo>
                  <a:pt x="11632182" y="4838458"/>
                </a:lnTo>
                <a:lnTo>
                  <a:pt x="0" y="483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035" b="-29317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742928" y="2776087"/>
            <a:ext cx="5481051" cy="3745385"/>
          </a:xfrm>
          <a:custGeom>
            <a:avLst/>
            <a:gdLst/>
            <a:ahLst/>
            <a:cxnLst/>
            <a:rect l="l" t="t" r="r" b="b"/>
            <a:pathLst>
              <a:path w="5481051" h="3745385">
                <a:moveTo>
                  <a:pt x="0" y="0"/>
                </a:moveTo>
                <a:lnTo>
                  <a:pt x="5481050" y="0"/>
                </a:lnTo>
                <a:lnTo>
                  <a:pt x="5481050" y="3745384"/>
                </a:lnTo>
                <a:lnTo>
                  <a:pt x="0" y="3745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7202" y="7599558"/>
            <a:ext cx="17133596" cy="238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Open Sauce Bold"/>
              </a:rPr>
              <a:t>Ендоспори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-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неактивні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жорсткі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структури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що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формуються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деякими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видами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бактерій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.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Функція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ендоспор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-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гарантувати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виживання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бактерії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протягом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періодів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несприятливих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умов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тому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вони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стійкі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до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випромінювання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висушування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нагрівання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голоду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дезинфікуючих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засобів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.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Ендоспори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зазвичай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знаходяться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в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ґрунті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і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воді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де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вони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можуть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виживати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протягом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довгих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періодів</a:t>
            </a:r>
            <a:r>
              <a:rPr lang="en-US" sz="28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uce"/>
              </a:rPr>
              <a:t>часу</a:t>
            </a:r>
            <a:endParaRPr lang="en-US" sz="2899" dirty="0">
              <a:solidFill>
                <a:srgbClr val="000000"/>
              </a:solidFill>
              <a:latin typeface="Open Sauc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4063" y="8832365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3"/>
                </a:lnTo>
                <a:lnTo>
                  <a:pt x="0" y="9348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002" y="305597"/>
            <a:ext cx="11147080" cy="9054688"/>
          </a:xfrm>
          <a:custGeom>
            <a:avLst/>
            <a:gdLst/>
            <a:ahLst/>
            <a:cxnLst/>
            <a:rect l="l" t="t" r="r" b="b"/>
            <a:pathLst>
              <a:path w="11147080" h="9054688">
                <a:moveTo>
                  <a:pt x="0" y="0"/>
                </a:moveTo>
                <a:lnTo>
                  <a:pt x="11147080" y="0"/>
                </a:lnTo>
                <a:lnTo>
                  <a:pt x="11147080" y="9054689"/>
                </a:lnTo>
                <a:lnTo>
                  <a:pt x="0" y="9054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00521" y="590550"/>
            <a:ext cx="6123154" cy="46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838" spc="191">
                <a:solidFill>
                  <a:srgbClr val="27561A"/>
                </a:solidFill>
                <a:latin typeface="TT Rounds Condensed Bold"/>
              </a:rPr>
              <a:t>Слово</a:t>
            </a:r>
            <a:r>
              <a:rPr lang="en-US" sz="3838" spc="191">
                <a:solidFill>
                  <a:srgbClr val="FF3131"/>
                </a:solidFill>
                <a:latin typeface="TT Rounds Condensed Bold"/>
              </a:rPr>
              <a:t> «бактерія»</a:t>
            </a:r>
            <a:r>
              <a:rPr lang="en-US" sz="3838" spc="191">
                <a:solidFill>
                  <a:srgbClr val="27561A"/>
                </a:solidFill>
                <a:latin typeface="TT Rounds Condensed Bold"/>
              </a:rPr>
              <a:t> походить від лат.  bacterium , похідного від др.-грец. βακτήριον, </a:t>
            </a:r>
          </a:p>
          <a:p>
            <a:pPr algn="ctr">
              <a:lnSpc>
                <a:spcPts val="4606"/>
              </a:lnSpc>
              <a:spcBef>
                <a:spcPct val="0"/>
              </a:spcBef>
            </a:pPr>
            <a:r>
              <a:rPr lang="en-US" sz="3838" spc="191">
                <a:solidFill>
                  <a:srgbClr val="27561A"/>
                </a:solidFill>
                <a:latin typeface="TT Rounds Condensed Bold"/>
              </a:rPr>
              <a:t>що означає «паличка, тростина», оскільки перші описані бактерії були паличкоподібними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841651" y="8594773"/>
            <a:ext cx="3964049" cy="396404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9578630"/>
            <a:ext cx="6446761" cy="45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3300" spc="-33">
                <a:solidFill>
                  <a:srgbClr val="000000"/>
                </a:solidFill>
                <a:latin typeface="TT Rounds Condensed Bold"/>
              </a:rPr>
              <a:t>Малюнки Антоні ван Левенгука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4715" y="-170053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9148" y="356862"/>
            <a:ext cx="9523227" cy="9509712"/>
          </a:xfrm>
          <a:custGeom>
            <a:avLst/>
            <a:gdLst/>
            <a:ahLst/>
            <a:cxnLst/>
            <a:rect l="l" t="t" r="r" b="b"/>
            <a:pathLst>
              <a:path w="9523227" h="9509712">
                <a:moveTo>
                  <a:pt x="0" y="0"/>
                </a:moveTo>
                <a:lnTo>
                  <a:pt x="9523227" y="0"/>
                </a:lnTo>
                <a:lnTo>
                  <a:pt x="9523227" y="9509712"/>
                </a:lnTo>
                <a:lnTo>
                  <a:pt x="0" y="9509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92" r="-393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3181" y="5802802"/>
            <a:ext cx="7950859" cy="4063772"/>
          </a:xfrm>
          <a:custGeom>
            <a:avLst/>
            <a:gdLst/>
            <a:ahLst/>
            <a:cxnLst/>
            <a:rect l="l" t="t" r="r" b="b"/>
            <a:pathLst>
              <a:path w="7950859" h="4063772">
                <a:moveTo>
                  <a:pt x="0" y="0"/>
                </a:moveTo>
                <a:lnTo>
                  <a:pt x="7950859" y="0"/>
                </a:lnTo>
                <a:lnTo>
                  <a:pt x="7950859" y="4063772"/>
                </a:lnTo>
                <a:lnTo>
                  <a:pt x="0" y="4063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37990" y="414012"/>
            <a:ext cx="6246725" cy="441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7"/>
              </a:lnSpc>
            </a:pPr>
            <a:r>
              <a:rPr lang="en-US" sz="5270" spc="184">
                <a:solidFill>
                  <a:srgbClr val="FF3131"/>
                </a:solidFill>
                <a:latin typeface="TT Rounds Condensed Bold"/>
              </a:rPr>
              <a:t>Археї </a:t>
            </a:r>
            <a:r>
              <a:rPr lang="en-US" sz="5270" spc="184">
                <a:solidFill>
                  <a:srgbClr val="27561A"/>
                </a:solidFill>
                <a:latin typeface="TT Rounds Condensed Bold"/>
              </a:rPr>
              <a:t>були вперше класифіковані окремо від бактерій у 1977 році </a:t>
            </a:r>
            <a:r>
              <a:rPr lang="en-US" sz="5270" spc="184">
                <a:solidFill>
                  <a:srgbClr val="FF3131"/>
                </a:solidFill>
                <a:latin typeface="TT Rounds Condensed Bold"/>
              </a:rPr>
              <a:t>Карлом Воузом та Джорджем Фоксом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t="-7374" b="-737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82811" y="5677493"/>
            <a:ext cx="4250359" cy="425035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16598" r="-1659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798902" y="419340"/>
            <a:ext cx="8493624" cy="649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Слово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>
                <a:solidFill>
                  <a:srgbClr val="FF3131"/>
                </a:solidFill>
                <a:latin typeface="TT Rounds Condensed Bold"/>
              </a:rPr>
              <a:t>“</a:t>
            </a:r>
            <a:r>
              <a:rPr lang="en-US" sz="4077" dirty="0" err="1">
                <a:solidFill>
                  <a:srgbClr val="FF3131"/>
                </a:solidFill>
                <a:latin typeface="TT Rounds Condensed Bold"/>
              </a:rPr>
              <a:t>археї</a:t>
            </a:r>
            <a:r>
              <a:rPr lang="en-US" sz="4077" dirty="0">
                <a:solidFill>
                  <a:srgbClr val="FF3131"/>
                </a:solidFill>
                <a:latin typeface="TT Rounds Condensed Bold"/>
              </a:rPr>
              <a:t>”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походить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від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uk-UA" sz="4077" dirty="0" smtClean="0">
                <a:solidFill>
                  <a:srgbClr val="000000"/>
                </a:solidFill>
                <a:latin typeface="TT Rounds Condensed Bold"/>
              </a:rPr>
              <a:t>д</a:t>
            </a:r>
            <a:r>
              <a:rPr lang="en-US" sz="4077" dirty="0" err="1" smtClean="0">
                <a:solidFill>
                  <a:srgbClr val="000000"/>
                </a:solidFill>
                <a:latin typeface="TT Rounds Condensed Bold"/>
              </a:rPr>
              <a:t>авньогр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.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  <a:hlinkClick r:id="rId4" tooltip="https://en.wikipedia.org/wiki/Ancient_Greek"/>
              </a:rPr>
              <a:t> </a:t>
            </a:r>
            <a:r>
              <a:rPr lang="en-US" sz="4077" u="sng" dirty="0" err="1">
                <a:solidFill>
                  <a:srgbClr val="000000"/>
                </a:solidFill>
                <a:latin typeface="TT Rounds Condensed Bold"/>
                <a:hlinkClick r:id="rId5" tooltip="https://en.wiktionary.org/wiki/%E1%BC%80%CF%81%CF%87%CE%B1%E1%BF%96%CE%BF%CF%82"/>
              </a:rPr>
              <a:t>ἀρχ</a:t>
            </a:r>
            <a:r>
              <a:rPr lang="en-US" sz="4077" u="sng" dirty="0">
                <a:solidFill>
                  <a:srgbClr val="000000"/>
                </a:solidFill>
                <a:latin typeface="TT Rounds Condensed Bold"/>
                <a:hlinkClick r:id="rId5" tooltip="https://en.wiktionary.org/wiki/%E1%BC%80%CF%81%CF%87%CE%B1%E1%BF%96%CE%BF%CF%82"/>
              </a:rPr>
              <a:t>αῖα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, що 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означає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«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давні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речі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»,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оскільки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перші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представники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домену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архей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були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uk-UA" sz="4077" dirty="0" err="1" smtClean="0">
                <a:solidFill>
                  <a:srgbClr val="000000"/>
                </a:solidFill>
                <a:latin typeface="TT Rounds Condensed Bold"/>
              </a:rPr>
              <a:t>метаногенами</a:t>
            </a:r>
            <a:r>
              <a:rPr lang="en-US" sz="4077" dirty="0" smtClean="0">
                <a:solidFill>
                  <a:srgbClr val="000000"/>
                </a:solidFill>
                <a:latin typeface="TT Rounds Condensed Bold"/>
              </a:rPr>
              <a:t>, </a:t>
            </a:r>
            <a:endParaRPr lang="en-US" sz="4077" dirty="0">
              <a:solidFill>
                <a:srgbClr val="000000"/>
              </a:solidFill>
              <a:latin typeface="TT Rounds Condensed Bold"/>
            </a:endParaRP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і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передбачалося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що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їхній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метаболізм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відображав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примітивну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атмосферу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Землі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та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</a:t>
            </a:r>
          </a:p>
          <a:p>
            <a:pPr algn="l">
              <a:lnSpc>
                <a:spcPts val="5708"/>
              </a:lnSpc>
            </a:pP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                     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давність</a:t>
            </a:r>
            <a:r>
              <a:rPr lang="en-US" sz="407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077" dirty="0" err="1">
                <a:solidFill>
                  <a:srgbClr val="000000"/>
                </a:solidFill>
                <a:latin typeface="TT Rounds Condensed Bold"/>
              </a:rPr>
              <a:t>організмів</a:t>
            </a:r>
            <a:endParaRPr lang="en-US" sz="4077" dirty="0">
              <a:solidFill>
                <a:srgbClr val="000000"/>
              </a:solidFill>
              <a:latin typeface="TT Rounds Condensed 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94906" y="64523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826534" y="-5648999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649042" y="-601373"/>
            <a:ext cx="12862615" cy="12862615"/>
          </a:xfrm>
          <a:custGeom>
            <a:avLst/>
            <a:gdLst/>
            <a:ahLst/>
            <a:cxnLst/>
            <a:rect l="l" t="t" r="r" b="b"/>
            <a:pathLst>
              <a:path w="12862615" h="12862615">
                <a:moveTo>
                  <a:pt x="0" y="0"/>
                </a:moveTo>
                <a:lnTo>
                  <a:pt x="12862615" y="0"/>
                </a:lnTo>
                <a:lnTo>
                  <a:pt x="12862615" y="12862614"/>
                </a:lnTo>
                <a:lnTo>
                  <a:pt x="0" y="1286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753" y="155685"/>
            <a:ext cx="4814888" cy="19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7"/>
              </a:lnSpc>
              <a:spcBef>
                <a:spcPct val="0"/>
              </a:spcBef>
            </a:pPr>
            <a:r>
              <a:rPr lang="en-US" sz="5679" spc="556">
                <a:solidFill>
                  <a:srgbClr val="FFFFFF"/>
                </a:solidFill>
                <a:latin typeface="TT Rounds Condensed Bold"/>
              </a:rPr>
              <a:t>Розміри прокаріотів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364" y="9869584"/>
            <a:ext cx="1998536" cy="40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1833</Words>
  <Application>Microsoft Office PowerPoint</Application>
  <PresentationFormat>Произвольный</PresentationFormat>
  <Paragraphs>217</Paragraphs>
  <Slides>57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8" baseType="lpstr">
      <vt:lpstr>TT Rounds Condensed Bold</vt:lpstr>
      <vt:lpstr>Open Sauce Italics</vt:lpstr>
      <vt:lpstr>Codec Pro ExtraBold</vt:lpstr>
      <vt:lpstr>TT Rounds Condensed</vt:lpstr>
      <vt:lpstr>Open Sauce</vt:lpstr>
      <vt:lpstr>Arial</vt:lpstr>
      <vt:lpstr>Open Sauce Bold</vt:lpstr>
      <vt:lpstr>TT Norms Std Condensed</vt:lpstr>
      <vt:lpstr>Calibri</vt:lpstr>
      <vt:lpstr>Open Sauce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Прокаріоти - це найдрібніші організми, які не можна побачити неозброєним оком</dc:title>
  <cp:lastModifiedBy>Chychkovska Tetiana</cp:lastModifiedBy>
  <cp:revision>3</cp:revision>
  <dcterms:created xsi:type="dcterms:W3CDTF">2006-08-16T00:00:00Z</dcterms:created>
  <dcterms:modified xsi:type="dcterms:W3CDTF">2024-06-28T17:33:24Z</dcterms:modified>
  <dc:identifier>DAGJRMyKBDo</dc:identifier>
</cp:coreProperties>
</file>