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316" r:id="rId2"/>
    <p:sldId id="317" r:id="rId3"/>
    <p:sldId id="271" r:id="rId4"/>
    <p:sldId id="318" r:id="rId5"/>
    <p:sldId id="324" r:id="rId6"/>
    <p:sldId id="319" r:id="rId7"/>
    <p:sldId id="320" r:id="rId8"/>
    <p:sldId id="321" r:id="rId9"/>
    <p:sldId id="322" r:id="rId10"/>
    <p:sldId id="323" r:id="rId11"/>
    <p:sldId id="325" r:id="rId12"/>
    <p:sldId id="326" r:id="rId13"/>
    <p:sldId id="259" r:id="rId14"/>
    <p:sldId id="272" r:id="rId15"/>
    <p:sldId id="279" r:id="rId16"/>
    <p:sldId id="327" r:id="rId17"/>
  </p:sldIdLst>
  <p:sldSz cx="9144000" cy="5143500" type="screen16x9"/>
  <p:notesSz cx="6858000" cy="9144000"/>
  <p:embeddedFontLst>
    <p:embeddedFont>
      <p:font typeface="Alegreya" panose="020B060402020202020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7D8A00"/>
    <a:srgbClr val="626C00"/>
    <a:srgbClr val="6B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88" y="60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6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85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03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hyperlink" Target="https://wordwall.net/uk/resource/29256766" TargetMode="External"/><Relationship Id="rId4" Type="http://schemas.openxmlformats.org/officeDocument/2006/relationships/hyperlink" Target="https://wordwall.net/uk/resource/6823737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yOzwU6iUs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hyperlink" Target="https://drive.google.com/file/d/1Hf-c0si_R9XrZ5DhxT71LJbmExXUwfZ1/view?usp=drive_lin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165" y="1326700"/>
            <a:ext cx="6705979" cy="38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" name="Google Shape;86;p15"/>
          <p:cNvSpPr txBox="1"/>
          <p:nvPr/>
        </p:nvSpPr>
        <p:spPr>
          <a:xfrm>
            <a:off x="1654584" y="931977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ПРОЄКТИ</a:t>
            </a:r>
            <a:endParaRPr sz="1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368"/>
            <a:ext cx="1608083" cy="139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Google Shape;86;p15"/>
          <p:cNvSpPr txBox="1"/>
          <p:nvPr/>
        </p:nvSpPr>
        <p:spPr>
          <a:xfrm>
            <a:off x="1654584" y="610600"/>
            <a:ext cx="6358638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РЕГУЛЯТОРНІ СИСТЕМИ ОРГАНІЗМУ ЛЮДИНИ</a:t>
            </a:r>
            <a:endParaRPr sz="1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7.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4" name="Google Shape;100;p16"/>
          <p:cNvCxnSpPr/>
          <p:nvPr/>
        </p:nvCxnSpPr>
        <p:spPr>
          <a:xfrm flipV="1">
            <a:off x="1683340" y="402077"/>
            <a:ext cx="6572203" cy="5648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синапсу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34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10890" r="13707"/>
          <a:stretch>
            <a:fillRect/>
          </a:stretch>
        </p:blipFill>
        <p:spPr bwMode="auto">
          <a:xfrm>
            <a:off x="0" y="833674"/>
            <a:ext cx="4949687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735" y="4474722"/>
            <a:ext cx="531778" cy="5577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99099" y="4468239"/>
            <a:ext cx="3904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Розгляньте малюнок. </a:t>
            </a:r>
          </a:p>
          <a:p>
            <a:pPr marL="342900" indent="-342900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Укажіть, що позначено цифрами на малюнку.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0757" y="799110"/>
            <a:ext cx="3210128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Спеціальний</a:t>
            </a:r>
            <a:r>
              <a:rPr lang="ru-RU" dirty="0"/>
              <a:t> </a:t>
            </a:r>
            <a:r>
              <a:rPr lang="ru-RU" dirty="0" err="1"/>
              <a:t>посередник</a:t>
            </a:r>
            <a:r>
              <a:rPr lang="ru-RU" dirty="0"/>
              <a:t> для </a:t>
            </a:r>
            <a:r>
              <a:rPr lang="ru-RU" dirty="0" err="1"/>
              <a:t>безпосередньої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нервового</a:t>
            </a:r>
            <a:r>
              <a:rPr lang="ru-RU" dirty="0"/>
              <a:t> </a:t>
            </a:r>
            <a:r>
              <a:rPr lang="ru-RU" dirty="0" err="1"/>
              <a:t>імпульсу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нейрона до нейрона –  </a:t>
            </a:r>
            <a:r>
              <a:rPr lang="ru-RU" dirty="0" err="1"/>
              <a:t>біологічно</a:t>
            </a:r>
            <a:r>
              <a:rPr lang="ru-RU" dirty="0"/>
              <a:t> активна </a:t>
            </a:r>
            <a:r>
              <a:rPr lang="ru-RU" dirty="0" err="1"/>
              <a:t>речовина</a:t>
            </a:r>
            <a:r>
              <a:rPr lang="ru-RU" dirty="0"/>
              <a:t> –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нейромедіатор</a:t>
            </a:r>
            <a:r>
              <a:rPr lang="ru-RU" dirty="0"/>
              <a:t> (</a:t>
            </a:r>
            <a:r>
              <a:rPr lang="ru-RU" dirty="0" err="1"/>
              <a:t>ацетилхолін</a:t>
            </a:r>
            <a:r>
              <a:rPr lang="ru-RU" dirty="0"/>
              <a:t>, </a:t>
            </a:r>
            <a:r>
              <a:rPr lang="ru-RU" dirty="0" err="1"/>
              <a:t>адреналін</a:t>
            </a:r>
            <a:r>
              <a:rPr lang="ru-RU" dirty="0"/>
              <a:t>, </a:t>
            </a:r>
            <a:r>
              <a:rPr lang="ru-RU" dirty="0" err="1"/>
              <a:t>норадреналін,серотонін</a:t>
            </a:r>
            <a:r>
              <a:rPr lang="ru-RU" dirty="0"/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46969" y="2326352"/>
            <a:ext cx="3210128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Нейромедіатори</a:t>
            </a:r>
            <a:r>
              <a:rPr lang="ru-RU" dirty="0"/>
              <a:t> </a:t>
            </a:r>
            <a:r>
              <a:rPr lang="ru-RU" dirty="0" err="1"/>
              <a:t>синтезуються</a:t>
            </a:r>
            <a:r>
              <a:rPr lang="ru-RU" dirty="0"/>
              <a:t> в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пресинаптичного</a:t>
            </a:r>
            <a:r>
              <a:rPr lang="ru-RU" dirty="0"/>
              <a:t> нейрона, </a:t>
            </a:r>
            <a:r>
              <a:rPr lang="ru-RU" dirty="0" err="1"/>
              <a:t>звідки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синаптичних</a:t>
            </a:r>
            <a:r>
              <a:rPr lang="ru-RU" dirty="0"/>
              <a:t> </a:t>
            </a:r>
            <a:r>
              <a:rPr lang="ru-RU" dirty="0" err="1"/>
              <a:t>пухирців</a:t>
            </a:r>
            <a:r>
              <a:rPr lang="ru-RU" dirty="0"/>
              <a:t> </a:t>
            </a:r>
            <a:r>
              <a:rPr lang="ru-RU" dirty="0" err="1"/>
              <a:t>транпортуються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мембрани</a:t>
            </a:r>
            <a:r>
              <a:rPr lang="ru-RU" dirty="0"/>
              <a:t>, </a:t>
            </a:r>
            <a:r>
              <a:rPr lang="ru-RU" dirty="0" err="1"/>
              <a:t>зливаються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нею,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нейромедіатор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у </a:t>
            </a:r>
            <a:r>
              <a:rPr lang="ru-RU" dirty="0" err="1"/>
              <a:t>синаптичну</a:t>
            </a:r>
            <a:r>
              <a:rPr lang="ru-RU" dirty="0"/>
              <a:t> </a:t>
            </a:r>
            <a:r>
              <a:rPr lang="ru-RU" dirty="0" err="1"/>
              <a:t>щілину</a:t>
            </a:r>
            <a:r>
              <a:rPr lang="ru-RU" dirty="0"/>
              <a:t>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нейромедіатор</a:t>
            </a:r>
            <a:r>
              <a:rPr lang="ru-RU" dirty="0"/>
              <a:t> </a:t>
            </a:r>
            <a:r>
              <a:rPr lang="ru-RU" dirty="0" err="1"/>
              <a:t>дифундує</a:t>
            </a:r>
            <a:r>
              <a:rPr lang="ru-RU" dirty="0"/>
              <a:t> через </a:t>
            </a:r>
            <a:r>
              <a:rPr lang="ru-RU" dirty="0" err="1"/>
              <a:t>речовину</a:t>
            </a:r>
            <a:r>
              <a:rPr lang="ru-RU" dirty="0"/>
              <a:t> </a:t>
            </a:r>
            <a:r>
              <a:rPr lang="ru-RU" dirty="0" err="1"/>
              <a:t>синаптичної</a:t>
            </a:r>
            <a:r>
              <a:rPr lang="ru-RU" dirty="0"/>
              <a:t> </a:t>
            </a:r>
            <a:r>
              <a:rPr lang="ru-RU" dirty="0" err="1"/>
              <a:t>щілини</a:t>
            </a:r>
            <a:r>
              <a:rPr lang="ru-RU" dirty="0"/>
              <a:t> до </a:t>
            </a:r>
            <a:r>
              <a:rPr lang="ru-RU" dirty="0" err="1"/>
              <a:t>мембрани</a:t>
            </a:r>
            <a:r>
              <a:rPr lang="ru-RU" dirty="0"/>
              <a:t> другого нейрона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7.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flipV="1">
            <a:off x="1683340" y="402077"/>
            <a:ext cx="6572203" cy="5648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нерва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35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909"/>
          <a:stretch>
            <a:fillRect/>
          </a:stretch>
        </p:blipFill>
        <p:spPr bwMode="auto">
          <a:xfrm>
            <a:off x="162127" y="1016575"/>
            <a:ext cx="4398321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70442" y="685647"/>
            <a:ext cx="4572000" cy="24622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339933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err="1"/>
              <a:t>Нервові</a:t>
            </a:r>
            <a:r>
              <a:rPr lang="ru-RU" dirty="0"/>
              <a:t> волокна </a:t>
            </a:r>
            <a:r>
              <a:rPr lang="ru-RU" dirty="0" err="1"/>
              <a:t>збираються</a:t>
            </a:r>
            <a:r>
              <a:rPr lang="ru-RU" dirty="0"/>
              <a:t> в пучки –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нерви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головного </a:t>
            </a:r>
            <a:r>
              <a:rPr lang="ru-RU" dirty="0" err="1"/>
              <a:t>і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. Нерв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оточувати</a:t>
            </a:r>
            <a:r>
              <a:rPr lang="ru-RU" dirty="0"/>
              <a:t> </a:t>
            </a:r>
            <a:r>
              <a:rPr lang="ru-RU" dirty="0" err="1"/>
              <a:t>сполучнотканинні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. Вони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нашаруванням</a:t>
            </a:r>
            <a:r>
              <a:rPr lang="ru-RU" dirty="0"/>
              <a:t> </a:t>
            </a:r>
            <a:r>
              <a:rPr lang="ru-RU" dirty="0" err="1"/>
              <a:t>гліальних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осьової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. </a:t>
            </a:r>
            <a:r>
              <a:rPr lang="ru-RU" dirty="0" err="1"/>
              <a:t>Нерви</a:t>
            </a:r>
            <a:r>
              <a:rPr lang="ru-RU" dirty="0"/>
              <a:t>, </a:t>
            </a:r>
            <a:r>
              <a:rPr lang="ru-RU" dirty="0" err="1"/>
              <a:t>проводячи</a:t>
            </a:r>
            <a:r>
              <a:rPr lang="ru-RU" dirty="0"/>
              <a:t> </a:t>
            </a:r>
            <a:r>
              <a:rPr lang="ru-RU" dirty="0" err="1"/>
              <a:t>нервові</a:t>
            </a:r>
            <a:r>
              <a:rPr lang="ru-RU" dirty="0"/>
              <a:t> </a:t>
            </a:r>
            <a:r>
              <a:rPr lang="ru-RU" dirty="0" err="1"/>
              <a:t>імпульси</a:t>
            </a:r>
            <a:r>
              <a:rPr lang="ru-RU" dirty="0"/>
              <a:t>,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центральною </a:t>
            </a:r>
            <a:r>
              <a:rPr lang="ru-RU" dirty="0" err="1"/>
              <a:t>нервовою</a:t>
            </a:r>
            <a:r>
              <a:rPr lang="ru-RU" dirty="0"/>
              <a:t> системою та </a:t>
            </a:r>
            <a:r>
              <a:rPr lang="ru-RU" dirty="0" err="1"/>
              <a:t>іншими</a:t>
            </a:r>
            <a:r>
              <a:rPr lang="ru-RU" dirty="0"/>
              <a:t> тканинами </a:t>
            </a:r>
            <a:r>
              <a:rPr lang="ru-RU" dirty="0" err="1"/>
              <a:t>й</a:t>
            </a:r>
            <a:r>
              <a:rPr lang="ru-RU" dirty="0"/>
              <a:t> органами </a:t>
            </a:r>
            <a:r>
              <a:rPr lang="ru-RU" dirty="0" err="1"/>
              <a:t>тіла</a:t>
            </a:r>
            <a:r>
              <a:rPr lang="ru-RU" dirty="0"/>
              <a:t> людини. Нервами </a:t>
            </a:r>
            <a:r>
              <a:rPr lang="ru-RU" dirty="0" err="1"/>
              <a:t>збудження</a:t>
            </a:r>
            <a:r>
              <a:rPr lang="ru-RU" dirty="0"/>
              <a:t> </a:t>
            </a:r>
            <a:r>
              <a:rPr lang="ru-RU" dirty="0" err="1"/>
              <a:t>прямує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до </a:t>
            </a:r>
            <a:r>
              <a:rPr lang="ru-RU" dirty="0" err="1"/>
              <a:t>певного</a:t>
            </a:r>
            <a:r>
              <a:rPr lang="ru-RU" dirty="0"/>
              <a:t> органа,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до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6851" y="4018248"/>
            <a:ext cx="3129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Будова нерва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1 –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оболонка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2 –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кровоносні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судини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3 –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нервові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волокна; 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4 – аксон нейрона,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вкритий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оболонкою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70442" y="3291897"/>
            <a:ext cx="45720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339933"/>
            </a:solidFill>
            <a:prstDash val="dash"/>
          </a:ln>
        </p:spPr>
        <p:txBody>
          <a:bodyPr>
            <a:spAutoFit/>
          </a:bodyPr>
          <a:lstStyle/>
          <a:p>
            <a:r>
              <a:rPr lang="ru-RU" sz="1200" dirty="0"/>
              <a:t>Про роль </a:t>
            </a:r>
            <a:r>
              <a:rPr lang="ru-RU" sz="1200" dirty="0" err="1"/>
              <a:t>нервових</a:t>
            </a:r>
            <a:r>
              <a:rPr lang="ru-RU" sz="1200" dirty="0"/>
              <a:t> </a:t>
            </a:r>
            <a:r>
              <a:rPr lang="ru-RU" sz="1200" dirty="0" err="1"/>
              <a:t>оболонок</a:t>
            </a:r>
            <a:r>
              <a:rPr lang="ru-RU" sz="1200" dirty="0"/>
              <a:t> у </a:t>
            </a:r>
            <a:r>
              <a:rPr lang="ru-RU" sz="1200" dirty="0" err="1"/>
              <a:t>функціонуванні</a:t>
            </a:r>
            <a:endParaRPr lang="ru-RU" sz="1200" dirty="0"/>
          </a:p>
          <a:p>
            <a:pPr algn="ctr"/>
            <a:r>
              <a:rPr lang="ru-RU" sz="1200" dirty="0" err="1"/>
              <a:t>ціонуванні</a:t>
            </a:r>
            <a:r>
              <a:rPr lang="ru-RU" sz="1200" dirty="0"/>
              <a:t>  </a:t>
            </a:r>
            <a:r>
              <a:rPr lang="ru-RU" sz="1200" dirty="0" err="1"/>
              <a:t>нервової</a:t>
            </a:r>
            <a:r>
              <a:rPr lang="ru-RU" sz="1200" dirty="0"/>
              <a:t> </a:t>
            </a:r>
            <a:r>
              <a:rPr lang="ru-RU" sz="1200" dirty="0" err="1"/>
              <a:t>системи</a:t>
            </a:r>
            <a:r>
              <a:rPr lang="ru-RU" sz="1200" dirty="0"/>
              <a:t> </a:t>
            </a:r>
            <a:r>
              <a:rPr lang="ru-RU" sz="1200" dirty="0" err="1"/>
              <a:t>свідчить</a:t>
            </a:r>
            <a:r>
              <a:rPr lang="ru-RU" sz="1200" dirty="0"/>
              <a:t> </a:t>
            </a:r>
            <a:r>
              <a:rPr lang="ru-RU" sz="1200" dirty="0" err="1"/>
              <a:t>такий</a:t>
            </a:r>
            <a:r>
              <a:rPr lang="ru-RU" sz="1200" dirty="0"/>
              <a:t> факт. </a:t>
            </a:r>
            <a:r>
              <a:rPr lang="ru-RU" sz="1200" dirty="0" err="1"/>
              <a:t>Втрата</a:t>
            </a:r>
            <a:r>
              <a:rPr lang="ru-RU" sz="1200" dirty="0"/>
              <a:t> </a:t>
            </a:r>
            <a:r>
              <a:rPr lang="ru-RU" sz="1200" dirty="0" err="1"/>
              <a:t>речовини</a:t>
            </a:r>
            <a:r>
              <a:rPr lang="ru-RU" sz="1200" dirty="0"/>
              <a:t>, яка входить до складу </a:t>
            </a:r>
            <a:r>
              <a:rPr lang="ru-RU" sz="1200" dirty="0" err="1"/>
              <a:t>оболонок</a:t>
            </a:r>
            <a:r>
              <a:rPr lang="ru-RU" sz="1200" dirty="0"/>
              <a:t>, </a:t>
            </a:r>
            <a:r>
              <a:rPr lang="ru-RU" sz="1200" dirty="0" err="1"/>
              <a:t>призводить</a:t>
            </a:r>
            <a:r>
              <a:rPr lang="ru-RU" sz="1200" dirty="0"/>
              <a:t> до </a:t>
            </a:r>
            <a:r>
              <a:rPr lang="ru-RU" sz="1200" dirty="0" err="1"/>
              <a:t>уповільнення</a:t>
            </a:r>
            <a:r>
              <a:rPr lang="ru-RU" sz="1200" dirty="0"/>
              <a:t> </a:t>
            </a:r>
            <a:r>
              <a:rPr lang="ru-RU" sz="1200" dirty="0" err="1"/>
              <a:t>проведення</a:t>
            </a:r>
            <a:r>
              <a:rPr lang="ru-RU" sz="1200" dirty="0"/>
              <a:t> </a:t>
            </a:r>
            <a:r>
              <a:rPr lang="ru-RU" sz="1200" dirty="0" err="1"/>
              <a:t>нервового</a:t>
            </a:r>
            <a:r>
              <a:rPr lang="ru-RU" sz="1200" dirty="0"/>
              <a:t> </a:t>
            </a:r>
            <a:r>
              <a:rPr lang="ru-RU" sz="1200" dirty="0" err="1"/>
              <a:t>імпульсу</a:t>
            </a:r>
            <a:r>
              <a:rPr lang="ru-RU" sz="1200" dirty="0"/>
              <a:t>, аж до </a:t>
            </a:r>
            <a:r>
              <a:rPr lang="ru-RU" sz="1200" dirty="0" err="1"/>
              <a:t>повної</a:t>
            </a:r>
            <a:r>
              <a:rPr lang="ru-RU" sz="1200" dirty="0"/>
              <a:t> </a:t>
            </a:r>
            <a:r>
              <a:rPr lang="ru-RU" sz="1200" dirty="0" err="1"/>
              <a:t>втрати</a:t>
            </a:r>
            <a:r>
              <a:rPr lang="ru-RU" sz="1200" dirty="0"/>
              <a:t> </a:t>
            </a:r>
            <a:r>
              <a:rPr lang="ru-RU" sz="1200" dirty="0" err="1"/>
              <a:t>такої</a:t>
            </a:r>
            <a:r>
              <a:rPr lang="ru-RU" sz="1200" dirty="0"/>
              <a:t> </a:t>
            </a:r>
            <a:r>
              <a:rPr lang="ru-RU" sz="1200" dirty="0" err="1"/>
              <a:t>здатності</a:t>
            </a:r>
            <a:r>
              <a:rPr lang="ru-RU" sz="1200" dirty="0"/>
              <a:t>. </a:t>
            </a:r>
            <a:r>
              <a:rPr lang="ru-RU" sz="1200" dirty="0" err="1"/>
              <a:t>Руйнування</a:t>
            </a:r>
            <a:r>
              <a:rPr lang="ru-RU" sz="1200" dirty="0"/>
              <a:t> </a:t>
            </a:r>
            <a:r>
              <a:rPr lang="ru-RU" sz="1200" dirty="0" err="1"/>
              <a:t>оболонки</a:t>
            </a:r>
            <a:r>
              <a:rPr lang="ru-RU" sz="1200" dirty="0"/>
              <a:t> </a:t>
            </a:r>
            <a:r>
              <a:rPr lang="ru-RU" sz="1200" dirty="0" err="1"/>
              <a:t>нервових</a:t>
            </a:r>
            <a:r>
              <a:rPr lang="ru-RU" sz="1200" dirty="0"/>
              <a:t> волокон у </a:t>
            </a:r>
            <a:r>
              <a:rPr lang="ru-RU" sz="1200" dirty="0" err="1"/>
              <a:t>різних</a:t>
            </a:r>
            <a:r>
              <a:rPr lang="ru-RU" sz="1200" dirty="0"/>
              <a:t> </a:t>
            </a:r>
            <a:r>
              <a:rPr lang="ru-RU" sz="1200" dirty="0" err="1"/>
              <a:t>ділянках</a:t>
            </a:r>
            <a:r>
              <a:rPr lang="ru-RU" sz="1200" dirty="0"/>
              <a:t> </a:t>
            </a:r>
            <a:r>
              <a:rPr lang="ru-RU" sz="1200" dirty="0" err="1"/>
              <a:t>периферичної</a:t>
            </a:r>
            <a:r>
              <a:rPr lang="ru-RU" sz="1200" dirty="0"/>
              <a:t> </a:t>
            </a:r>
            <a:r>
              <a:rPr lang="ru-RU" sz="1200" dirty="0" err="1"/>
              <a:t>нервової</a:t>
            </a:r>
            <a:r>
              <a:rPr lang="ru-RU" sz="1200" dirty="0"/>
              <a:t> </a:t>
            </a:r>
            <a:r>
              <a:rPr lang="ru-RU" sz="1200" dirty="0" err="1"/>
              <a:t>системи</a:t>
            </a:r>
            <a:r>
              <a:rPr lang="ru-RU" sz="1200" dirty="0"/>
              <a:t> </a:t>
            </a:r>
            <a:r>
              <a:rPr lang="ru-RU" sz="1200" dirty="0" err="1"/>
              <a:t>може</a:t>
            </a:r>
            <a:r>
              <a:rPr lang="ru-RU" sz="1200" dirty="0"/>
              <a:t> </a:t>
            </a:r>
            <a:r>
              <a:rPr lang="ru-RU" sz="1200" dirty="0" err="1"/>
              <a:t>спричинити</a:t>
            </a:r>
            <a:r>
              <a:rPr lang="ru-RU" sz="1200" dirty="0"/>
              <a:t> </a:t>
            </a:r>
            <a:r>
              <a:rPr lang="ru-RU" sz="1200" dirty="0" err="1"/>
              <a:t>важке</a:t>
            </a:r>
            <a:r>
              <a:rPr lang="ru-RU" sz="1200" dirty="0"/>
              <a:t> </a:t>
            </a:r>
            <a:r>
              <a:rPr lang="ru-RU" sz="1200" dirty="0" err="1"/>
              <a:t>захворювання</a:t>
            </a:r>
            <a:r>
              <a:rPr lang="ru-RU" sz="1200" dirty="0"/>
              <a:t> людини – хворобу Альцгеймера (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проявами</a:t>
            </a:r>
            <a:r>
              <a:rPr lang="ru-RU" sz="1200" dirty="0"/>
              <a:t> </a:t>
            </a:r>
            <a:r>
              <a:rPr lang="ru-RU" sz="1200" dirty="0" err="1"/>
              <a:t>є</a:t>
            </a:r>
            <a:r>
              <a:rPr lang="ru-RU" sz="1200" dirty="0"/>
              <a:t> </a:t>
            </a:r>
            <a:r>
              <a:rPr lang="ru-RU" sz="1200" dirty="0" err="1"/>
              <a:t>поступова</a:t>
            </a:r>
            <a:r>
              <a:rPr lang="ru-RU" sz="1200" dirty="0"/>
              <a:t> </a:t>
            </a:r>
            <a:r>
              <a:rPr lang="ru-RU" sz="1200" dirty="0" err="1"/>
              <a:t>втрата</a:t>
            </a:r>
            <a:r>
              <a:rPr lang="ru-RU" sz="1200" dirty="0"/>
              <a:t> </a:t>
            </a:r>
            <a:r>
              <a:rPr lang="ru-RU" sz="1200" dirty="0" err="1"/>
              <a:t>пам’яті</a:t>
            </a:r>
            <a:r>
              <a:rPr lang="ru-RU" sz="1200" dirty="0"/>
              <a:t>, </a:t>
            </a:r>
            <a:r>
              <a:rPr lang="ru-RU" sz="1200" dirty="0" err="1"/>
              <a:t>здатності</a:t>
            </a:r>
            <a:r>
              <a:rPr lang="ru-RU" sz="1200" dirty="0"/>
              <a:t> </a:t>
            </a:r>
            <a:r>
              <a:rPr lang="ru-RU" sz="1200" dirty="0" err="1"/>
              <a:t>орієнтуватись</a:t>
            </a:r>
            <a:r>
              <a:rPr lang="ru-RU" sz="1200" dirty="0"/>
              <a:t> в </a:t>
            </a:r>
            <a:r>
              <a:rPr lang="ru-RU" sz="1200" dirty="0" err="1"/>
              <a:t>обстановці</a:t>
            </a:r>
            <a:r>
              <a:rPr lang="ru-RU" sz="1200" dirty="0"/>
              <a:t> </a:t>
            </a:r>
            <a:r>
              <a:rPr lang="ru-RU" sz="1200" dirty="0" err="1"/>
              <a:t>тощо</a:t>
            </a:r>
            <a:r>
              <a:rPr lang="ru-RU" sz="1200" dirty="0"/>
              <a:t>).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88613" y="3190674"/>
            <a:ext cx="1355387" cy="343708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cap="small" dirty="0">
                <a:solidFill>
                  <a:srgbClr val="419D59"/>
                </a:solidFill>
              </a:rPr>
              <a:t>Цікаво знати</a:t>
            </a:r>
            <a:endParaRPr lang="ru-RU" sz="1200" b="1" cap="small" dirty="0">
              <a:solidFill>
                <a:srgbClr val="419D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7.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flipV="1">
            <a:off x="1683340" y="402077"/>
            <a:ext cx="6572203" cy="5648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Види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нервів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35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87701" y="4275127"/>
            <a:ext cx="1981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Чому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нервовій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системі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утворюються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сплетіння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нервів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7" name="Google Shape;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48918" y="4299626"/>
            <a:ext cx="583847" cy="6290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78860" y="862926"/>
            <a:ext cx="8547369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 </a:t>
            </a:r>
            <a:r>
              <a:rPr lang="ru-RU" dirty="0" err="1"/>
              <a:t>функціями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чутливі</a:t>
            </a:r>
            <a:r>
              <a:rPr lang="ru-RU" dirty="0"/>
              <a:t>, </a:t>
            </a:r>
            <a:r>
              <a:rPr lang="ru-RU" dirty="0" err="1"/>
              <a:t>рухові</a:t>
            </a:r>
            <a:r>
              <a:rPr lang="ru-RU" dirty="0"/>
              <a:t> та </a:t>
            </a:r>
            <a:r>
              <a:rPr lang="ru-RU" dirty="0" err="1"/>
              <a:t>змішані</a:t>
            </a:r>
            <a:r>
              <a:rPr lang="ru-RU" dirty="0"/>
              <a:t> </a:t>
            </a:r>
            <a:r>
              <a:rPr lang="ru-RU" dirty="0" err="1"/>
              <a:t>нерви</a:t>
            </a:r>
            <a:r>
              <a:rPr lang="ru-RU" dirty="0"/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Чутливими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нервами </a:t>
            </a:r>
            <a:r>
              <a:rPr lang="ru-RU" dirty="0" err="1"/>
              <a:t>збудження</a:t>
            </a:r>
            <a:r>
              <a:rPr lang="ru-RU" dirty="0"/>
              <a:t> </a:t>
            </a:r>
            <a:r>
              <a:rPr lang="ru-RU" dirty="0" err="1"/>
              <a:t>прямує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до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Руховими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нервами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нервові</a:t>
            </a:r>
            <a:r>
              <a:rPr lang="ru-RU" dirty="0"/>
              <a:t> </a:t>
            </a:r>
            <a:r>
              <a:rPr lang="ru-RU" dirty="0" err="1"/>
              <a:t>імпульси</a:t>
            </a:r>
            <a:r>
              <a:rPr lang="ru-RU" dirty="0"/>
              <a:t> </a:t>
            </a:r>
            <a:r>
              <a:rPr lang="ru-RU" dirty="0" err="1"/>
              <a:t>прямують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до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волокон часто </a:t>
            </a:r>
            <a:r>
              <a:rPr lang="ru-RU" dirty="0" err="1"/>
              <a:t>розташовані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одного нерва.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нерви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змішаними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подвійну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: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збудження</a:t>
            </a:r>
            <a:r>
              <a:rPr lang="ru-RU" dirty="0"/>
              <a:t> в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напрямках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двобічний</a:t>
            </a:r>
            <a:r>
              <a:rPr lang="ru-RU" dirty="0"/>
              <a:t> </a:t>
            </a:r>
            <a:r>
              <a:rPr lang="ru-RU" dirty="0" err="1"/>
              <a:t>дорожній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.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нейронів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периферичної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нервовими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вузлами</a:t>
            </a:r>
            <a:r>
              <a:rPr lang="ru-RU" dirty="0"/>
              <a:t>. Вони часто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них. </a:t>
            </a:r>
          </a:p>
        </p:txBody>
      </p:sp>
      <p:pic>
        <p:nvPicPr>
          <p:cNvPr id="33794" name="Picture 2" descr="Нервові вузли – це скупчення нейронів за межами центральної нервової системи"/>
          <p:cNvPicPr>
            <a:picLocks noChangeAspect="1" noChangeArrowheads="1"/>
          </p:cNvPicPr>
          <p:nvPr/>
        </p:nvPicPr>
        <p:blipFill>
          <a:blip r:embed="rId3"/>
          <a:srcRect t="22698"/>
          <a:stretch>
            <a:fillRect/>
          </a:stretch>
        </p:blipFill>
        <p:spPr bwMode="auto">
          <a:xfrm>
            <a:off x="784697" y="2613498"/>
            <a:ext cx="5594353" cy="2434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1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96" y="430025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8;p25"/>
          <p:cNvSpPr txBox="1"/>
          <p:nvPr/>
        </p:nvSpPr>
        <p:spPr>
          <a:xfrm>
            <a:off x="871655" y="54878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УЗАГАЛЬНЕННЯ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666" y="2703275"/>
            <a:ext cx="620750" cy="6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3;p25"/>
          <p:cNvSpPr txBox="1"/>
          <p:nvPr/>
        </p:nvSpPr>
        <p:spPr>
          <a:xfrm>
            <a:off x="884625" y="2831973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ПОМІРКУЙТЕ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0885" y="940341"/>
            <a:ext cx="7496783" cy="19585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tx1"/>
                </a:solidFill>
              </a:rPr>
              <a:t>Нервову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регуляцію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здійснює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нервова</a:t>
            </a:r>
            <a:r>
              <a:rPr lang="ru-RU" dirty="0">
                <a:solidFill>
                  <a:schemeClr val="tx1"/>
                </a:solidFill>
              </a:rPr>
              <a:t> система. Структурною та </a:t>
            </a:r>
            <a:r>
              <a:rPr lang="ru-RU" dirty="0" err="1">
                <a:solidFill>
                  <a:schemeClr val="tx1"/>
                </a:solidFill>
              </a:rPr>
              <a:t>функціональною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одиницею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є</a:t>
            </a:r>
            <a:r>
              <a:rPr lang="ru-RU" dirty="0">
                <a:solidFill>
                  <a:schemeClr val="tx1"/>
                </a:solidFill>
              </a:rPr>
              <a:t> нейрон. У </a:t>
            </a:r>
            <a:r>
              <a:rPr lang="ru-RU" dirty="0" err="1">
                <a:solidFill>
                  <a:schemeClr val="tx1"/>
                </a:solidFill>
              </a:rPr>
              <a:t>нервовій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розрізняють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білу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сіру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Білу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нервові</a:t>
            </a:r>
            <a:r>
              <a:rPr lang="ru-RU" dirty="0">
                <a:solidFill>
                  <a:schemeClr val="tx1"/>
                </a:solidFill>
              </a:rPr>
              <a:t> волокна (</a:t>
            </a:r>
            <a:r>
              <a:rPr lang="ru-RU" dirty="0" err="1">
                <a:solidFill>
                  <a:schemeClr val="tx1"/>
                </a:solidFill>
              </a:rPr>
              <a:t>вкриті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оболонкою</a:t>
            </a:r>
            <a:r>
              <a:rPr lang="ru-RU" dirty="0">
                <a:solidFill>
                  <a:schemeClr val="tx1"/>
                </a:solidFill>
              </a:rPr>
              <a:t> пучки </a:t>
            </a:r>
            <a:r>
              <a:rPr lang="ru-RU" dirty="0" err="1">
                <a:solidFill>
                  <a:schemeClr val="tx1"/>
                </a:solidFill>
              </a:rPr>
              <a:t>аксонів</a:t>
            </a:r>
            <a:r>
              <a:rPr lang="ru-RU" dirty="0">
                <a:solidFill>
                  <a:schemeClr val="tx1"/>
                </a:solidFill>
              </a:rPr>
              <a:t>), а </a:t>
            </a:r>
            <a:r>
              <a:rPr lang="ru-RU" dirty="0" err="1">
                <a:solidFill>
                  <a:schemeClr val="tx1"/>
                </a:solidFill>
              </a:rPr>
              <a:t>сіру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утворюють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нейронів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частково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відростки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нейронів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насамперед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дендрити</a:t>
            </a:r>
            <a:r>
              <a:rPr lang="ru-RU" dirty="0">
                <a:solidFill>
                  <a:schemeClr val="tx1"/>
                </a:solidFill>
              </a:rPr>
              <a:t>) та </a:t>
            </a:r>
            <a:r>
              <a:rPr lang="ru-RU" dirty="0" err="1">
                <a:solidFill>
                  <a:schemeClr val="tx1"/>
                </a:solidFill>
              </a:rPr>
              <a:t>гліальні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клітини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Контакти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нейронами </a:t>
            </a:r>
            <a:r>
              <a:rPr lang="ru-RU" dirty="0" err="1">
                <a:solidFill>
                  <a:schemeClr val="tx1"/>
                </a:solidFill>
              </a:rPr>
              <a:t>здійснюються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допомогою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синапсів</a:t>
            </a:r>
            <a:r>
              <a:rPr lang="ru-RU" dirty="0">
                <a:solidFill>
                  <a:schemeClr val="tx1"/>
                </a:solidFill>
              </a:rPr>
              <a:t>. Пучки </a:t>
            </a:r>
            <a:r>
              <a:rPr lang="ru-RU" dirty="0" err="1">
                <a:solidFill>
                  <a:schemeClr val="tx1"/>
                </a:solidFill>
              </a:rPr>
              <a:t>нервових</a:t>
            </a:r>
            <a:r>
              <a:rPr lang="ru-RU" dirty="0">
                <a:solidFill>
                  <a:schemeClr val="tx1"/>
                </a:solidFill>
              </a:rPr>
              <a:t> волокон </a:t>
            </a:r>
            <a:r>
              <a:rPr lang="ru-RU" dirty="0" err="1">
                <a:solidFill>
                  <a:schemeClr val="tx1"/>
                </a:solidFill>
              </a:rPr>
              <a:t>формують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Нервову</a:t>
            </a:r>
            <a:r>
              <a:rPr lang="ru-RU" dirty="0">
                <a:solidFill>
                  <a:schemeClr val="tx1"/>
                </a:solidFill>
              </a:rPr>
              <a:t> систему </a:t>
            </a:r>
            <a:r>
              <a:rPr lang="ru-RU" dirty="0" err="1">
                <a:solidFill>
                  <a:schemeClr val="tx1"/>
                </a:solidFill>
              </a:rPr>
              <a:t>поділяють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центральну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головний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спинний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) та </a:t>
            </a:r>
            <a:r>
              <a:rPr lang="ru-RU" dirty="0" err="1">
                <a:solidFill>
                  <a:schemeClr val="tx1"/>
                </a:solidFill>
              </a:rPr>
              <a:t>периферичну</a:t>
            </a:r>
            <a:r>
              <a:rPr lang="ru-RU" dirty="0">
                <a:solidFill>
                  <a:schemeClr val="tx1"/>
                </a:solidFill>
              </a:rPr>
              <a:t> (12 пар </a:t>
            </a:r>
            <a:r>
              <a:rPr lang="ru-RU" dirty="0" err="1">
                <a:solidFill>
                  <a:schemeClr val="tx1"/>
                </a:solidFill>
              </a:rPr>
              <a:t>черепно-мозкових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нервів</a:t>
            </a:r>
            <a:r>
              <a:rPr lang="ru-RU" dirty="0">
                <a:solidFill>
                  <a:schemeClr val="tx1"/>
                </a:solidFill>
              </a:rPr>
              <a:t>, 31 пара </a:t>
            </a:r>
            <a:r>
              <a:rPr lang="ru-RU" dirty="0" err="1">
                <a:solidFill>
                  <a:schemeClr val="tx1"/>
                </a:solidFill>
              </a:rPr>
              <a:t>спинномозкових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їхні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сплетення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вузли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3311" y="3287949"/>
            <a:ext cx="7490298" cy="15758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Уявіть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людину</a:t>
            </a:r>
            <a:r>
              <a:rPr lang="ru-RU" dirty="0">
                <a:solidFill>
                  <a:schemeClr val="tx1"/>
                </a:solidFill>
              </a:rPr>
              <a:t>, в </a:t>
            </a:r>
            <a:r>
              <a:rPr lang="ru-RU" dirty="0" err="1">
                <a:solidFill>
                  <a:schemeClr val="tx1"/>
                </a:solidFill>
              </a:rPr>
              <a:t>якої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нервову</a:t>
            </a:r>
            <a:r>
              <a:rPr lang="ru-RU" dirty="0">
                <a:solidFill>
                  <a:schemeClr val="tx1"/>
                </a:solidFill>
              </a:rPr>
              <a:t> систему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б </a:t>
            </a:r>
            <a:r>
              <a:rPr lang="ru-RU" dirty="0" err="1">
                <a:solidFill>
                  <a:schemeClr val="tx1"/>
                </a:solidFill>
              </a:rPr>
              <a:t>вмикати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вимикати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Яким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би</a:t>
            </a:r>
            <a:r>
              <a:rPr lang="ru-RU" dirty="0">
                <a:solidFill>
                  <a:schemeClr val="tx1"/>
                </a:solidFill>
              </a:rPr>
              <a:t> стало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Як буде </a:t>
            </a:r>
            <a:r>
              <a:rPr lang="ru-RU" dirty="0" err="1">
                <a:solidFill>
                  <a:schemeClr val="tx1"/>
                </a:solidFill>
              </a:rPr>
              <a:t>еволюціонувати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нервова</a:t>
            </a:r>
            <a:r>
              <a:rPr lang="ru-RU" dirty="0">
                <a:solidFill>
                  <a:schemeClr val="tx1"/>
                </a:solidFill>
              </a:rPr>
              <a:t> система людини в </a:t>
            </a:r>
            <a:r>
              <a:rPr lang="ru-RU" dirty="0" err="1">
                <a:solidFill>
                  <a:schemeClr val="tx1"/>
                </a:solidFill>
              </a:rPr>
              <a:t>майбутньому</a:t>
            </a:r>
            <a:r>
              <a:rPr lang="ru-RU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фізичні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закони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простежити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функціонуванні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Чому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більша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периферичної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захищена</a:t>
            </a:r>
            <a:r>
              <a:rPr lang="ru-RU" dirty="0">
                <a:solidFill>
                  <a:schemeClr val="tx1"/>
                </a:solidFill>
              </a:rPr>
              <a:t> скелетом?</a:t>
            </a:r>
          </a:p>
        </p:txBody>
      </p:sp>
      <p:sp>
        <p:nvSpPr>
          <p:cNvPr id="13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7.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218;p26"/>
          <p:cNvSpPr txBox="1"/>
          <p:nvPr/>
        </p:nvSpPr>
        <p:spPr>
          <a:xfrm>
            <a:off x="940450" y="832343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ПЕРЕВІРТЕ СВОЇ ЗНАННЯ</a:t>
            </a:r>
            <a:endParaRPr sz="1800" b="1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6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50" y="620655"/>
            <a:ext cx="787601" cy="787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0;p26"/>
          <p:cNvSpPr txBox="1"/>
          <p:nvPr/>
        </p:nvSpPr>
        <p:spPr>
          <a:xfrm>
            <a:off x="1424585" y="1219307"/>
            <a:ext cx="2385415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uk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</a:rPr>
              <a:t>Виконайте вправу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524" y="2386520"/>
            <a:ext cx="398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dirty="0"/>
              <a:t> 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Встановіть, які структури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синапсу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позначено цифрами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8390" y="1581283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https://wordwall.net/uk/resource/68237375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04876" y="1996330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https://wordwall.net/uk/resource/29256766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66681" y="526735"/>
            <a:ext cx="4572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200" b="1" u="sng" dirty="0">
                <a:solidFill>
                  <a:schemeClr val="accent1">
                    <a:lumMod val="50000"/>
                  </a:schemeClr>
                </a:solidFill>
              </a:rPr>
              <a:t>ВІРЮ – НЕ ВІРЮ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місцем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розташування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нервової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тканини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розрізняють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центральну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периферичну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нервову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систему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Основу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нервової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системи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складають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нейрони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гліальні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клітини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функціями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розрізняють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чутливі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рухові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нерви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Нервові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волокна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збираються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в пучки –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сплетіння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виходять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межі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головного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спинного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мозку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uk-UA" sz="1300" dirty="0">
                <a:solidFill>
                  <a:schemeClr val="accent1">
                    <a:lumMod val="50000"/>
                  </a:schemeClr>
                </a:solidFill>
              </a:rPr>
              <a:t>Аксони – довгі відростки, що проводять нервовий імпульс до тіла нейрона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uk-UA" sz="1300" dirty="0">
                <a:solidFill>
                  <a:schemeClr val="accent1">
                    <a:lumMod val="50000"/>
                  </a:schemeClr>
                </a:solidFill>
              </a:rPr>
              <a:t>Безпосередній посередник передачі нервового імпульсу від нейрона до нейрона – </a:t>
            </a:r>
            <a:r>
              <a:rPr lang="uk-UA" sz="1300" dirty="0" err="1">
                <a:solidFill>
                  <a:schemeClr val="accent1">
                    <a:lumMod val="50000"/>
                  </a:schemeClr>
                </a:solidFill>
              </a:rPr>
              <a:t>нейромедіатор</a:t>
            </a:r>
            <a:endParaRPr lang="uk-UA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uk-UA" sz="1300" dirty="0">
                <a:solidFill>
                  <a:schemeClr val="accent1">
                    <a:lumMod val="50000"/>
                  </a:schemeClr>
                </a:solidFill>
              </a:rPr>
              <a:t>Черепно-мозкових нервів є 31 пара, а спинномозкових – 12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uk-UA" sz="1300" dirty="0" err="1">
                <a:solidFill>
                  <a:schemeClr val="accent1">
                    <a:lumMod val="50000"/>
                  </a:schemeClr>
                </a:solidFill>
              </a:rPr>
              <a:t>Синапс</a:t>
            </a:r>
            <a:r>
              <a:rPr lang="uk-UA" sz="1300" dirty="0">
                <a:solidFill>
                  <a:schemeClr val="accent1">
                    <a:lumMod val="50000"/>
                  </a:schemeClr>
                </a:solidFill>
              </a:rPr>
              <a:t> – спеціальне з’єднання між двома нейронами 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uk-UA" sz="1300" dirty="0">
                <a:solidFill>
                  <a:schemeClr val="accent1">
                    <a:lumMod val="50000"/>
                  </a:schemeClr>
                </a:solidFill>
              </a:rPr>
              <a:t>Дендрити – короткі відростки, що проводять нервовий імпульс до тіла нейрона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uk-UA" sz="1300" dirty="0">
                <a:solidFill>
                  <a:schemeClr val="accent1">
                    <a:lumMod val="50000"/>
                  </a:schemeClr>
                </a:solidFill>
              </a:rPr>
              <a:t>Сіру речовину утворюють тіла нейронів та їх короткі відростки – дендрити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uk-UA" sz="1300" dirty="0">
                <a:solidFill>
                  <a:schemeClr val="accent1">
                    <a:lumMod val="50000"/>
                  </a:schemeClr>
                </a:solidFill>
              </a:rPr>
              <a:t>Біла речовина – це змішані відростки нейронів</a:t>
            </a:r>
          </a:p>
          <a:p>
            <a:pPr marL="228600" indent="-228600">
              <a:buClr>
                <a:srgbClr val="002060"/>
              </a:buClr>
              <a:buFont typeface="+mj-lt"/>
              <a:buAutoNum type="arabicPeriod"/>
            </a:pPr>
            <a:r>
              <a:rPr lang="uk-UA" sz="1300" dirty="0">
                <a:solidFill>
                  <a:schemeClr val="accent1">
                    <a:lumMod val="50000"/>
                  </a:schemeClr>
                </a:solidFill>
              </a:rPr>
              <a:t>Нервова система людини є стовбурового типу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3710" y="3210128"/>
            <a:ext cx="1193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1 – ________ 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2 – ________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3 – ________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4 – ________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5 – ________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6 – ________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7 – ________</a:t>
            </a:r>
          </a:p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8 – ________</a:t>
            </a: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7.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5122" name="AutoShape 2" descr="Синапс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Mediatorlar - Vikipediy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8186" y="3262010"/>
            <a:ext cx="2851116" cy="151822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718554" y="325552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/>
              <a:t>1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643975" y="364787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/>
              <a:t>2</a:t>
            </a:r>
            <a:endParaRPr lang="ru-RU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21278" y="407264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/>
              <a:t>3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51243" y="430286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/>
              <a:t>5</a:t>
            </a:r>
            <a:endParaRPr lang="ru-RU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627763" y="440987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/>
              <a:t>4</a:t>
            </a:r>
            <a:endParaRPr lang="ru-RU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732180" y="364138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/>
              <a:t>7</a:t>
            </a:r>
            <a:endParaRPr lang="ru-RU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009090" y="352789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/>
              <a:t>6</a:t>
            </a:r>
            <a:endParaRPr lang="ru-RU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732179" y="448445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/>
              <a:t>8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043565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230;p27"/>
          <p:cNvSpPr txBox="1"/>
          <p:nvPr/>
        </p:nvSpPr>
        <p:spPr>
          <a:xfrm>
            <a:off x="1000318" y="925930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ДОМАШНЄ ЗАВДАННЯ</a:t>
            </a:r>
          </a:p>
        </p:txBody>
      </p:sp>
      <p:sp>
        <p:nvSpPr>
          <p:cNvPr id="9" name="Google Shape;232;p27"/>
          <p:cNvSpPr txBox="1"/>
          <p:nvPr/>
        </p:nvSpPr>
        <p:spPr>
          <a:xfrm>
            <a:off x="282243" y="1482230"/>
            <a:ext cx="6766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340692" y="1913416"/>
            <a:ext cx="3767846" cy="1154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ОПРАЦЮЙТЕ</a:t>
            </a:r>
            <a:r>
              <a:rPr lang="uk" b="1" dirty="0">
                <a:solidFill>
                  <a:schemeClr val="tx1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ПАРАГРАФ </a:t>
            </a:r>
            <a:r>
              <a:rPr lang="uk" sz="28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7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Мальчик Учиться — стоковая векторная графика и другие изображения на тему  Бумага - Бумага, Векторная графика, Высовывать язык - iSt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3379" y="1935712"/>
            <a:ext cx="3099205" cy="2807097"/>
          </a:xfrm>
          <a:prstGeom prst="rect">
            <a:avLst/>
          </a:prstGeom>
          <a:noFill/>
        </p:spPr>
      </p:pic>
      <p:sp>
        <p:nvSpPr>
          <p:cNvPr id="14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7.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60738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230;p27"/>
          <p:cNvSpPr txBox="1"/>
          <p:nvPr/>
        </p:nvSpPr>
        <p:spPr>
          <a:xfrm>
            <a:off x="1000318" y="925930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 smtClean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ВИКОРИСТАНІ ДЖЕРЕЛА</a:t>
            </a:r>
            <a:endParaRPr lang="uk"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9" name="Google Shape;232;p27"/>
          <p:cNvSpPr txBox="1"/>
          <p:nvPr/>
        </p:nvSpPr>
        <p:spPr>
          <a:xfrm>
            <a:off x="282243" y="1482230"/>
            <a:ext cx="6766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7.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12835" y="1627061"/>
            <a:ext cx="5912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+mn-lt"/>
              </a:rPr>
              <a:t>ЛТВ. Біологія ЗНО. ЗНО Біологія Еволюція нервової системи, 2016. </a:t>
            </a:r>
            <a:r>
              <a:rPr lang="en-US" i="1" dirty="0">
                <a:latin typeface="+mn-lt"/>
              </a:rPr>
              <a:t>YouTube</a:t>
            </a:r>
            <a:r>
              <a:rPr lang="en-US" dirty="0">
                <a:latin typeface="+mn-lt"/>
              </a:rPr>
              <a:t>. URL: </a:t>
            </a:r>
            <a:r>
              <a:rPr lang="en-US" dirty="0">
                <a:latin typeface="+mn-lt"/>
                <a:hlinkClick r:id="rId3"/>
              </a:rPr>
              <a:t>https://www.youtube.com/watch?v=hyOzwU6iUss</a:t>
            </a:r>
            <a:r>
              <a:rPr lang="en-US" dirty="0">
                <a:latin typeface="+mn-lt"/>
              </a:rPr>
              <a:t> </a:t>
            </a:r>
            <a:endParaRPr lang="uk-UA" dirty="0"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3" y="719946"/>
            <a:ext cx="603031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5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720699" y="722350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РЕГУЛЯТОРНІ СИСТЕМИ ОРГАНІЗМУ ЛЮДИНИ</a:t>
            </a:r>
            <a:endParaRPr sz="1600" b="1" cap="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0" y="1995597"/>
            <a:ext cx="771727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§ 7.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Будова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людини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87" y="4182794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940527" y="4303873"/>
            <a:ext cx="3488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Чи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нервова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регуляція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функцій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вищим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механізмом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регуляції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uk-UA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098" name="Picture 2" descr="Нервова система – 6 хитрощів для її зміцнення | Akwatur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5933" y="2817609"/>
            <a:ext cx="2857500" cy="205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1368"/>
            <a:ext cx="1608083" cy="139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7.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flipV="1">
            <a:off x="1683340" y="402077"/>
            <a:ext cx="6572203" cy="5648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32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центральної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нервової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системи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344" y="856033"/>
            <a:ext cx="6452681" cy="8236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Нервова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система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найскладніша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найважливіша</a:t>
            </a:r>
            <a:r>
              <a:rPr lang="ru-RU" dirty="0">
                <a:solidFill>
                  <a:schemeClr val="tx1"/>
                </a:solidFill>
              </a:rPr>
              <a:t> система </a:t>
            </a:r>
            <a:r>
              <a:rPr lang="ru-RU" dirty="0" err="1">
                <a:solidFill>
                  <a:schemeClr val="tx1"/>
                </a:solidFill>
              </a:rPr>
              <a:t>керування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зв’язку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організмі</a:t>
            </a:r>
            <a:r>
              <a:rPr lang="ru-RU" dirty="0">
                <a:solidFill>
                  <a:schemeClr val="tx1"/>
                </a:solidFill>
              </a:rPr>
              <a:t> людини. За </a:t>
            </a:r>
            <a:r>
              <a:rPr lang="ru-RU" dirty="0" err="1">
                <a:solidFill>
                  <a:schemeClr val="tx1"/>
                </a:solidFill>
              </a:rPr>
              <a:t>місцем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розташування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тканини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розрізняють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центральну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периферичну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4757" y="525293"/>
            <a:ext cx="2289243" cy="460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5408579" y="3858638"/>
            <a:ext cx="2003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Розгляньте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малюнок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Назвіть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структури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позначені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цифрами.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з них належать до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центральної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– до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периферичної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8884" y="1763949"/>
            <a:ext cx="5217267" cy="26134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Основу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складають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нейрони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основні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структурні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елементи</a:t>
            </a:r>
            <a:r>
              <a:rPr lang="ru-RU" dirty="0">
                <a:solidFill>
                  <a:schemeClr val="tx1"/>
                </a:solidFill>
              </a:rPr>
              <a:t>, та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гліальні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клітини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Нейрони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здатні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генерувати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імпульси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передавати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органів</a:t>
            </a:r>
            <a:r>
              <a:rPr lang="ru-RU" dirty="0">
                <a:solidFill>
                  <a:schemeClr val="tx1"/>
                </a:solidFill>
              </a:rPr>
              <a:t> та структур </a:t>
            </a:r>
            <a:r>
              <a:rPr lang="ru-RU" dirty="0" err="1">
                <a:solidFill>
                  <a:schemeClr val="tx1"/>
                </a:solidFill>
              </a:rPr>
              <a:t>довгими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відростками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аксонами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Натомість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тіла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нейронів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імпульси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надходять</a:t>
            </a:r>
            <a:r>
              <a:rPr lang="ru-RU" dirty="0">
                <a:solidFill>
                  <a:schemeClr val="tx1"/>
                </a:solidFill>
              </a:rPr>
              <a:t> короткими </a:t>
            </a:r>
            <a:r>
              <a:rPr lang="ru-RU" dirty="0" err="1">
                <a:solidFill>
                  <a:schemeClr val="tx1"/>
                </a:solidFill>
              </a:rPr>
              <a:t>відростками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дендритами</a:t>
            </a:r>
            <a:r>
              <a:rPr lang="ru-RU" dirty="0">
                <a:solidFill>
                  <a:schemeClr val="tx1"/>
                </a:solidFill>
              </a:rPr>
              <a:t> . </a:t>
            </a:r>
            <a:r>
              <a:rPr lang="ru-RU" dirty="0" err="1">
                <a:solidFill>
                  <a:schemeClr val="tx1"/>
                </a:solidFill>
              </a:rPr>
              <a:t>Гліальні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клітини</a:t>
            </a:r>
            <a:r>
              <a:rPr lang="ru-RU" dirty="0">
                <a:solidFill>
                  <a:schemeClr val="tx1"/>
                </a:solidFill>
              </a:rPr>
              <a:t>, на </a:t>
            </a:r>
            <a:r>
              <a:rPr lang="ru-RU" dirty="0" err="1">
                <a:solidFill>
                  <a:schemeClr val="tx1"/>
                </a:solidFill>
              </a:rPr>
              <a:t>відміну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нейронів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нервові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імпульси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генерують</a:t>
            </a:r>
            <a:r>
              <a:rPr lang="ru-RU" dirty="0">
                <a:solidFill>
                  <a:schemeClr val="tx1"/>
                </a:solidFill>
              </a:rPr>
              <a:t>. Вони </a:t>
            </a:r>
            <a:r>
              <a:rPr lang="ru-RU" dirty="0" err="1">
                <a:solidFill>
                  <a:schemeClr val="tx1"/>
                </a:solidFill>
              </a:rPr>
              <a:t>численні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становлять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понад</a:t>
            </a:r>
            <a:r>
              <a:rPr lang="ru-RU" dirty="0">
                <a:solidFill>
                  <a:schemeClr val="tx1"/>
                </a:solidFill>
              </a:rPr>
              <a:t> 50 % </a:t>
            </a:r>
            <a:r>
              <a:rPr lang="ru-RU" dirty="0" err="1">
                <a:solidFill>
                  <a:schemeClr val="tx1"/>
                </a:solidFill>
              </a:rPr>
              <a:t>загального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об’єму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центральної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Багато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складі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периферичної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Їхні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функції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живильна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опорна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захисна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8571" y="3307403"/>
            <a:ext cx="531778" cy="557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7.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3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центральної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нервової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системи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4" name="Google Shape;100;p16"/>
          <p:cNvCxnSpPr/>
          <p:nvPr/>
        </p:nvCxnSpPr>
        <p:spPr>
          <a:xfrm flipV="1">
            <a:off x="1683340" y="402077"/>
            <a:ext cx="6572203" cy="5648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33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5872" y="1037617"/>
            <a:ext cx="3112851" cy="7587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ЦЕНТРАЛЬНА НЕРВОВА СИСТЕМА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81719" y="1939046"/>
            <a:ext cx="1861225" cy="4863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СІРА РЕЧОВИНА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1676" y="1935804"/>
            <a:ext cx="1861225" cy="4863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БІЛА РЕЧОВИНА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42808" y="2542160"/>
            <a:ext cx="1926077" cy="1900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тіла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нейронів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частково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відростки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нейронів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насамперед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дендрити</a:t>
            </a:r>
            <a:r>
              <a:rPr lang="ru-RU" dirty="0">
                <a:solidFill>
                  <a:schemeClr val="tx1"/>
                </a:solidFill>
              </a:rPr>
              <a:t>) та </a:t>
            </a:r>
            <a:r>
              <a:rPr lang="ru-RU" dirty="0" err="1">
                <a:solidFill>
                  <a:schemeClr val="tx1"/>
                </a:solidFill>
              </a:rPr>
              <a:t>гліальних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клітин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2221" y="2597283"/>
            <a:ext cx="1926077" cy="18255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нервові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волокна </a:t>
            </a:r>
            <a:r>
              <a:rPr lang="ru-RU" dirty="0">
                <a:solidFill>
                  <a:schemeClr val="tx1"/>
                </a:solidFill>
              </a:rPr>
              <a:t>(пучки </a:t>
            </a:r>
            <a:r>
              <a:rPr lang="ru-RU" dirty="0" err="1">
                <a:solidFill>
                  <a:schemeClr val="tx1"/>
                </a:solidFill>
              </a:rPr>
              <a:t>аксонів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вкриті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оболонкою</a:t>
            </a:r>
            <a:r>
              <a:rPr lang="ru-RU" dirty="0">
                <a:solidFill>
                  <a:schemeClr val="tx1"/>
                </a:solidFill>
              </a:rPr>
              <a:t>). Вона </a:t>
            </a:r>
            <a:r>
              <a:rPr lang="ru-RU" dirty="0" err="1">
                <a:solidFill>
                  <a:schemeClr val="tx1"/>
                </a:solidFill>
              </a:rPr>
              <a:t>позбавлена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нейронів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Біла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речовина</a:t>
            </a:r>
            <a:r>
              <a:rPr lang="ru-RU" dirty="0">
                <a:solidFill>
                  <a:schemeClr val="tx1"/>
                </a:solidFill>
              </a:rPr>
              <a:t> також входить до складу </a:t>
            </a:r>
            <a:r>
              <a:rPr lang="ru-RU" dirty="0" err="1">
                <a:solidFill>
                  <a:schemeClr val="tx1"/>
                </a:solidFill>
              </a:rPr>
              <a:t>нервів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63319" y="1154349"/>
            <a:ext cx="1653702" cy="3677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показали,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у людей </a:t>
            </a:r>
            <a:r>
              <a:rPr lang="ru-RU" dirty="0" err="1">
                <a:solidFill>
                  <a:schemeClr val="tx1"/>
                </a:solidFill>
              </a:rPr>
              <a:t>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більшим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вмістом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сірої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речовини</a:t>
            </a:r>
            <a:r>
              <a:rPr lang="ru-RU" dirty="0">
                <a:solidFill>
                  <a:schemeClr val="tx1"/>
                </a:solidFill>
              </a:rPr>
              <a:t> в зонах головного </a:t>
            </a:r>
            <a:r>
              <a:rPr lang="ru-RU" dirty="0" err="1">
                <a:solidFill>
                  <a:schemeClr val="tx1"/>
                </a:solidFill>
              </a:rPr>
              <a:t>мозку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відповідають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мову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пам’ять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увагу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рівень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інтелекту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вищий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ніж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88613" y="927371"/>
            <a:ext cx="1355387" cy="343708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cap="small" dirty="0">
                <a:solidFill>
                  <a:srgbClr val="419D59"/>
                </a:solidFill>
              </a:rPr>
              <a:t>Цікаво знати</a:t>
            </a:r>
            <a:endParaRPr lang="ru-RU" sz="1200" b="1" cap="small" dirty="0">
              <a:solidFill>
                <a:srgbClr val="419D59"/>
              </a:solidFill>
            </a:endParaRPr>
          </a:p>
        </p:txBody>
      </p:sp>
      <p:pic>
        <p:nvPicPr>
          <p:cNvPr id="40962" name="Picture 2" descr="Конспект уроку з біології для 8 класу на тему &quot;Головний мозо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374" y="610242"/>
            <a:ext cx="2230877" cy="1210505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352800" y="1796374"/>
            <a:ext cx="0" cy="12970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437761" y="1793132"/>
            <a:ext cx="0" cy="12970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99362" y="2422187"/>
            <a:ext cx="0" cy="12970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55531" y="2422187"/>
            <a:ext cx="0" cy="12970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767" y="4448915"/>
            <a:ext cx="3587682" cy="6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7.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5" name="Google Shape;100;p16"/>
          <p:cNvCxnSpPr/>
          <p:nvPr/>
        </p:nvCxnSpPr>
        <p:spPr>
          <a:xfrm flipV="1">
            <a:off x="1683340" y="402077"/>
            <a:ext cx="6572203" cy="5648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Еволюція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нервової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системи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030" name="Picture 6" descr="8.2: Еволюція мозку - LibreTexts - Ukrayin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87" y="709953"/>
            <a:ext cx="4617374" cy="43423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376183" y="3456630"/>
            <a:ext cx="26147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Розгляньте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малюнок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Пригадайте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типи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нервових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систем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безхребетних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хребетних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тварин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тип НС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приманний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людині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33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2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2064" y="3456630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6163536" y="2873728"/>
            <a:ext cx="22060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200" i="1" dirty="0">
                <a:solidFill>
                  <a:srgbClr val="0F0F0F"/>
                </a:solidFill>
                <a:latin typeface="Roboto"/>
                <a:hlinkClick r:id="rId4"/>
              </a:rPr>
              <a:t>Еволюція нервової системи</a:t>
            </a:r>
            <a:endParaRPr lang="uk-UA" sz="1200" i="1" dirty="0">
              <a:solidFill>
                <a:srgbClr val="0F0F0F"/>
              </a:solidFill>
              <a:latin typeface="Roboto"/>
            </a:endParaRPr>
          </a:p>
        </p:txBody>
      </p:sp>
      <p:pic>
        <p:nvPicPr>
          <p:cNvPr id="1026" name="Picture 2" descr="ЗНО Біологія  Еволюція нервової системи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79" y="863712"/>
            <a:ext cx="3294366" cy="20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7.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flipV="1">
            <a:off x="1683340" y="402077"/>
            <a:ext cx="6572203" cy="5648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центральної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нервової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системи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33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6082" name="Picture 2" descr="Головний мозок людини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149" y="786151"/>
            <a:ext cx="1462744" cy="20478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98841" y="953311"/>
            <a:ext cx="5927387" cy="73930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КІСТКИ ЧЕРЕПА </a:t>
            </a:r>
            <a:r>
              <a:rPr lang="uk-UA" dirty="0">
                <a:solidFill>
                  <a:schemeClr val="tx1"/>
                </a:solidFill>
              </a:rPr>
              <a:t>– захищають головний мозок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КІСТКИ ХРЕБТА </a:t>
            </a:r>
            <a:r>
              <a:rPr lang="uk-UA" dirty="0">
                <a:solidFill>
                  <a:schemeClr val="tx1"/>
                </a:solidFill>
              </a:rPr>
              <a:t>– захищають спинний мозок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89115" y="1864467"/>
            <a:ext cx="5930629" cy="10084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Центральна </a:t>
            </a:r>
            <a:r>
              <a:rPr lang="ru-RU" dirty="0" err="1">
                <a:solidFill>
                  <a:schemeClr val="tx1"/>
                </a:solidFill>
              </a:rPr>
              <a:t>нервова</a:t>
            </a:r>
            <a:r>
              <a:rPr lang="ru-RU" dirty="0">
                <a:solidFill>
                  <a:schemeClr val="tx1"/>
                </a:solidFill>
              </a:rPr>
              <a:t> система людини, як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хордових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належить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трубчастого</a:t>
            </a:r>
            <a:r>
              <a:rPr lang="ru-RU" b="1" dirty="0">
                <a:solidFill>
                  <a:schemeClr val="tx1"/>
                </a:solidFill>
              </a:rPr>
              <a:t> типу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оскільки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спинний</a:t>
            </a:r>
            <a:r>
              <a:rPr lang="ru-RU" dirty="0">
                <a:solidFill>
                  <a:schemeClr val="tx1"/>
                </a:solidFill>
              </a:rPr>
              <a:t>, так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головний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порожнини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заповнені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рідиною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6417" y="3047998"/>
            <a:ext cx="5946841" cy="19455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центрі</a:t>
            </a:r>
            <a:r>
              <a:rPr lang="ru-RU" dirty="0">
                <a:solidFill>
                  <a:schemeClr val="tx1"/>
                </a:solidFill>
              </a:rPr>
              <a:t> спинного </a:t>
            </a:r>
            <a:r>
              <a:rPr lang="ru-RU" dirty="0" err="1">
                <a:solidFill>
                  <a:schemeClr val="tx1"/>
                </a:solidFill>
              </a:rPr>
              <a:t>мозку</a:t>
            </a:r>
            <a:r>
              <a:rPr lang="ru-RU" dirty="0">
                <a:solidFill>
                  <a:schemeClr val="tx1"/>
                </a:solidFill>
              </a:rPr>
              <a:t> проходить </a:t>
            </a:r>
            <a:r>
              <a:rPr lang="ru-RU" b="1" dirty="0" err="1">
                <a:solidFill>
                  <a:schemeClr val="tx1"/>
                </a:solidFill>
              </a:rPr>
              <a:t>спинномозковий</a:t>
            </a:r>
            <a:r>
              <a:rPr lang="ru-RU" b="1" dirty="0">
                <a:solidFill>
                  <a:schemeClr val="tx1"/>
                </a:solidFill>
              </a:rPr>
              <a:t> канал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заповнений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прозорою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спинномозковою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рідиною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рідина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завдяки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постійному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обміну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кров’ю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забезпечує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тканини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постачаючи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поживні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виводячи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обміну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Крім</a:t>
            </a:r>
            <a:r>
              <a:rPr lang="ru-RU" dirty="0">
                <a:solidFill>
                  <a:schemeClr val="tx1"/>
                </a:solidFill>
              </a:rPr>
              <a:t> того, вона </a:t>
            </a:r>
            <a:r>
              <a:rPr lang="ru-RU" dirty="0" err="1">
                <a:solidFill>
                  <a:schemeClr val="tx1"/>
                </a:solidFill>
              </a:rPr>
              <a:t>здійснює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захисну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функцію</a:t>
            </a:r>
            <a:r>
              <a:rPr lang="ru-RU" dirty="0">
                <a:solidFill>
                  <a:schemeClr val="tx1"/>
                </a:solidFill>
              </a:rPr>
              <a:t>: у </a:t>
            </a:r>
            <a:r>
              <a:rPr lang="ru-RU" dirty="0" err="1">
                <a:solidFill>
                  <a:schemeClr val="tx1"/>
                </a:solidFill>
              </a:rPr>
              <a:t>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особливі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клітини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здатні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знищувати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збудників</a:t>
            </a:r>
            <a:r>
              <a:rPr lang="ru-RU" dirty="0">
                <a:solidFill>
                  <a:schemeClr val="tx1"/>
                </a:solidFill>
              </a:rPr>
              <a:t> хвороб. </a:t>
            </a:r>
            <a:r>
              <a:rPr lang="ru-RU" dirty="0" err="1">
                <a:solidFill>
                  <a:schemeClr val="tx1"/>
                </a:solidFill>
              </a:rPr>
              <a:t>Спинномозковий</a:t>
            </a:r>
            <a:r>
              <a:rPr lang="ru-RU" dirty="0">
                <a:solidFill>
                  <a:schemeClr val="tx1"/>
                </a:solidFill>
              </a:rPr>
              <a:t> канал </a:t>
            </a:r>
            <a:r>
              <a:rPr lang="ru-RU" dirty="0" err="1">
                <a:solidFill>
                  <a:schemeClr val="tx1"/>
                </a:solidFill>
              </a:rPr>
              <a:t>сполучається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порожнинами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всередині</a:t>
            </a:r>
            <a:r>
              <a:rPr lang="ru-RU" dirty="0">
                <a:solidFill>
                  <a:schemeClr val="tx1"/>
                </a:solidFill>
              </a:rPr>
              <a:t> головного </a:t>
            </a:r>
            <a:r>
              <a:rPr lang="ru-RU" dirty="0" err="1">
                <a:solidFill>
                  <a:schemeClr val="tx1"/>
                </a:solidFill>
              </a:rPr>
              <a:t>мозку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найбільші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чотири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шлуночки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907" y="3347958"/>
            <a:ext cx="1844599" cy="1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 descr="Урок &quot;Будова і функції спинного мозку&quot;"/>
          <p:cNvPicPr>
            <a:picLocks noChangeAspect="1" noChangeArrowheads="1"/>
          </p:cNvPicPr>
          <p:nvPr/>
        </p:nvPicPr>
        <p:blipFill>
          <a:blip r:embed="rId7"/>
          <a:srcRect b="30450"/>
          <a:stretch>
            <a:fillRect/>
          </a:stretch>
        </p:blipFill>
        <p:spPr bwMode="auto">
          <a:xfrm>
            <a:off x="162059" y="2249688"/>
            <a:ext cx="1757531" cy="1128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7.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flipV="1">
            <a:off x="1683340" y="402077"/>
            <a:ext cx="6572203" cy="5648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центральної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нервової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системи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34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047" y="804153"/>
            <a:ext cx="835930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Центральна </a:t>
            </a:r>
            <a:r>
              <a:rPr lang="ru-RU" sz="1600" dirty="0" err="1"/>
              <a:t>нервова</a:t>
            </a:r>
            <a:r>
              <a:rPr lang="ru-RU" sz="1600" dirty="0"/>
              <a:t> система </a:t>
            </a:r>
            <a:r>
              <a:rPr lang="ru-RU" sz="1600" dirty="0" err="1"/>
              <a:t>забезпечує</a:t>
            </a:r>
            <a:r>
              <a:rPr lang="ru-RU" sz="1600" dirty="0"/>
              <a:t> </a:t>
            </a:r>
            <a:r>
              <a:rPr lang="ru-RU" sz="1600" dirty="0" err="1"/>
              <a:t>регуляцію</a:t>
            </a:r>
            <a:r>
              <a:rPr lang="ru-RU" sz="1600" dirty="0"/>
              <a:t>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процесів</a:t>
            </a:r>
            <a:r>
              <a:rPr lang="ru-RU" sz="1600" dirty="0"/>
              <a:t> в </a:t>
            </a:r>
            <a:r>
              <a:rPr lang="ru-RU" sz="1600" dirty="0" err="1"/>
              <a:t>організмі</a:t>
            </a:r>
            <a:r>
              <a:rPr lang="ru-RU" sz="1600" dirty="0"/>
              <a:t>, </a:t>
            </a:r>
            <a:r>
              <a:rPr lang="ru-RU" sz="1600" dirty="0" err="1"/>
              <a:t>взаємозв’язок</a:t>
            </a:r>
            <a:r>
              <a:rPr lang="ru-RU" sz="1600" dirty="0"/>
              <a:t> </a:t>
            </a:r>
            <a:r>
              <a:rPr lang="ru-RU" sz="1600" dirty="0" err="1"/>
              <a:t>усіх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частин</a:t>
            </a:r>
            <a:r>
              <a:rPr lang="ru-RU" sz="1600" dirty="0"/>
              <a:t>, </a:t>
            </a:r>
            <a:r>
              <a:rPr lang="ru-RU" sz="1600" dirty="0" err="1"/>
              <a:t>їхню</a:t>
            </a:r>
            <a:r>
              <a:rPr lang="ru-RU" sz="1600" dirty="0"/>
              <a:t> </a:t>
            </a:r>
            <a:r>
              <a:rPr lang="ru-RU" sz="1600" dirty="0" err="1"/>
              <a:t>узгоджену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. До того ж центральна </a:t>
            </a:r>
            <a:r>
              <a:rPr lang="ru-RU" sz="1600" dirty="0" err="1"/>
              <a:t>нервова</a:t>
            </a:r>
            <a:r>
              <a:rPr lang="ru-RU" sz="1600" dirty="0"/>
              <a:t> система </a:t>
            </a:r>
            <a:r>
              <a:rPr lang="ru-RU" sz="1600" dirty="0" err="1"/>
              <a:t>забезпечує</a:t>
            </a:r>
            <a:r>
              <a:rPr lang="ru-RU" sz="1600" dirty="0"/>
              <a:t> </a:t>
            </a:r>
            <a:r>
              <a:rPr lang="ru-RU" sz="1600" dirty="0" err="1"/>
              <a:t>зв’язок</a:t>
            </a:r>
            <a:r>
              <a:rPr lang="ru-RU" sz="1600" dirty="0"/>
              <a:t> організму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навколишнім</a:t>
            </a:r>
            <a:r>
              <a:rPr lang="ru-RU" sz="1600" dirty="0"/>
              <a:t> </a:t>
            </a:r>
            <a:r>
              <a:rPr lang="ru-RU" sz="1600" dirty="0" err="1"/>
              <a:t>середовищем</a:t>
            </a:r>
            <a:r>
              <a:rPr lang="ru-RU" sz="1600" dirty="0"/>
              <a:t>.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рецепторів</a:t>
            </a:r>
            <a:r>
              <a:rPr lang="ru-RU" sz="1600" dirty="0"/>
              <a:t> центральна </a:t>
            </a:r>
            <a:r>
              <a:rPr lang="ru-RU" sz="1600" dirty="0" err="1"/>
              <a:t>нервова</a:t>
            </a:r>
            <a:r>
              <a:rPr lang="ru-RU" sz="1600" dirty="0"/>
              <a:t> система </a:t>
            </a:r>
            <a:r>
              <a:rPr lang="ru-RU" sz="1600" dirty="0" err="1"/>
              <a:t>отримує</a:t>
            </a:r>
            <a:r>
              <a:rPr lang="ru-RU" sz="1600" dirty="0"/>
              <a:t> </a:t>
            </a:r>
            <a:r>
              <a:rPr lang="ru-RU" sz="1600" dirty="0" err="1"/>
              <a:t>інформацію</a:t>
            </a:r>
            <a:r>
              <a:rPr lang="ru-RU" sz="1600" dirty="0"/>
              <a:t> про </a:t>
            </a:r>
            <a:r>
              <a:rPr lang="ru-RU" sz="1600" dirty="0" err="1"/>
              <a:t>явища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відбуваються</a:t>
            </a:r>
            <a:r>
              <a:rPr lang="ru-RU" sz="1600" dirty="0"/>
              <a:t> у </a:t>
            </a:r>
            <a:r>
              <a:rPr lang="ru-RU" sz="1600" dirty="0" err="1"/>
              <a:t>довкіллі</a:t>
            </a:r>
            <a:r>
              <a:rPr lang="ru-RU" sz="1600" dirty="0"/>
              <a:t> та в самому </a:t>
            </a:r>
            <a:r>
              <a:rPr lang="ru-RU" sz="1600" dirty="0" err="1"/>
              <a:t>організмі</a:t>
            </a:r>
            <a:r>
              <a:rPr lang="ru-RU" sz="16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7268" y="3145277"/>
            <a:ext cx="3880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Яку функцію виконує центральна НС?</a:t>
            </a:r>
          </a:p>
          <a:p>
            <a:pPr marL="342900" indent="-342900"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За допомогою яких структур ЦНС отримує інформацію про навколишнє середовище?</a:t>
            </a:r>
          </a:p>
          <a:p>
            <a:pPr marL="342900" indent="-342900"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Що входить до складу ЦНС?</a:t>
            </a:r>
          </a:p>
          <a:p>
            <a:pPr marL="342900" indent="-342900"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Чим захищена ЦНС?</a:t>
            </a:r>
          </a:p>
          <a:p>
            <a:pPr marL="342900" indent="-342900"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 яких речовин вона складається?</a:t>
            </a:r>
          </a:p>
          <a:p>
            <a:pPr marL="342900" indent="-342900"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Якого типу є нервова система людини?</a:t>
            </a:r>
          </a:p>
        </p:txBody>
      </p:sp>
      <p:pic>
        <p:nvPicPr>
          <p:cNvPr id="8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3906" y="3158245"/>
            <a:ext cx="531778" cy="55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58" name="Picture 2" descr="Визначено ключові нейрони для відновлення ходьби після травми спинного мозк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653" y="3093396"/>
            <a:ext cx="3386538" cy="1906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7.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flipV="1">
            <a:off x="1683340" y="402077"/>
            <a:ext cx="6572203" cy="5648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периферичної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нервової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системи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34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2511" y="817124"/>
            <a:ext cx="4370960" cy="6355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ПЕРИФЕРИЧНА НЕРВОВА СИСТЕМА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8596" y="2642681"/>
            <a:ext cx="1462390" cy="8073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СПИННО-МОЗКОВІ НЕРВИ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651" y="1725038"/>
            <a:ext cx="1977958" cy="10116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НЕРВИ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 СПЛЕТІННЯ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 НЕРВОВІ ВУЗЛИ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1839" y="1608306"/>
            <a:ext cx="1462390" cy="8073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ЧЕРЕПНО-МОЗКОВІ НЕРВИ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20119" y="1592094"/>
            <a:ext cx="4241260" cy="9824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12 ПАР</a:t>
            </a:r>
          </a:p>
          <a:p>
            <a:pPr>
              <a:buFont typeface="Arial" pitchFamily="34" charset="0"/>
              <a:buChar char="•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cap="small" dirty="0">
                <a:solidFill>
                  <a:schemeClr val="accent1">
                    <a:lumMod val="50000"/>
                  </a:schemeClr>
                </a:solidFill>
              </a:rPr>
              <a:t>ІННЕРВУЮТЬ ОРГАНИ ЧУТТЯ, ДЕЯКІ ПОСМУГОВАНІ М’ЯЗИ,  СЛІЗНІ ТА СЛИННІ ЗАЛОЗИ, ДЕЯКІ ВНУТРІШНІ ОРГАНИ</a:t>
            </a:r>
            <a:endParaRPr lang="ru-RU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10392" y="2730229"/>
            <a:ext cx="4257471" cy="7068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31 ПАРА</a:t>
            </a:r>
          </a:p>
          <a:p>
            <a:pPr>
              <a:buFont typeface="Arial" pitchFamily="34" charset="0"/>
              <a:buChar char="•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cap="small" dirty="0">
                <a:solidFill>
                  <a:schemeClr val="accent1">
                    <a:lumMod val="50000"/>
                  </a:schemeClr>
                </a:solidFill>
              </a:rPr>
              <a:t>ІННЕРВУЮТЬ УСІ ОРГАНИ РОЗТАШОВАНІ НИЖЧЕ ШИЇ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Черепні нерви — Вікіпед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7048" y="3526107"/>
            <a:ext cx="1687892" cy="1524729"/>
          </a:xfrm>
          <a:prstGeom prst="rect">
            <a:avLst/>
          </a:prstGeom>
          <a:noFill/>
        </p:spPr>
      </p:pic>
      <p:pic>
        <p:nvPicPr>
          <p:cNvPr id="10244" name="Picture 4" descr="Будова спинного мозку — урок. Біологія, 8 клас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7676" y="3588571"/>
            <a:ext cx="1707948" cy="1441508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2328153" y="1796374"/>
            <a:ext cx="453958" cy="188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328153" y="1984443"/>
            <a:ext cx="473413" cy="856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260715" y="2052537"/>
            <a:ext cx="282102" cy="3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231532" y="3041515"/>
            <a:ext cx="282102" cy="32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7.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системи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4" name="Google Shape;100;p16"/>
          <p:cNvCxnSpPr/>
          <p:nvPr/>
        </p:nvCxnSpPr>
        <p:spPr>
          <a:xfrm flipV="1">
            <a:off x="1683340" y="402077"/>
            <a:ext cx="6572203" cy="5648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синапсу 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34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Хімічний синапс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274" y="814896"/>
            <a:ext cx="5621012" cy="40846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88868" y="722380"/>
            <a:ext cx="2295727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r>
              <a:rPr lang="ru-RU" dirty="0" err="1"/>
              <a:t>Контакти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нейронами </a:t>
            </a:r>
            <a:r>
              <a:rPr lang="ru-RU" dirty="0" err="1"/>
              <a:t>здійснюються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синапсів</a:t>
            </a:r>
            <a:r>
              <a:rPr lang="ru-RU" dirty="0"/>
              <a:t>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Синапс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</a:t>
            </a:r>
            <a:r>
              <a:rPr lang="ru-RU" dirty="0"/>
              <a:t>. </a:t>
            </a:r>
            <a:r>
              <a:rPr lang="ru-RU" dirty="0" err="1"/>
              <a:t>синапсис</a:t>
            </a:r>
            <a:r>
              <a:rPr lang="ru-RU" dirty="0"/>
              <a:t> – </a:t>
            </a:r>
            <a:r>
              <a:rPr lang="ru-RU" dirty="0" err="1"/>
              <a:t>з’єднання</a:t>
            </a:r>
            <a:r>
              <a:rPr lang="ru-RU" dirty="0"/>
              <a:t>) – </a:t>
            </a:r>
            <a:r>
              <a:rPr lang="ru-RU" dirty="0" err="1"/>
              <a:t>спеціальне</a:t>
            </a:r>
            <a:r>
              <a:rPr lang="ru-RU" dirty="0"/>
              <a:t> </a:t>
            </a:r>
            <a:r>
              <a:rPr lang="ru-RU" dirty="0" err="1"/>
              <a:t>з’єднання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нейронами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нейроном та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клітиною</a:t>
            </a:r>
            <a:r>
              <a:rPr lang="ru-RU" dirty="0"/>
              <a:t> (</a:t>
            </a:r>
            <a:r>
              <a:rPr lang="ru-RU" dirty="0" err="1"/>
              <a:t>м’язовою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залозистого</a:t>
            </a:r>
            <a:r>
              <a:rPr lang="ru-RU" dirty="0"/>
              <a:t> </a:t>
            </a:r>
            <a:r>
              <a:rPr lang="ru-RU" dirty="0" err="1"/>
              <a:t>епітелію</a:t>
            </a:r>
            <a:r>
              <a:rPr lang="ru-RU" dirty="0"/>
              <a:t>).</a:t>
            </a:r>
          </a:p>
        </p:txBody>
      </p:sp>
      <p:pic>
        <p:nvPicPr>
          <p:cNvPr id="9220" name="Picture 4" descr="Искусственный синапс позволит создавать похожие на мозг компьютеры |  Техкуль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777" y="3476017"/>
            <a:ext cx="2321609" cy="137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1409</Words>
  <Application>Microsoft Office PowerPoint</Application>
  <PresentationFormat>Екран (16:9)</PresentationFormat>
  <Paragraphs>153</Paragraphs>
  <Slides>16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Alegreya</vt:lpstr>
      <vt:lpstr>Roboto</vt:lpstr>
      <vt:lpstr>Arial</vt:lpstr>
      <vt:lpstr>Wingdings</vt:lpstr>
      <vt:lpstr>Comic Sans MS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Nazar</dc:creator>
  <cp:lastModifiedBy>Валентина</cp:lastModifiedBy>
  <cp:revision>132</cp:revision>
  <dcterms:modified xsi:type="dcterms:W3CDTF">2025-08-24T19:57:20Z</dcterms:modified>
</cp:coreProperties>
</file>