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317" r:id="rId2"/>
    <p:sldId id="271" r:id="rId3"/>
    <p:sldId id="318" r:id="rId4"/>
    <p:sldId id="319" r:id="rId5"/>
    <p:sldId id="320" r:id="rId6"/>
    <p:sldId id="321" r:id="rId7"/>
    <p:sldId id="322" r:id="rId8"/>
    <p:sldId id="259" r:id="rId9"/>
    <p:sldId id="323" r:id="rId10"/>
    <p:sldId id="279" r:id="rId11"/>
    <p:sldId id="324" r:id="rId12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Alegrey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4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6A9A66"/>
    <a:srgbClr val="7D8A00"/>
    <a:srgbClr val="626C00"/>
    <a:srgbClr val="6B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9fd8831e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d9fd8831e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0834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585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9fd8831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d9fd8831e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549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49" name="Google Shape;4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2450"/>
            <a:ext cx="1611475" cy="3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‹№›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231350" y="59950"/>
            <a:ext cx="866431" cy="393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youtube.com/watch?v=gAvz9364ABk" TargetMode="External"/><Relationship Id="rId4" Type="http://schemas.openxmlformats.org/officeDocument/2006/relationships/hyperlink" Target="https://www.youtube.com/watch?v=UFwkYZU4Xd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drive.google.com/file/d/1scKFJJ7bOnH-zk91-Wo2x37uNg3qp8ui/view?usp=drive_lin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kdQ8P93PJeE97T9xKJgbpVnEGZGo0fE4/view?usp=drive_li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649" y="610600"/>
            <a:ext cx="6850495" cy="716100"/>
          </a:xfrm>
          <a:prstGeom prst="roundRect">
            <a:avLst>
              <a:gd name="adj" fmla="val 25677"/>
            </a:avLst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720699" y="722350"/>
            <a:ext cx="64051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1600" b="1" cap="all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2. РЕГУЛЯТОРНІ СИСТЕМИ ОРГАНІЗМУ ЛЮДИНИ</a:t>
            </a:r>
            <a:endParaRPr sz="1600" b="1" cap="all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1121923" y="1995597"/>
            <a:ext cx="4591456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§ 8.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 </a:t>
            </a:r>
          </a:p>
          <a:p>
            <a:pPr lvl="0" algn="ctr"/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та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функції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4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587" y="4182794"/>
            <a:ext cx="714119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кутник 2"/>
          <p:cNvSpPr/>
          <p:nvPr/>
        </p:nvSpPr>
        <p:spPr>
          <a:xfrm>
            <a:off x="940527" y="4303873"/>
            <a:ext cx="3488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Чому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спинний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мозок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розміщується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всередині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хребта?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58" name="Picture 2" descr="Спинний мозок"/>
          <p:cNvPicPr>
            <a:picLocks noChangeAspect="1" noChangeArrowheads="1"/>
          </p:cNvPicPr>
          <p:nvPr/>
        </p:nvPicPr>
        <p:blipFill>
          <a:blip r:embed="rId5"/>
          <a:srcRect r="44646"/>
          <a:stretch>
            <a:fillRect/>
          </a:stretch>
        </p:blipFill>
        <p:spPr bwMode="auto">
          <a:xfrm>
            <a:off x="5641485" y="1705583"/>
            <a:ext cx="3275537" cy="3328552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368"/>
            <a:ext cx="1608083" cy="1392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8" name="Google Shape;230;p27"/>
          <p:cNvSpPr txBox="1"/>
          <p:nvPr/>
        </p:nvSpPr>
        <p:spPr>
          <a:xfrm>
            <a:off x="1000318" y="925930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 smtClean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ДОМАШНЄ ЗАВДАННЯ</a:t>
            </a:r>
          </a:p>
        </p:txBody>
      </p:sp>
      <p:sp>
        <p:nvSpPr>
          <p:cNvPr id="9" name="Google Shape;232;p27"/>
          <p:cNvSpPr txBox="1"/>
          <p:nvPr/>
        </p:nvSpPr>
        <p:spPr>
          <a:xfrm>
            <a:off x="282243" y="1482230"/>
            <a:ext cx="67662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" name="Google Shape;2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231" y="837693"/>
            <a:ext cx="638175" cy="63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82231" y="1789991"/>
            <a:ext cx="3767846" cy="115434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b="1" dirty="0" smtClean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ОПРАЦЮЙТЕ</a:t>
            </a:r>
            <a:r>
              <a:rPr lang="uk" b="1" dirty="0" smtClean="0">
                <a:solidFill>
                  <a:schemeClr val="tx1"/>
                </a:solidFill>
                <a:latin typeface="Alegreya"/>
                <a:ea typeface="Alegreya"/>
                <a:cs typeface="Alegreya"/>
                <a:sym typeface="Alegreya"/>
              </a:rPr>
              <a:t>  </a:t>
            </a:r>
            <a:r>
              <a:rPr lang="uk" b="1" dirty="0" smtClean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ПАРАГРАФ </a:t>
            </a:r>
            <a:r>
              <a:rPr lang="uk" sz="2800" b="1" dirty="0" smtClean="0">
                <a:solidFill>
                  <a:schemeClr val="accent1">
                    <a:lumMod val="75000"/>
                  </a:schemeClr>
                </a:solidFill>
                <a:latin typeface="Alegreya"/>
                <a:ea typeface="Alegreya"/>
                <a:cs typeface="Alegreya"/>
                <a:sym typeface="Alegreya"/>
              </a:rPr>
              <a:t>8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 descr="Мальчик Учиться — стоковая векторная графика и другие изображения на тему  Бумага - Бумага, Векторная графика, Высовывать язык - i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3379" y="1935712"/>
            <a:ext cx="3099205" cy="2807097"/>
          </a:xfrm>
          <a:prstGeom prst="rect">
            <a:avLst/>
          </a:prstGeom>
          <a:noFill/>
        </p:spPr>
      </p:pic>
      <p:sp>
        <p:nvSpPr>
          <p:cNvPr id="11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  <p:extLst>
      <p:ext uri="{BB962C8B-B14F-4D97-AF65-F5344CB8AC3E}">
        <p14:creationId xmlns:p14="http://schemas.microsoft.com/office/powerpoint/2010/main" val="60738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230;p27"/>
          <p:cNvSpPr txBox="1"/>
          <p:nvPr/>
        </p:nvSpPr>
        <p:spPr>
          <a:xfrm>
            <a:off x="694791" y="841647"/>
            <a:ext cx="49875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 smtClean="0">
                <a:solidFill>
                  <a:srgbClr val="167A80"/>
                </a:solidFill>
                <a:latin typeface="Arial" panose="020B0604020202020204" pitchFamily="34" charset="0"/>
                <a:ea typeface="Alegreya"/>
                <a:cs typeface="Arial" panose="020B0604020202020204" pitchFamily="34" charset="0"/>
                <a:sym typeface="Alegreya"/>
              </a:rPr>
              <a:t>ВИКОРИСТАНІ ДЖЕРЕЛА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6" y="750503"/>
            <a:ext cx="446315" cy="446315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78828" y="1303282"/>
            <a:ext cx="64086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Tetiana</a:t>
            </a:r>
            <a:r>
              <a:rPr lang="en-US" dirty="0"/>
              <a:t> </a:t>
            </a:r>
            <a:r>
              <a:rPr lang="en-US" dirty="0" err="1"/>
              <a:t>Chychkovska</a:t>
            </a:r>
            <a:r>
              <a:rPr lang="en-US" dirty="0"/>
              <a:t>. </a:t>
            </a:r>
            <a:r>
              <a:rPr lang="uk-UA" dirty="0"/>
              <a:t>Спинний мозок, 2020. </a:t>
            </a:r>
            <a:r>
              <a:rPr lang="en-US" i="1" dirty="0"/>
              <a:t>YouTube</a:t>
            </a:r>
            <a:r>
              <a:rPr lang="en-US" dirty="0"/>
              <a:t>. URL: </a:t>
            </a:r>
            <a:r>
              <a:rPr lang="en-US" dirty="0">
                <a:hlinkClick r:id="rId4"/>
              </a:rPr>
              <a:t>https://www.youtube.com/watch?v=UFwkYZU4XdI</a:t>
            </a:r>
            <a:r>
              <a:rPr lang="en-US" dirty="0"/>
              <a:t> </a:t>
            </a:r>
            <a:endParaRPr lang="uk-UA" dirty="0"/>
          </a:p>
        </p:txBody>
      </p:sp>
      <p:cxnSp>
        <p:nvCxnSpPr>
          <p:cNvPr id="10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11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8828" y="1918805"/>
            <a:ext cx="5951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2121"/>
                </a:solidFill>
                <a:latin typeface="Open Sans"/>
              </a:rPr>
              <a:t>Руслана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Барко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.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Анатомія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спинного 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мозку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#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біологія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 #</a:t>
            </a:r>
            <a:r>
              <a:rPr lang="ru-RU" dirty="0" err="1">
                <a:solidFill>
                  <a:srgbClr val="212121"/>
                </a:solidFill>
                <a:latin typeface="Open Sans"/>
              </a:rPr>
              <a:t>анатомія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, 2024. </a:t>
            </a:r>
            <a:r>
              <a:rPr lang="ru-RU" i="1" dirty="0" err="1">
                <a:solidFill>
                  <a:srgbClr val="212121"/>
                </a:solidFill>
                <a:latin typeface="Open Sans"/>
              </a:rPr>
              <a:t>YouTube</a:t>
            </a:r>
            <a:r>
              <a:rPr lang="ru-RU" dirty="0">
                <a:solidFill>
                  <a:srgbClr val="212121"/>
                </a:solidFill>
                <a:latin typeface="Open Sans"/>
              </a:rPr>
              <a:t>. URL: </a:t>
            </a:r>
            <a:r>
              <a:rPr lang="ru-RU" dirty="0">
                <a:solidFill>
                  <a:srgbClr val="1A57AA"/>
                </a:solidFill>
                <a:latin typeface="Open Sans"/>
                <a:hlinkClick r:id="rId5"/>
              </a:rPr>
              <a:t>https://www.youtube.com/watch?v=gAvz9364ABk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22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100" name="Google Shape;100;p16"/>
          <p:cNvCxnSpPr/>
          <p:nvPr/>
        </p:nvCxnSpPr>
        <p:spPr>
          <a:xfrm flipV="1">
            <a:off x="1683340" y="402077"/>
            <a:ext cx="6572203" cy="5648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36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Будова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17410" name="Picture 2" descr="Будова спинного мозку — урок. Біологія, 8 кла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6011" y="1160428"/>
            <a:ext cx="3272632" cy="3119910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579969" y="1160428"/>
            <a:ext cx="4811838" cy="31199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Перегляньте </a:t>
            </a:r>
            <a:r>
              <a:rPr lang="uk-UA" b="1" dirty="0" smtClean="0">
                <a:solidFill>
                  <a:schemeClr val="tx1"/>
                </a:solidFill>
                <a:hlinkClick r:id="rId4"/>
              </a:rPr>
              <a:t>відео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tx1"/>
                </a:solidFill>
              </a:rPr>
              <a:t>і дайте відповіді на запитання:</a:t>
            </a:r>
          </a:p>
          <a:p>
            <a:pPr algn="ctr"/>
            <a:endParaRPr lang="uk-UA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Яка довжина і маса спинного мозку?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Які потовщення має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Який вигляд має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Чим захищений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Скільки оболонок має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З яких речовин складається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Скільки сегментів має спинний мозок людини?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Скільки відділів має спинний мозок?</a:t>
            </a:r>
          </a:p>
          <a:p>
            <a:pPr marL="342900" indent="-342900">
              <a:buAutoNum type="arabicPeriod"/>
            </a:pPr>
            <a:r>
              <a:rPr lang="uk-UA" dirty="0" smtClean="0">
                <a:solidFill>
                  <a:schemeClr val="tx1"/>
                </a:solidFill>
              </a:rPr>
              <a:t>Які функції виконує спинний мозок</a:t>
            </a:r>
            <a:r>
              <a:rPr lang="uk-UA" dirty="0" smtClean="0">
                <a:solidFill>
                  <a:schemeClr val="tx1"/>
                </a:solidFill>
              </a:rPr>
              <a:t>?</a:t>
            </a: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93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Будова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813" y="846686"/>
            <a:ext cx="45720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b="1" dirty="0" smtClean="0"/>
              <a:t>при </a:t>
            </a:r>
            <a:r>
              <a:rPr lang="ru-RU" b="1" dirty="0" err="1" smtClean="0"/>
              <a:t>основі</a:t>
            </a:r>
            <a:r>
              <a:rPr lang="ru-RU" b="1" dirty="0" smtClean="0"/>
              <a:t> черепа </a:t>
            </a:r>
            <a:r>
              <a:rPr lang="ru-RU" dirty="0" smtClean="0"/>
              <a:t>(на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потиличної</a:t>
            </a:r>
            <a:r>
              <a:rPr lang="ru-RU" dirty="0" smtClean="0"/>
              <a:t> </a:t>
            </a:r>
            <a:r>
              <a:rPr lang="ru-RU" dirty="0" err="1" smtClean="0"/>
              <a:t>кістки</a:t>
            </a:r>
            <a:r>
              <a:rPr lang="ru-RU" dirty="0" smtClean="0"/>
              <a:t>), де </a:t>
            </a:r>
            <a:r>
              <a:rPr lang="ru-RU" dirty="0" err="1" smtClean="0"/>
              <a:t>з’єднується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довгастим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. Права та </a:t>
            </a:r>
            <a:r>
              <a:rPr lang="ru-RU" dirty="0" err="1" smtClean="0"/>
              <a:t>ліва</a:t>
            </a:r>
            <a:r>
              <a:rPr lang="ru-RU" dirty="0" smtClean="0"/>
              <a:t> </a:t>
            </a:r>
            <a:r>
              <a:rPr lang="ru-RU" dirty="0" err="1" smtClean="0"/>
              <a:t>частини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спереду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ззаду</a:t>
            </a:r>
            <a:r>
              <a:rPr lang="ru-RU" dirty="0" smtClean="0"/>
              <a:t> </a:t>
            </a:r>
            <a:r>
              <a:rPr lang="ru-RU" dirty="0" err="1" smtClean="0"/>
              <a:t>розділені</a:t>
            </a:r>
            <a:r>
              <a:rPr lang="ru-RU" dirty="0" smtClean="0"/>
              <a:t>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борознами</a:t>
            </a:r>
            <a:r>
              <a:rPr lang="ru-RU" dirty="0" smtClean="0"/>
              <a:t>. </a:t>
            </a:r>
            <a:r>
              <a:rPr lang="ru-RU" b="1" dirty="0" err="1" smtClean="0"/>
              <a:t>Закінчується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b="1" dirty="0" smtClean="0"/>
              <a:t>на </a:t>
            </a:r>
            <a:r>
              <a:rPr lang="ru-RU" b="1" dirty="0" err="1" smtClean="0"/>
              <a:t>рівні</a:t>
            </a:r>
            <a:r>
              <a:rPr lang="ru-RU" b="1" dirty="0" smtClean="0"/>
              <a:t> </a:t>
            </a:r>
            <a:r>
              <a:rPr lang="ru-RU" b="1" dirty="0" err="1" smtClean="0"/>
              <a:t>першого-другого</a:t>
            </a:r>
            <a:r>
              <a:rPr lang="ru-RU" b="1" dirty="0" smtClean="0"/>
              <a:t> </a:t>
            </a:r>
            <a:r>
              <a:rPr lang="ru-RU" b="1" dirty="0" err="1" smtClean="0"/>
              <a:t>поперекових</a:t>
            </a:r>
            <a:r>
              <a:rPr lang="ru-RU" b="1" dirty="0" smtClean="0"/>
              <a:t> </a:t>
            </a:r>
            <a:r>
              <a:rPr lang="ru-RU" b="1" dirty="0" err="1" smtClean="0"/>
              <a:t>хребців</a:t>
            </a:r>
            <a:r>
              <a:rPr lang="ru-RU" b="1" dirty="0" smtClean="0"/>
              <a:t> </a:t>
            </a:r>
            <a:r>
              <a:rPr lang="ru-RU" dirty="0" smtClean="0"/>
              <a:t>пучком </a:t>
            </a:r>
            <a:r>
              <a:rPr lang="ru-RU" dirty="0" err="1" smtClean="0"/>
              <a:t>нервів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відходять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. Тому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коротший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хребта. </a:t>
            </a:r>
            <a:endParaRPr lang="ru-RU" dirty="0"/>
          </a:p>
        </p:txBody>
      </p:sp>
      <p:pic>
        <p:nvPicPr>
          <p:cNvPr id="11266" name="Picture 2" descr="БУДОВА СПИННОГО МОЗКУ, Загальний план будові спинного мозку - АНАТОМІЯ:  ЦЕНТРАЛЬНА НЕРВОВА СИСТЕМА - Підручники для студентів онлайн"/>
          <p:cNvPicPr>
            <a:picLocks noChangeAspect="1" noChangeArrowheads="1"/>
          </p:cNvPicPr>
          <p:nvPr/>
        </p:nvPicPr>
        <p:blipFill>
          <a:blip r:embed="rId2"/>
          <a:srcRect r="24393"/>
          <a:stretch>
            <a:fillRect/>
          </a:stretch>
        </p:blipFill>
        <p:spPr bwMode="auto">
          <a:xfrm>
            <a:off x="6686145" y="437640"/>
            <a:ext cx="2178995" cy="46077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31651" y="3234640"/>
            <a:ext cx="45720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коротший</a:t>
            </a:r>
            <a:r>
              <a:rPr lang="ru-RU" dirty="0" smtClean="0"/>
              <a:t> за хребет людини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припиняє</a:t>
            </a:r>
            <a:r>
              <a:rPr lang="ru-RU" dirty="0" smtClean="0"/>
              <a:t> </a:t>
            </a:r>
            <a:r>
              <a:rPr lang="ru-RU" dirty="0" err="1" smtClean="0"/>
              <a:t>рости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4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тоді</a:t>
            </a:r>
            <a:r>
              <a:rPr lang="ru-RU" dirty="0" smtClean="0"/>
              <a:t> як хребет (</a:t>
            </a:r>
            <a:r>
              <a:rPr lang="ru-RU" dirty="0" err="1" smtClean="0"/>
              <a:t>хребтовий</a:t>
            </a:r>
            <a:r>
              <a:rPr lang="ru-RU" dirty="0" smtClean="0"/>
              <a:t> </a:t>
            </a:r>
            <a:r>
              <a:rPr lang="ru-RU" dirty="0" err="1" smtClean="0"/>
              <a:t>стовп</a:t>
            </a:r>
            <a:r>
              <a:rPr lang="ru-RU" dirty="0" smtClean="0"/>
              <a:t>) </a:t>
            </a:r>
            <a:r>
              <a:rPr lang="ru-RU" dirty="0" err="1" smtClean="0"/>
              <a:t>продовжує</a:t>
            </a:r>
            <a:r>
              <a:rPr lang="ru-RU" dirty="0" smtClean="0"/>
              <a:t> </a:t>
            </a:r>
            <a:r>
              <a:rPr lang="ru-RU" dirty="0" err="1" smtClean="0"/>
              <a:t>рости</a:t>
            </a:r>
            <a:r>
              <a:rPr lang="ru-RU" dirty="0" smtClean="0"/>
              <a:t> до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дорослого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⅔ хребтового каналу, </a:t>
            </a:r>
            <a:r>
              <a:rPr lang="ru-RU" dirty="0" err="1" smtClean="0"/>
              <a:t>нижня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</a:t>
            </a:r>
            <a:r>
              <a:rPr lang="ru-RU" dirty="0" err="1" smtClean="0"/>
              <a:t>заповнена</a:t>
            </a:r>
            <a:r>
              <a:rPr lang="ru-RU" dirty="0" smtClean="0"/>
              <a:t> </a:t>
            </a:r>
            <a:r>
              <a:rPr lang="ru-RU" dirty="0" err="1" smtClean="0"/>
              <a:t>спинномозковою</a:t>
            </a:r>
            <a:r>
              <a:rPr lang="ru-RU" dirty="0" smtClean="0"/>
              <a:t> </a:t>
            </a:r>
            <a:r>
              <a:rPr lang="ru-RU" dirty="0" err="1" smtClean="0"/>
              <a:t>рідиною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40613" y="2976665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 smtClean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36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Будова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507" y="765994"/>
            <a:ext cx="45720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>
            <a:spAutoFit/>
          </a:bodyPr>
          <a:lstStyle/>
          <a:p>
            <a:r>
              <a:rPr lang="ru-RU" dirty="0" err="1" smtClean="0"/>
              <a:t>Від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відходить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31 пара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спинномозкових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нервів</a:t>
            </a:r>
            <a:r>
              <a:rPr lang="ru-RU" dirty="0" smtClean="0"/>
              <a:t>. </a:t>
            </a:r>
            <a:r>
              <a:rPr lang="ru-RU" dirty="0" err="1" smtClean="0"/>
              <a:t>Ділянку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певна</a:t>
            </a:r>
            <a:r>
              <a:rPr lang="ru-RU" dirty="0" smtClean="0"/>
              <a:t> пара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,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сегментом</a:t>
            </a:r>
            <a:r>
              <a:rPr lang="ru-RU" dirty="0" smtClean="0"/>
              <a:t>. </a:t>
            </a:r>
            <a:r>
              <a:rPr lang="ru-RU" dirty="0" err="1" smtClean="0"/>
              <a:t>Кожен</a:t>
            </a:r>
            <a:r>
              <a:rPr lang="ru-RU" dirty="0" smtClean="0"/>
              <a:t> сегмент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іннервує</a:t>
            </a:r>
            <a:r>
              <a:rPr lang="ru-RU" dirty="0" smtClean="0"/>
              <a:t> </a:t>
            </a:r>
            <a:r>
              <a:rPr lang="ru-RU" dirty="0" err="1" smtClean="0"/>
              <a:t>відповідну</a:t>
            </a:r>
            <a:r>
              <a:rPr lang="ru-RU" dirty="0" smtClean="0"/>
              <a:t>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організму. У межах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сегменти</a:t>
            </a:r>
            <a:r>
              <a:rPr lang="ru-RU" dirty="0" smtClean="0"/>
              <a:t>: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шийні</a:t>
            </a:r>
            <a:r>
              <a:rPr lang="ru-RU" dirty="0" smtClean="0"/>
              <a:t>: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беруть</a:t>
            </a:r>
            <a:r>
              <a:rPr lang="ru-RU" dirty="0" smtClean="0"/>
              <a:t> початок 8 пар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грудні</a:t>
            </a:r>
            <a:r>
              <a:rPr lang="ru-RU" dirty="0" smtClean="0"/>
              <a:t>: 12 пар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поперекові</a:t>
            </a:r>
            <a:r>
              <a:rPr lang="ru-RU" dirty="0" smtClean="0"/>
              <a:t>: 5 пар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крижові</a:t>
            </a:r>
            <a:r>
              <a:rPr lang="ru-RU" dirty="0" smtClean="0"/>
              <a:t>: 5 пар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;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куприковий</a:t>
            </a:r>
            <a:r>
              <a:rPr lang="ru-RU" dirty="0" smtClean="0"/>
              <a:t>: 1 пара </a:t>
            </a:r>
            <a:r>
              <a:rPr lang="ru-RU" dirty="0" err="1" smtClean="0"/>
              <a:t>спинномозкових</a:t>
            </a:r>
            <a:r>
              <a:rPr lang="ru-RU" dirty="0" smtClean="0"/>
              <a:t> </a:t>
            </a:r>
            <a:r>
              <a:rPr lang="ru-RU" dirty="0" err="1" smtClean="0"/>
              <a:t>нервів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758" y="843064"/>
            <a:ext cx="3177448" cy="4300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кутник 6"/>
          <p:cNvSpPr/>
          <p:nvPr/>
        </p:nvSpPr>
        <p:spPr>
          <a:xfrm>
            <a:off x="1118710" y="3770035"/>
            <a:ext cx="2270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3E3E3E"/>
                </a:solidFill>
                <a:latin typeface="Roboto"/>
                <a:hlinkClick r:id="rId3"/>
              </a:rPr>
              <a:t>Анатомія спинного </a:t>
            </a:r>
            <a:r>
              <a:rPr lang="uk-UA" dirty="0" smtClean="0">
                <a:solidFill>
                  <a:srgbClr val="3E3E3E"/>
                </a:solidFill>
                <a:latin typeface="Roboto"/>
                <a:hlinkClick r:id="rId3"/>
              </a:rPr>
              <a:t>мозку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7" y="3649998"/>
            <a:ext cx="547852" cy="547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Будова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116" y="2805763"/>
            <a:ext cx="3283276" cy="205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5558" y="2846756"/>
            <a:ext cx="2018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</a:rPr>
              <a:t>Розгляньте малюнок сегменту спинного мозку.  Які структури позначено цифрами? </a:t>
            </a:r>
          </a:p>
          <a:p>
            <a:r>
              <a:rPr lang="uk-UA" sz="1200" dirty="0" smtClean="0">
                <a:solidFill>
                  <a:schemeClr val="accent1">
                    <a:lumMod val="50000"/>
                  </a:schemeClr>
                </a:solidFill>
              </a:rPr>
              <a:t>(Робота з підручником)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37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9922" y="820127"/>
            <a:ext cx="4866347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проходить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спинномозковий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канал</a:t>
            </a:r>
            <a:r>
              <a:rPr lang="ru-RU" dirty="0" smtClean="0"/>
              <a:t> (</a:t>
            </a:r>
            <a:r>
              <a:rPr lang="ru-RU" dirty="0" err="1" smtClean="0"/>
              <a:t>діаметром</a:t>
            </a:r>
            <a:r>
              <a:rPr lang="ru-RU" dirty="0" smtClean="0"/>
              <a:t> до 1 мм), </a:t>
            </a:r>
            <a:r>
              <a:rPr lang="ru-RU" dirty="0" err="1" smtClean="0"/>
              <a:t>заповнений</a:t>
            </a:r>
            <a:r>
              <a:rPr lang="ru-RU" dirty="0" smtClean="0"/>
              <a:t> </a:t>
            </a:r>
            <a:r>
              <a:rPr lang="ru-RU" dirty="0" err="1" smtClean="0"/>
              <a:t>прозорою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спинномозковою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рідиною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оточує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сіра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речовина</a:t>
            </a:r>
            <a:r>
              <a:rPr lang="ru-RU" dirty="0" smtClean="0"/>
              <a:t>, </a:t>
            </a:r>
            <a:r>
              <a:rPr lang="ru-RU" dirty="0" err="1" smtClean="0"/>
              <a:t>утворюючи</a:t>
            </a:r>
            <a:r>
              <a:rPr lang="ru-RU" dirty="0" smtClean="0"/>
              <a:t> на поперечному </a:t>
            </a:r>
            <a:r>
              <a:rPr lang="ru-RU" dirty="0" err="1" smtClean="0"/>
              <a:t>зрізі</a:t>
            </a:r>
            <a:r>
              <a:rPr lang="ru-RU" dirty="0" smtClean="0"/>
              <a:t> контур,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нагадує</a:t>
            </a:r>
            <a:r>
              <a:rPr lang="ru-RU" dirty="0" smtClean="0"/>
              <a:t> </a:t>
            </a:r>
            <a:r>
              <a:rPr lang="ru-RU" dirty="0" err="1" smtClean="0"/>
              <a:t>метелика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літеру</a:t>
            </a:r>
            <a:r>
              <a:rPr lang="ru-RU" dirty="0" smtClean="0"/>
              <a:t> «Н». Вона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виступи</a:t>
            </a:r>
            <a:r>
              <a:rPr lang="ru-RU" dirty="0" smtClean="0"/>
              <a:t> – </a:t>
            </a:r>
            <a:r>
              <a:rPr lang="ru-RU" dirty="0" err="1" smtClean="0"/>
              <a:t>роги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поділяють</a:t>
            </a:r>
            <a:r>
              <a:rPr lang="ru-RU" dirty="0" smtClean="0"/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білу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речовину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/>
              <a:t>на </a:t>
            </a:r>
            <a:r>
              <a:rPr lang="ru-RU" dirty="0" err="1" smtClean="0"/>
              <a:t>ділянки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провідними</a:t>
            </a:r>
            <a:r>
              <a:rPr lang="ru-RU" dirty="0" smtClean="0"/>
              <a:t> </a:t>
            </a:r>
            <a:r>
              <a:rPr lang="ru-RU" dirty="0" err="1" smtClean="0"/>
              <a:t>нервовими</a:t>
            </a:r>
            <a:r>
              <a:rPr lang="ru-RU" dirty="0" smtClean="0"/>
              <a:t> шляхами: </a:t>
            </a:r>
            <a:r>
              <a:rPr lang="ru-RU" dirty="0" err="1" smtClean="0"/>
              <a:t>висхідними</a:t>
            </a:r>
            <a:r>
              <a:rPr lang="ru-RU" dirty="0" smtClean="0"/>
              <a:t> та </a:t>
            </a:r>
            <a:r>
              <a:rPr lang="ru-RU" dirty="0" err="1" smtClean="0"/>
              <a:t>низхідними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3305" y="797465"/>
            <a:ext cx="3245796" cy="1600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передніх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рогах </a:t>
            </a:r>
            <a:r>
              <a:rPr lang="ru-RU" dirty="0" smtClean="0"/>
              <a:t>– </a:t>
            </a:r>
            <a:r>
              <a:rPr lang="ru-RU" dirty="0" err="1" smtClean="0"/>
              <a:t>виступах</a:t>
            </a:r>
            <a:r>
              <a:rPr lang="ru-RU" dirty="0" smtClean="0"/>
              <a:t> </a:t>
            </a:r>
            <a:r>
              <a:rPr lang="ru-RU" dirty="0" err="1" smtClean="0"/>
              <a:t>сірої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–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рухових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, </a:t>
            </a:r>
            <a:r>
              <a:rPr lang="ru-RU" dirty="0" err="1" smtClean="0"/>
              <a:t>довгі</a:t>
            </a:r>
            <a:r>
              <a:rPr lang="ru-RU" dirty="0" smtClean="0"/>
              <a:t> </a:t>
            </a:r>
            <a:r>
              <a:rPr lang="ru-RU" dirty="0" err="1" smtClean="0"/>
              <a:t>відростки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</a:t>
            </a:r>
            <a:r>
              <a:rPr lang="ru-RU" dirty="0" err="1" smtClean="0"/>
              <a:t>аксони</a:t>
            </a:r>
            <a:r>
              <a:rPr lang="ru-RU" dirty="0" smtClean="0"/>
              <a:t>) </a:t>
            </a:r>
            <a:r>
              <a:rPr lang="ru-RU" dirty="0" err="1" smtClean="0"/>
              <a:t>сягають</a:t>
            </a:r>
            <a:r>
              <a:rPr lang="ru-RU" dirty="0" smtClean="0"/>
              <a:t> </a:t>
            </a:r>
            <a:r>
              <a:rPr lang="ru-RU" u="sng" dirty="0" err="1" smtClean="0"/>
              <a:t>скелетних</a:t>
            </a:r>
            <a:r>
              <a:rPr lang="ru-RU" u="sng" dirty="0" smtClean="0"/>
              <a:t> </a:t>
            </a:r>
            <a:r>
              <a:rPr lang="ru-RU" u="sng" dirty="0" err="1" smtClean="0"/>
              <a:t>м’язів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відростки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передні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рухові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корінці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спинномозкових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нервів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3305" y="2709969"/>
            <a:ext cx="3245796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задніх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рогів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/>
              <a:t>підходять</a:t>
            </a:r>
            <a:r>
              <a:rPr lang="ru-RU" dirty="0" smtClean="0"/>
              <a:t> </a:t>
            </a:r>
            <a:r>
              <a:rPr lang="ru-RU" dirty="0" err="1" smtClean="0"/>
              <a:t>відростки</a:t>
            </a:r>
            <a:r>
              <a:rPr lang="ru-RU" dirty="0" smtClean="0"/>
              <a:t> </a:t>
            </a:r>
            <a:r>
              <a:rPr lang="ru-RU" dirty="0" err="1" smtClean="0"/>
              <a:t>чутливих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задні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чутливі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корінці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спинномозкових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75000"/>
                  </a:schemeClr>
                </a:solidFill>
              </a:rPr>
              <a:t>нервів</a:t>
            </a:r>
            <a:r>
              <a:rPr lang="ru-RU" dirty="0" smtClean="0"/>
              <a:t>. Ними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імпульси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u="sng" dirty="0" err="1" smtClean="0"/>
              <a:t>рецепторів</a:t>
            </a:r>
            <a:r>
              <a:rPr lang="ru-RU" u="sng" dirty="0" smtClean="0"/>
              <a:t> </a:t>
            </a:r>
            <a:r>
              <a:rPr lang="ru-RU" u="sng" dirty="0" err="1" smtClean="0"/>
              <a:t>шкіри</a:t>
            </a:r>
            <a:r>
              <a:rPr lang="ru-RU" u="sng" dirty="0" smtClean="0"/>
              <a:t>, </a:t>
            </a:r>
            <a:r>
              <a:rPr lang="ru-RU" u="sng" dirty="0" err="1" smtClean="0"/>
              <a:t>м’язів</a:t>
            </a:r>
            <a:r>
              <a:rPr lang="ru-RU" u="sng" dirty="0" smtClean="0"/>
              <a:t>, </a:t>
            </a:r>
            <a:r>
              <a:rPr lang="ru-RU" u="sng" dirty="0" err="1" smtClean="0"/>
              <a:t>суглобів</a:t>
            </a:r>
            <a:r>
              <a:rPr lang="ru-RU" u="sng" dirty="0" smtClean="0"/>
              <a:t>, </a:t>
            </a:r>
            <a:r>
              <a:rPr lang="ru-RU" u="sng" dirty="0" err="1" smtClean="0"/>
              <a:t>внутрішніх</a:t>
            </a:r>
            <a:r>
              <a:rPr lang="ru-RU" u="sng" dirty="0" smtClean="0"/>
              <a:t> </a:t>
            </a:r>
            <a:r>
              <a:rPr lang="ru-RU" u="sng" dirty="0" err="1" smtClean="0"/>
              <a:t>органів</a:t>
            </a:r>
            <a:r>
              <a:rPr lang="ru-RU" dirty="0" smtClean="0"/>
              <a:t>. У </a:t>
            </a:r>
            <a:r>
              <a:rPr lang="ru-RU" dirty="0" err="1" smtClean="0"/>
              <a:t>грудних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поперекових</a:t>
            </a:r>
            <a:r>
              <a:rPr lang="ru-RU" dirty="0" smtClean="0"/>
              <a:t> сегментах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бічні</a:t>
            </a:r>
            <a:r>
              <a:rPr lang="ru-RU" dirty="0" smtClean="0"/>
              <a:t> </a:t>
            </a:r>
            <a:r>
              <a:rPr lang="ru-RU" dirty="0" err="1" smtClean="0"/>
              <a:t>роги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сіра</a:t>
            </a:r>
            <a:r>
              <a:rPr lang="ru-RU" dirty="0" smtClean="0"/>
              <a:t> </a:t>
            </a:r>
            <a:r>
              <a:rPr lang="ru-RU" dirty="0" err="1" smtClean="0"/>
              <a:t>речовина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9548" y="933398"/>
            <a:ext cx="2173022" cy="155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Будова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.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Оболонки</a:t>
            </a:r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. 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91183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37-38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6523" y="1044995"/>
            <a:ext cx="4572000" cy="18158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чутливих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за межами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в </a:t>
            </a:r>
            <a:r>
              <a:rPr lang="ru-RU" dirty="0" err="1" smtClean="0"/>
              <a:t>потовщеннях</a:t>
            </a:r>
            <a:r>
              <a:rPr lang="ru-RU" dirty="0" smtClean="0"/>
              <a:t> – </a:t>
            </a:r>
            <a:r>
              <a:rPr lang="ru-RU" dirty="0" err="1" smtClean="0"/>
              <a:t>вузлах</a:t>
            </a:r>
            <a:r>
              <a:rPr lang="ru-RU" dirty="0" smtClean="0"/>
              <a:t> на </a:t>
            </a:r>
            <a:r>
              <a:rPr lang="ru-RU" dirty="0" err="1" smtClean="0"/>
              <a:t>задніх</a:t>
            </a:r>
            <a:r>
              <a:rPr lang="ru-RU" dirty="0" smtClean="0"/>
              <a:t> </a:t>
            </a:r>
            <a:r>
              <a:rPr lang="ru-RU" dirty="0" err="1" smtClean="0"/>
              <a:t>корінцях</a:t>
            </a:r>
            <a:r>
              <a:rPr lang="ru-RU" dirty="0" smtClean="0"/>
              <a:t>. В </a:t>
            </a:r>
            <a:r>
              <a:rPr lang="ru-RU" dirty="0" err="1" smtClean="0"/>
              <a:t>отворах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сусідніми</a:t>
            </a:r>
            <a:r>
              <a:rPr lang="ru-RU" dirty="0" smtClean="0"/>
              <a:t> </a:t>
            </a:r>
            <a:r>
              <a:rPr lang="ru-RU" dirty="0" err="1" smtClean="0"/>
              <a:t>хребцями</a:t>
            </a:r>
            <a:r>
              <a:rPr lang="ru-RU" dirty="0" smtClean="0"/>
              <a:t> </a:t>
            </a:r>
            <a:r>
              <a:rPr lang="ru-RU" dirty="0" err="1" smtClean="0"/>
              <a:t>передні</a:t>
            </a:r>
            <a:r>
              <a:rPr lang="ru-RU" dirty="0" smtClean="0"/>
              <a:t> та </a:t>
            </a:r>
            <a:r>
              <a:rPr lang="ru-RU" dirty="0" err="1" smtClean="0"/>
              <a:t>задні</a:t>
            </a:r>
            <a:r>
              <a:rPr lang="ru-RU" dirty="0" smtClean="0"/>
              <a:t> </a:t>
            </a:r>
            <a:r>
              <a:rPr lang="ru-RU" dirty="0" err="1" smtClean="0"/>
              <a:t>корінці</a:t>
            </a:r>
            <a:r>
              <a:rPr lang="ru-RU" dirty="0" smtClean="0"/>
              <a:t> </a:t>
            </a:r>
            <a:r>
              <a:rPr lang="ru-RU" dirty="0" err="1" smtClean="0"/>
              <a:t>зростаються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змішані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спинномозкові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нерви</a:t>
            </a:r>
            <a:r>
              <a:rPr lang="ru-RU" dirty="0" smtClean="0"/>
              <a:t>, </a:t>
            </a:r>
            <a:r>
              <a:rPr lang="ru-RU" dirty="0" err="1" smtClean="0"/>
              <a:t>відгалуження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прямують</a:t>
            </a:r>
            <a:r>
              <a:rPr lang="ru-RU" dirty="0" smtClean="0"/>
              <a:t> до </a:t>
            </a:r>
            <a:r>
              <a:rPr lang="ru-RU" dirty="0" err="1" smtClean="0"/>
              <a:t>різноманітних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У </a:t>
            </a:r>
            <a:r>
              <a:rPr lang="ru-RU" dirty="0" err="1" smtClean="0"/>
              <a:t>сірій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вставні</a:t>
            </a:r>
            <a:r>
              <a:rPr lang="ru-RU" dirty="0" smtClean="0"/>
              <a:t> </a:t>
            </a:r>
            <a:r>
              <a:rPr lang="ru-RU" dirty="0" err="1" smtClean="0"/>
              <a:t>нейрони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зв’язки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чутливими</a:t>
            </a:r>
            <a:r>
              <a:rPr lang="ru-RU" dirty="0" smtClean="0"/>
              <a:t> та </a:t>
            </a:r>
            <a:r>
              <a:rPr lang="ru-RU" dirty="0" err="1" smtClean="0"/>
              <a:t>руховими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0582" y="3299630"/>
            <a:ext cx="3972127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339933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dirty="0" err="1" smtClean="0"/>
              <a:t>Загалом</a:t>
            </a:r>
            <a:r>
              <a:rPr lang="ru-RU" dirty="0" smtClean="0"/>
              <a:t> у спинному </a:t>
            </a:r>
            <a:r>
              <a:rPr lang="ru-RU" dirty="0" err="1" smtClean="0"/>
              <a:t>мозку</a:t>
            </a:r>
            <a:r>
              <a:rPr lang="ru-RU" dirty="0" smtClean="0"/>
              <a:t> людини  </a:t>
            </a:r>
            <a:r>
              <a:rPr lang="ru-RU" dirty="0" err="1" smtClean="0"/>
              <a:t>налічують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13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нейронів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</a:p>
          <a:p>
            <a:r>
              <a:rPr lang="ru-RU" dirty="0" smtClean="0"/>
              <a:t>95 % – </a:t>
            </a:r>
            <a:r>
              <a:rPr lang="ru-RU" dirty="0" err="1" smtClean="0"/>
              <a:t>вставні</a:t>
            </a:r>
            <a:r>
              <a:rPr lang="ru-RU" dirty="0" smtClean="0"/>
              <a:t>, 5 % – </a:t>
            </a:r>
            <a:r>
              <a:rPr lang="ru-RU" dirty="0" err="1" smtClean="0"/>
              <a:t>рухові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58855" y="3165964"/>
            <a:ext cx="1355387" cy="343708"/>
          </a:xfrm>
          <a:prstGeom prst="roundRect">
            <a:avLst>
              <a:gd name="adj" fmla="val 4520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cap="small" dirty="0" smtClean="0">
                <a:solidFill>
                  <a:srgbClr val="419D59"/>
                </a:solidFill>
              </a:rPr>
              <a:t>Цікаво знати</a:t>
            </a:r>
            <a:endParaRPr lang="ru-RU" sz="1200" b="1" cap="small" dirty="0">
              <a:solidFill>
                <a:srgbClr val="419D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354" y="2536907"/>
            <a:ext cx="2451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Розгляньте малюнок. По тексту підручника заповніть таблицю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358570"/>
              </p:ext>
            </p:extLst>
          </p:nvPr>
        </p:nvGraphicFramePr>
        <p:xfrm>
          <a:off x="5482208" y="3126808"/>
          <a:ext cx="3352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646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№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Назва оболонки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Будова 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4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Функції</a:t>
            </a:r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  спинного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мозку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4404198"/>
            <a:ext cx="719847" cy="739302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" b="1" dirty="0" smtClean="0">
                <a:solidFill>
                  <a:schemeClr val="tx1"/>
                </a:solidFill>
              </a:rPr>
              <a:t>Підручник</a:t>
            </a:r>
            <a:endParaRPr lang="uk-UA" sz="1200" b="1" dirty="0">
              <a:solidFill>
                <a:schemeClr val="tx1"/>
              </a:solidFill>
            </a:endParaRPr>
          </a:p>
          <a:p>
            <a:pPr algn="ctr"/>
            <a:r>
              <a:rPr lang="uk-UA" sz="800" b="1" dirty="0">
                <a:solidFill>
                  <a:schemeClr val="tx1"/>
                </a:solidFill>
              </a:rPr>
              <a:t>с</a:t>
            </a:r>
            <a:r>
              <a:rPr lang="uk-UA" sz="800" b="1" dirty="0" smtClean="0">
                <a:solidFill>
                  <a:schemeClr val="tx1"/>
                </a:solidFill>
              </a:rPr>
              <a:t>торінка</a:t>
            </a:r>
            <a:endParaRPr lang="uk-UA" sz="800" b="1" dirty="0">
              <a:solidFill>
                <a:schemeClr val="tx1"/>
              </a:solidFill>
            </a:endParaRPr>
          </a:p>
          <a:p>
            <a:pPr algn="ctr"/>
            <a:r>
              <a:rPr lang="uk-UA" sz="1800" b="1" dirty="0" smtClean="0">
                <a:solidFill>
                  <a:schemeClr val="tx1"/>
                </a:solidFill>
              </a:rPr>
              <a:t>38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4621" y="810639"/>
            <a:ext cx="2940996" cy="22727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Рефлекторна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функція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у спинному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</a:t>
            </a:r>
            <a:r>
              <a:rPr lang="ru-RU" dirty="0" err="1" smtClean="0"/>
              <a:t>безумовних</a:t>
            </a:r>
            <a:r>
              <a:rPr lang="ru-RU" dirty="0" smtClean="0"/>
              <a:t> </a:t>
            </a:r>
            <a:r>
              <a:rPr lang="ru-RU" dirty="0" err="1" smtClean="0"/>
              <a:t>рефлексів</a:t>
            </a:r>
            <a:r>
              <a:rPr lang="ru-RU" dirty="0" smtClean="0"/>
              <a:t>. У них </a:t>
            </a:r>
            <a:r>
              <a:rPr lang="ru-RU" dirty="0" err="1" smtClean="0"/>
              <a:t>замикається</a:t>
            </a:r>
            <a:r>
              <a:rPr lang="ru-RU" dirty="0" smtClean="0"/>
              <a:t> </a:t>
            </a: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рефлекторних</a:t>
            </a:r>
            <a:r>
              <a:rPr lang="ru-RU" dirty="0" smtClean="0"/>
              <a:t> дуг. </a:t>
            </a:r>
            <a:r>
              <a:rPr lang="ru-RU" dirty="0" err="1" smtClean="0"/>
              <a:t>Кожний</a:t>
            </a:r>
            <a:r>
              <a:rPr lang="ru-RU" dirty="0" smtClean="0"/>
              <a:t> сегмент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i="1" dirty="0" err="1" smtClean="0"/>
              <a:t>регулює</a:t>
            </a:r>
            <a:r>
              <a:rPr lang="ru-RU" i="1" dirty="0" smtClean="0"/>
              <a:t> </a:t>
            </a:r>
            <a:r>
              <a:rPr lang="ru-RU" i="1" dirty="0" err="1" smtClean="0"/>
              <a:t>діяльність</a:t>
            </a:r>
            <a:r>
              <a:rPr lang="ru-RU" i="1" dirty="0" smtClean="0"/>
              <a:t> </a:t>
            </a:r>
            <a:r>
              <a:rPr lang="ru-RU" i="1" dirty="0" err="1" smtClean="0"/>
              <a:t>шкіри</a:t>
            </a:r>
            <a:r>
              <a:rPr lang="ru-RU" i="1" dirty="0" smtClean="0"/>
              <a:t>, </a:t>
            </a:r>
            <a:r>
              <a:rPr lang="ru-RU" i="1" dirty="0" err="1" smtClean="0"/>
              <a:t>скелетних</a:t>
            </a:r>
            <a:r>
              <a:rPr lang="ru-RU" i="1" dirty="0" smtClean="0"/>
              <a:t> </a:t>
            </a:r>
            <a:r>
              <a:rPr lang="ru-RU" i="1" dirty="0" err="1" smtClean="0"/>
              <a:t>м’язів</a:t>
            </a:r>
            <a:r>
              <a:rPr lang="ru-RU" i="1" dirty="0" smtClean="0"/>
              <a:t> (</a:t>
            </a:r>
            <a:r>
              <a:rPr lang="ru-RU" i="1" dirty="0" err="1" smtClean="0"/>
              <a:t>крім</a:t>
            </a:r>
            <a:r>
              <a:rPr lang="ru-RU" i="1" dirty="0" smtClean="0"/>
              <a:t> </a:t>
            </a:r>
            <a:r>
              <a:rPr lang="ru-RU" i="1" dirty="0" err="1" smtClean="0"/>
              <a:t>м’язів</a:t>
            </a:r>
            <a:r>
              <a:rPr lang="ru-RU" i="1" dirty="0" smtClean="0"/>
              <a:t> </a:t>
            </a:r>
            <a:r>
              <a:rPr lang="ru-RU" i="1" dirty="0" err="1" smtClean="0"/>
              <a:t>голови</a:t>
            </a:r>
            <a:r>
              <a:rPr lang="ru-RU" i="1" dirty="0" smtClean="0"/>
              <a:t>)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внутрішніх</a:t>
            </a:r>
            <a:r>
              <a:rPr lang="ru-RU" i="1" dirty="0" smtClean="0"/>
              <a:t> </a:t>
            </a:r>
            <a:r>
              <a:rPr lang="ru-RU" i="1" dirty="0" err="1" smtClean="0"/>
              <a:t>органів</a:t>
            </a:r>
            <a:endParaRPr lang="ru-RU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99626" y="810638"/>
            <a:ext cx="3787302" cy="2282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3399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Провідникова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функція</a:t>
            </a:r>
            <a:r>
              <a:rPr lang="ru-RU" dirty="0" smtClean="0"/>
              <a:t>: </a:t>
            </a:r>
            <a:r>
              <a:rPr lang="ru-RU" dirty="0" err="1" smtClean="0"/>
              <a:t>нервові</a:t>
            </a:r>
            <a:r>
              <a:rPr lang="ru-RU" dirty="0" smtClean="0"/>
              <a:t> волокна,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 </a:t>
            </a:r>
            <a:r>
              <a:rPr lang="ru-RU" dirty="0" err="1" smtClean="0"/>
              <a:t>речовину</a:t>
            </a:r>
            <a:r>
              <a:rPr lang="ru-RU" dirty="0" smtClean="0"/>
              <a:t>, </a:t>
            </a:r>
            <a:r>
              <a:rPr lang="ru-RU" dirty="0" err="1" smtClean="0"/>
              <a:t>з’єднують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відділи</a:t>
            </a:r>
            <a:r>
              <a:rPr lang="ru-RU" dirty="0" smtClean="0"/>
              <a:t> спинного </a:t>
            </a:r>
            <a:r>
              <a:rPr lang="ru-RU" dirty="0" err="1" smtClean="0"/>
              <a:t>мозку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та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. </a:t>
            </a:r>
            <a:r>
              <a:rPr lang="ru-RU" dirty="0" err="1" smtClean="0"/>
              <a:t>Нервові</a:t>
            </a:r>
            <a:r>
              <a:rPr lang="ru-RU" dirty="0" smtClean="0"/>
              <a:t> </a:t>
            </a:r>
            <a:r>
              <a:rPr lang="ru-RU" dirty="0" err="1" smtClean="0"/>
              <a:t>імпульси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у </a:t>
            </a:r>
            <a:r>
              <a:rPr lang="ru-RU" dirty="0" err="1" smtClean="0"/>
              <a:t>спинний</a:t>
            </a:r>
            <a:r>
              <a:rPr lang="ru-RU" dirty="0" smtClean="0"/>
              <a:t> </a:t>
            </a:r>
            <a:r>
              <a:rPr lang="ru-RU" dirty="0" err="1" smtClean="0"/>
              <a:t>мозок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рецепторів</a:t>
            </a:r>
            <a:r>
              <a:rPr lang="ru-RU" dirty="0" smtClean="0"/>
              <a:t>, </a:t>
            </a:r>
            <a:r>
              <a:rPr lang="ru-RU" i="1" dirty="0" err="1" smtClean="0"/>
              <a:t>висхідними</a:t>
            </a:r>
            <a:r>
              <a:rPr lang="ru-RU" i="1" dirty="0" smtClean="0"/>
              <a:t> </a:t>
            </a:r>
            <a:r>
              <a:rPr lang="ru-RU" i="1" dirty="0" err="1" smtClean="0"/>
              <a:t>провідними</a:t>
            </a:r>
            <a:r>
              <a:rPr lang="ru-RU" i="1" dirty="0" smtClean="0"/>
              <a:t> шляхами </a:t>
            </a:r>
            <a:r>
              <a:rPr lang="ru-RU" dirty="0" err="1" smtClean="0"/>
              <a:t>передаються</a:t>
            </a:r>
            <a:r>
              <a:rPr lang="ru-RU" dirty="0" smtClean="0"/>
              <a:t> </a:t>
            </a:r>
            <a:r>
              <a:rPr lang="ru-RU" i="1" dirty="0" smtClean="0"/>
              <a:t>до головного </a:t>
            </a:r>
            <a:r>
              <a:rPr lang="ru-RU" i="1" dirty="0" err="1" smtClean="0"/>
              <a:t>мозку</a:t>
            </a:r>
            <a:r>
              <a:rPr lang="ru-RU" dirty="0" smtClean="0"/>
              <a:t>, а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i="1" dirty="0" err="1" smtClean="0"/>
              <a:t>низхідними</a:t>
            </a:r>
            <a:r>
              <a:rPr lang="ru-RU" dirty="0" smtClean="0"/>
              <a:t> –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i="1" dirty="0" smtClean="0"/>
              <a:t>до спинного </a:t>
            </a:r>
            <a:r>
              <a:rPr lang="ru-RU" i="1" dirty="0" err="1" smtClean="0"/>
              <a:t>мозку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далі</a:t>
            </a:r>
            <a:r>
              <a:rPr lang="ru-RU" i="1" dirty="0" smtClean="0"/>
              <a:t> </a:t>
            </a:r>
            <a:r>
              <a:rPr lang="ru-RU" i="1" dirty="0" err="1" smtClean="0"/>
              <a:t>прямують</a:t>
            </a:r>
            <a:r>
              <a:rPr lang="ru-RU" i="1" dirty="0" smtClean="0"/>
              <a:t> до </a:t>
            </a:r>
            <a:r>
              <a:rPr lang="ru-RU" i="1" dirty="0" err="1" smtClean="0"/>
              <a:t>робочих</a:t>
            </a:r>
            <a:r>
              <a:rPr lang="ru-RU" i="1" dirty="0" smtClean="0"/>
              <a:t> </a:t>
            </a:r>
            <a:r>
              <a:rPr lang="ru-RU" i="1" dirty="0" err="1" smtClean="0"/>
              <a:t>органів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6255" y="3193205"/>
            <a:ext cx="3304162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двосторонній</a:t>
            </a:r>
            <a:r>
              <a:rPr lang="ru-RU" dirty="0" smtClean="0"/>
              <a:t> </a:t>
            </a:r>
            <a:r>
              <a:rPr lang="ru-RU" dirty="0" err="1" smtClean="0"/>
              <a:t>провідний</a:t>
            </a:r>
            <a:r>
              <a:rPr lang="ru-RU" dirty="0" smtClean="0"/>
              <a:t> шлях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</a:t>
            </a:r>
            <a:r>
              <a:rPr lang="ru-RU" dirty="0" err="1" smtClean="0"/>
              <a:t>мозком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периферичною</a:t>
            </a:r>
            <a:r>
              <a:rPr lang="ru-RU" dirty="0" smtClean="0"/>
              <a:t> </a:t>
            </a:r>
            <a:r>
              <a:rPr lang="ru-RU" dirty="0" err="1" smtClean="0"/>
              <a:t>нервовою</a:t>
            </a:r>
            <a:r>
              <a:rPr lang="ru-RU" dirty="0" smtClean="0"/>
              <a:t> системою,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керує</a:t>
            </a:r>
            <a:r>
              <a:rPr lang="ru-RU" dirty="0" smtClean="0"/>
              <a:t> </a:t>
            </a:r>
            <a:r>
              <a:rPr lang="ru-RU" dirty="0" err="1" smtClean="0"/>
              <a:t>простими</a:t>
            </a:r>
            <a:r>
              <a:rPr lang="ru-RU" dirty="0" smtClean="0"/>
              <a:t> </a:t>
            </a:r>
            <a:r>
              <a:rPr lang="ru-RU" dirty="0" err="1" smtClean="0"/>
              <a:t>рефлекторними</a:t>
            </a:r>
            <a:r>
              <a:rPr lang="ru-RU" dirty="0" smtClean="0"/>
              <a:t> </a:t>
            </a:r>
            <a:r>
              <a:rPr lang="ru-RU" dirty="0" err="1" smtClean="0"/>
              <a:t>діями</a:t>
            </a:r>
            <a:endParaRPr lang="ru-RU" dirty="0"/>
          </a:p>
        </p:txBody>
      </p:sp>
      <p:sp>
        <p:nvSpPr>
          <p:cNvPr id="7170" name="AutoShape 2" descr="Знаків оклику картинки, стокові Знаків оклику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Знаків оклику картинки, стокові Знаків оклику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восклицательный знак иллюстрация штока. иллюстрации насчитывающей концепция  - 88548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987" y="3126991"/>
            <a:ext cx="568190" cy="757587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758773" y="3236069"/>
            <a:ext cx="320688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200" dirty="0" smtClean="0"/>
              <a:t>У </a:t>
            </a:r>
            <a:r>
              <a:rPr lang="ru-RU" sz="1200" dirty="0" err="1" smtClean="0"/>
              <a:t>разі</a:t>
            </a:r>
            <a:r>
              <a:rPr lang="ru-RU" sz="1200" dirty="0" smtClean="0"/>
              <a:t> перелому хребта </a:t>
            </a:r>
            <a:r>
              <a:rPr lang="ru-RU" sz="1200" dirty="0" err="1" smtClean="0"/>
              <a:t>або</a:t>
            </a:r>
            <a:r>
              <a:rPr lang="ru-RU" sz="1200" dirty="0" smtClean="0"/>
              <a:t> ж </a:t>
            </a:r>
            <a:r>
              <a:rPr lang="ru-RU" sz="1200" dirty="0" err="1" smtClean="0"/>
              <a:t>значного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зміщення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хребців</a:t>
            </a:r>
            <a:r>
              <a:rPr lang="ru-RU" sz="1200" dirty="0" smtClean="0"/>
              <a:t> один </a:t>
            </a:r>
            <a:r>
              <a:rPr lang="ru-RU" sz="1200" dirty="0" err="1" smtClean="0"/>
              <a:t>відносно</a:t>
            </a:r>
            <a:r>
              <a:rPr lang="ru-RU" sz="1200" dirty="0" smtClean="0"/>
              <a:t> одного </a:t>
            </a:r>
            <a:r>
              <a:rPr lang="ru-RU" sz="1200" dirty="0" err="1" smtClean="0"/>
              <a:t>порушуються</a:t>
            </a:r>
            <a:r>
              <a:rPr lang="ru-RU" sz="1200" dirty="0" smtClean="0"/>
              <a:t> </a:t>
            </a:r>
            <a:r>
              <a:rPr lang="ru-RU" sz="1200" dirty="0" err="1" smtClean="0"/>
              <a:t>зв’язки</a:t>
            </a:r>
            <a:r>
              <a:rPr lang="ru-RU" sz="1200" dirty="0" smtClean="0"/>
              <a:t>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головним</a:t>
            </a:r>
            <a:r>
              <a:rPr lang="ru-RU" sz="1200" dirty="0" smtClean="0"/>
              <a:t>, а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робочими</a:t>
            </a:r>
            <a:r>
              <a:rPr lang="ru-RU" sz="1200" dirty="0" smtClean="0"/>
              <a:t> органами, до </a:t>
            </a:r>
            <a:r>
              <a:rPr lang="ru-RU" sz="1200" dirty="0" err="1" smtClean="0"/>
              <a:t>яких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припиняють</a:t>
            </a:r>
            <a:r>
              <a:rPr lang="ru-RU" sz="1200" dirty="0" smtClean="0"/>
              <a:t> </a:t>
            </a:r>
            <a:r>
              <a:rPr lang="ru-RU" sz="1200" dirty="0" err="1" smtClean="0"/>
              <a:t>надходити</a:t>
            </a:r>
            <a:r>
              <a:rPr lang="ru-RU" sz="1200" dirty="0" smtClean="0"/>
              <a:t> </a:t>
            </a:r>
            <a:r>
              <a:rPr lang="ru-RU" sz="1200" dirty="0" err="1" smtClean="0"/>
              <a:t>нервові</a:t>
            </a:r>
            <a:r>
              <a:rPr lang="ru-RU" sz="1200" dirty="0" smtClean="0"/>
              <a:t> </a:t>
            </a:r>
            <a:r>
              <a:rPr lang="ru-RU" sz="1200" dirty="0" err="1" smtClean="0"/>
              <a:t>імпульси</a:t>
            </a:r>
            <a:r>
              <a:rPr lang="ru-RU" sz="1200" dirty="0" smtClean="0"/>
              <a:t>. </a:t>
            </a:r>
            <a:r>
              <a:rPr lang="ru-RU" sz="1200" dirty="0" err="1" smtClean="0"/>
              <a:t>Спинний</a:t>
            </a:r>
            <a:r>
              <a:rPr lang="ru-RU" sz="1200" dirty="0" smtClean="0"/>
              <a:t> </a:t>
            </a:r>
            <a:r>
              <a:rPr lang="ru-RU" sz="1200" dirty="0" err="1" smtClean="0"/>
              <a:t>мозок</a:t>
            </a:r>
            <a:r>
              <a:rPr lang="ru-RU" sz="1200" dirty="0" smtClean="0"/>
              <a:t> </a:t>
            </a:r>
            <a:r>
              <a:rPr lang="ru-RU" sz="1200" dirty="0" err="1" smtClean="0"/>
              <a:t>потрібно</a:t>
            </a:r>
            <a:r>
              <a:rPr lang="ru-RU" sz="1200" dirty="0" smtClean="0"/>
              <a:t> </a:t>
            </a:r>
            <a:r>
              <a:rPr lang="ru-RU" sz="1200" dirty="0" err="1" smtClean="0"/>
              <a:t>берегти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травм, </a:t>
            </a:r>
            <a:r>
              <a:rPr lang="ru-RU" sz="1200" dirty="0" err="1" smtClean="0"/>
              <a:t>наприклад</a:t>
            </a:r>
            <a:r>
              <a:rPr lang="ru-RU" sz="1200" dirty="0" smtClean="0"/>
              <a:t>, не </a:t>
            </a:r>
            <a:r>
              <a:rPr lang="ru-RU" sz="1200" dirty="0" err="1" smtClean="0"/>
              <a:t>слід</a:t>
            </a:r>
            <a:r>
              <a:rPr lang="ru-RU" sz="1200" dirty="0" smtClean="0"/>
              <a:t> </a:t>
            </a:r>
            <a:r>
              <a:rPr lang="ru-RU" sz="1200" dirty="0" err="1" smtClean="0"/>
              <a:t>стрибати</a:t>
            </a:r>
            <a:r>
              <a:rPr lang="ru-RU" sz="1200" dirty="0" smtClean="0"/>
              <a:t> </a:t>
            </a:r>
            <a:r>
              <a:rPr lang="ru-RU" sz="1200" dirty="0" err="1" smtClean="0"/>
              <a:t>зі</a:t>
            </a:r>
            <a:r>
              <a:rPr lang="ru-RU" sz="1200" dirty="0" smtClean="0"/>
              <a:t> </a:t>
            </a:r>
            <a:r>
              <a:rPr lang="ru-RU" sz="1200" dirty="0" err="1" smtClean="0"/>
              <a:t>значної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висоти</a:t>
            </a:r>
            <a:endParaRPr lang="ru-RU" sz="1200" dirty="0"/>
          </a:p>
        </p:txBody>
      </p:sp>
      <p:pic>
        <p:nvPicPr>
          <p:cNvPr id="14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335" y="3299660"/>
            <a:ext cx="696275" cy="6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6"/>
          <p:cNvCxnSpPr/>
          <p:nvPr/>
        </p:nvCxnSpPr>
        <p:spPr>
          <a:xfrm rot="10800000" flipH="1">
            <a:off x="1851950" y="402025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pic>
        <p:nvPicPr>
          <p:cNvPr id="11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6" y="430025"/>
            <a:ext cx="757900" cy="68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08;p25"/>
          <p:cNvSpPr txBox="1"/>
          <p:nvPr/>
        </p:nvSpPr>
        <p:spPr>
          <a:xfrm>
            <a:off x="871655" y="548785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УЗАГАЛЬНЕННЯ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pic>
        <p:nvPicPr>
          <p:cNvPr id="15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66" y="2703275"/>
            <a:ext cx="620750" cy="6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213;p25"/>
          <p:cNvSpPr txBox="1"/>
          <p:nvPr/>
        </p:nvSpPr>
        <p:spPr>
          <a:xfrm>
            <a:off x="884625" y="2831973"/>
            <a:ext cx="5134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 b="1" dirty="0">
                <a:solidFill>
                  <a:srgbClr val="38761D"/>
                </a:solidFill>
                <a:latin typeface="Alegreya"/>
                <a:ea typeface="Alegreya"/>
                <a:cs typeface="Alegreya"/>
                <a:sym typeface="Alegreya"/>
              </a:rPr>
              <a:t>ПОМІРКУЙТЕ</a:t>
            </a:r>
            <a:endParaRPr sz="1800" b="1" dirty="0">
              <a:solidFill>
                <a:srgbClr val="38761D"/>
              </a:solidFill>
              <a:latin typeface="Alegreya"/>
              <a:ea typeface="Alegreya"/>
              <a:cs typeface="Alegreya"/>
              <a:sym typeface="Alegreya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0885" y="940341"/>
            <a:ext cx="7496783" cy="19585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 smtClean="0">
                <a:solidFill>
                  <a:schemeClr val="tx1"/>
                </a:solidFill>
              </a:rPr>
              <a:t>Спинний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 – </a:t>
            </a:r>
            <a:r>
              <a:rPr lang="ru-RU" dirty="0" err="1" smtClean="0">
                <a:solidFill>
                  <a:schemeClr val="tx1"/>
                </a:solidFill>
              </a:rPr>
              <a:t>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нижній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відділ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центральної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нервової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системи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розташований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каналі</a:t>
            </a:r>
            <a:r>
              <a:rPr lang="ru-RU" dirty="0" smtClean="0">
                <a:solidFill>
                  <a:schemeClr val="tx1"/>
                </a:solidFill>
              </a:rPr>
              <a:t> хребта. </a:t>
            </a:r>
            <a:r>
              <a:rPr lang="ru-RU" dirty="0" err="1" smtClean="0">
                <a:solidFill>
                  <a:schemeClr val="tx1"/>
                </a:solidFill>
              </a:rPr>
              <a:t>Розрізняють</a:t>
            </a:r>
            <a:r>
              <a:rPr lang="ru-RU" dirty="0" smtClean="0">
                <a:solidFill>
                  <a:schemeClr val="tx1"/>
                </a:solidFill>
              </a:rPr>
              <a:t> 5 </a:t>
            </a:r>
            <a:r>
              <a:rPr lang="ru-RU" dirty="0" err="1" smtClean="0">
                <a:solidFill>
                  <a:schemeClr val="tx1"/>
                </a:solidFill>
              </a:rPr>
              <a:t>відділів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шийний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грудний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поперековий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крижовий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куприковий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Спинний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виконує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функції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рефлекторну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містить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центри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безумовних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рефлексів</a:t>
            </a:r>
            <a:r>
              <a:rPr lang="ru-RU" dirty="0" smtClean="0">
                <a:solidFill>
                  <a:schemeClr val="tx1"/>
                </a:solidFill>
              </a:rPr>
              <a:t>) та </a:t>
            </a:r>
            <a:r>
              <a:rPr lang="ru-RU" dirty="0" err="1" smtClean="0">
                <a:solidFill>
                  <a:schemeClr val="tx1"/>
                </a:solidFill>
              </a:rPr>
              <a:t>провідникову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ru-RU" dirty="0" err="1" smtClean="0">
                <a:solidFill>
                  <a:schemeClr val="tx1"/>
                </a:solidFill>
              </a:rPr>
              <a:t>Нервові</a:t>
            </a:r>
            <a:r>
              <a:rPr lang="ru-RU" dirty="0" smtClean="0">
                <a:solidFill>
                  <a:schemeClr val="tx1"/>
                </a:solidFill>
              </a:rPr>
              <a:t> волокна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виконуючи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провідникову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функцію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забезпечують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зв’язок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узгоджену</a:t>
            </a:r>
            <a:r>
              <a:rPr lang="ru-RU" dirty="0" smtClean="0">
                <a:solidFill>
                  <a:schemeClr val="tx1"/>
                </a:solidFill>
              </a:rPr>
              <a:t> роботу </a:t>
            </a:r>
            <a:r>
              <a:rPr lang="ru-RU" dirty="0" err="1" smtClean="0">
                <a:solidFill>
                  <a:schemeClr val="tx1"/>
                </a:solidFill>
              </a:rPr>
              <a:t>всіх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відділів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центральної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нервової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системи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3311" y="3287949"/>
            <a:ext cx="7490298" cy="15758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2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 err="1" smtClean="0">
                <a:solidFill>
                  <a:schemeClr val="tx1"/>
                </a:solidFill>
              </a:rPr>
              <a:t>чому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переваги</a:t>
            </a:r>
            <a:r>
              <a:rPr lang="ru-RU" dirty="0" smtClean="0">
                <a:solidFill>
                  <a:schemeClr val="tx1"/>
                </a:solidFill>
              </a:rPr>
              <a:t> та </a:t>
            </a:r>
            <a:r>
              <a:rPr lang="ru-RU" dirty="0" err="1" smtClean="0">
                <a:solidFill>
                  <a:schemeClr val="tx1"/>
                </a:solidFill>
              </a:rPr>
              <a:t>недоліки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сегментарної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будови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Чи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потовщення</a:t>
            </a:r>
            <a:r>
              <a:rPr lang="ru-RU" dirty="0" smtClean="0">
                <a:solidFill>
                  <a:schemeClr val="tx1"/>
                </a:solidFill>
              </a:rPr>
              <a:t> спинного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 в </a:t>
            </a:r>
            <a:r>
              <a:rPr lang="ru-RU" dirty="0" err="1" smtClean="0">
                <a:solidFill>
                  <a:schemeClr val="tx1"/>
                </a:solidFill>
              </a:rPr>
              <a:t>змії</a:t>
            </a:r>
            <a:r>
              <a:rPr lang="ru-RU" dirty="0" smtClean="0">
                <a:solidFill>
                  <a:schemeClr val="tx1"/>
                </a:solidFill>
              </a:rPr>
              <a:t>, у </a:t>
            </a:r>
            <a:r>
              <a:rPr lang="ru-RU" dirty="0" err="1" smtClean="0">
                <a:solidFill>
                  <a:schemeClr val="tx1"/>
                </a:solidFill>
              </a:rPr>
              <a:t>якої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відсутні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кінцівки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Чому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спинномозкові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нерви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змішаними</a:t>
            </a:r>
            <a:r>
              <a:rPr lang="ru-RU" dirty="0" smtClean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err="1" smtClean="0">
                <a:solidFill>
                  <a:schemeClr val="tx1"/>
                </a:solidFill>
              </a:rPr>
              <a:t>чого</a:t>
            </a:r>
            <a:r>
              <a:rPr lang="ru-RU" dirty="0" smtClean="0">
                <a:solidFill>
                  <a:schemeClr val="tx1"/>
                </a:solidFill>
              </a:rPr>
              <a:t> в спинному </a:t>
            </a:r>
            <a:r>
              <a:rPr lang="ru-RU" dirty="0" err="1" smtClean="0">
                <a:solidFill>
                  <a:schemeClr val="tx1"/>
                </a:solidFill>
              </a:rPr>
              <a:t>мозку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існує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спинномозкова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рідина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821" y="603283"/>
            <a:ext cx="6054455" cy="85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Google Shape;98;p16"/>
          <p:cNvSpPr txBox="1"/>
          <p:nvPr/>
        </p:nvSpPr>
        <p:spPr>
          <a:xfrm>
            <a:off x="1692613" y="0"/>
            <a:ext cx="637485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uk-UA" dirty="0">
                <a:solidFill>
                  <a:srgbClr val="0070C0"/>
                </a:solidFill>
                <a:latin typeface="Comic Sans MS" pitchFamily="66" charset="0"/>
              </a:rPr>
              <a:t>§ </a:t>
            </a:r>
            <a:r>
              <a:rPr lang="uk-UA" dirty="0" smtClean="0">
                <a:solidFill>
                  <a:srgbClr val="0070C0"/>
                </a:solidFill>
                <a:latin typeface="Comic Sans MS" pitchFamily="66" charset="0"/>
              </a:rPr>
              <a:t>8.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спинний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мозок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будова</a:t>
            </a:r>
            <a:r>
              <a:rPr lang="ru-RU" cap="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та </a:t>
            </a:r>
            <a:r>
              <a:rPr lang="ru-RU" cap="all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функції</a:t>
            </a:r>
            <a:endParaRPr lang="uk-UA" cap="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  <a:ea typeface="Alegreya"/>
              <a:cs typeface="Alegreya"/>
              <a:sym typeface="Alegreya"/>
            </a:endParaRPr>
          </a:p>
        </p:txBody>
      </p:sp>
      <p:cxnSp>
        <p:nvCxnSpPr>
          <p:cNvPr id="3" name="Google Shape;100;p16"/>
          <p:cNvCxnSpPr/>
          <p:nvPr/>
        </p:nvCxnSpPr>
        <p:spPr>
          <a:xfrm rot="10800000" flipH="1">
            <a:off x="1916801" y="382569"/>
            <a:ext cx="6203700" cy="5700"/>
          </a:xfrm>
          <a:prstGeom prst="straightConnector1">
            <a:avLst/>
          </a:prstGeom>
          <a:noFill/>
          <a:ln w="19050" cap="flat" cmpd="sng">
            <a:solidFill>
              <a:srgbClr val="257BBE"/>
            </a:solidFill>
            <a:prstDash val="solid"/>
            <a:round/>
            <a:headEnd type="diamond" w="med" len="med"/>
            <a:tailEnd type="diamond" w="med" len="med"/>
          </a:ln>
        </p:spPr>
      </p:cxnSp>
      <p:sp>
        <p:nvSpPr>
          <p:cNvPr id="4" name="Google Shape;99;p16"/>
          <p:cNvSpPr txBox="1"/>
          <p:nvPr/>
        </p:nvSpPr>
        <p:spPr>
          <a:xfrm>
            <a:off x="1290172" y="309874"/>
            <a:ext cx="7036704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/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Лабораторне</a:t>
            </a:r>
            <a:r>
              <a:rPr lang="ru-RU" sz="1800" b="1" dirty="0" smtClean="0">
                <a:solidFill>
                  <a:srgbClr val="339933"/>
                </a:solidFill>
                <a:latin typeface="Alegreya" charset="0"/>
              </a:rPr>
              <a:t> </a:t>
            </a:r>
            <a:r>
              <a:rPr lang="ru-RU" sz="1800" b="1" dirty="0" err="1" smtClean="0">
                <a:solidFill>
                  <a:srgbClr val="339933"/>
                </a:solidFill>
                <a:latin typeface="Alegreya" charset="0"/>
              </a:rPr>
              <a:t>дослідження</a:t>
            </a:r>
            <a:endParaRPr lang="uk-UA" sz="2400" b="1" dirty="0">
              <a:solidFill>
                <a:srgbClr val="339933"/>
              </a:solidFill>
              <a:latin typeface="Alegreya" charset="0"/>
              <a:ea typeface="Alegreya"/>
              <a:cs typeface="Alegreya"/>
              <a:sym typeface="Alegreya"/>
            </a:endParaRPr>
          </a:p>
        </p:txBody>
      </p:sp>
      <p:pic>
        <p:nvPicPr>
          <p:cNvPr id="5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28" y="678615"/>
            <a:ext cx="718484" cy="7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62129" y="1524000"/>
            <a:ext cx="5291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Тема:</a:t>
            </a:r>
            <a:r>
              <a:rPr lang="uk-UA" sz="1200" dirty="0" smtClean="0"/>
              <a:t> </a:t>
            </a:r>
            <a:r>
              <a:rPr lang="uk-UA" sz="1200" dirty="0" smtClean="0">
                <a:solidFill>
                  <a:schemeClr val="accent1">
                    <a:lumMod val="75000"/>
                  </a:schemeClr>
                </a:solidFill>
              </a:rPr>
              <a:t>ВИВЧЕННЯ БУДОВИ СПИННОГО МОЗКУ ЛЮДИНИ</a:t>
            </a:r>
          </a:p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Мета:</a:t>
            </a:r>
            <a:r>
              <a:rPr lang="uk-UA" sz="1200" dirty="0" smtClean="0"/>
              <a:t> дослідити та вивчити особливості будови спинного мозку людини за муляжами та моделями</a:t>
            </a:r>
          </a:p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Обладнання:</a:t>
            </a:r>
            <a:r>
              <a:rPr lang="uk-UA" sz="1200" dirty="0" smtClean="0"/>
              <a:t> муляжі та моделі спинного мозку</a:t>
            </a:r>
          </a:p>
          <a:p>
            <a:r>
              <a:rPr lang="uk-UA" sz="1200" b="1" dirty="0" smtClean="0">
                <a:solidFill>
                  <a:schemeClr val="accent1">
                    <a:lumMod val="75000"/>
                  </a:schemeClr>
                </a:solidFill>
              </a:rPr>
              <a:t>Хід роботи: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ru-RU" sz="1200" dirty="0" err="1" smtClean="0"/>
              <a:t>Дослідіть</a:t>
            </a:r>
            <a:r>
              <a:rPr lang="ru-RU" sz="1200" dirty="0" smtClean="0"/>
              <a:t> модель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, </a:t>
            </a:r>
            <a:r>
              <a:rPr lang="ru-RU" sz="1200" dirty="0" err="1" smtClean="0"/>
              <a:t>знайдіть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оболонки</a:t>
            </a:r>
            <a:r>
              <a:rPr lang="ru-RU" sz="1200" dirty="0" smtClean="0"/>
              <a:t> (</a:t>
            </a:r>
            <a:r>
              <a:rPr lang="ru-RU" sz="1200" dirty="0" err="1" smtClean="0"/>
              <a:t>тверду</a:t>
            </a:r>
            <a:r>
              <a:rPr lang="ru-RU" sz="1200" dirty="0" smtClean="0"/>
              <a:t>, </a:t>
            </a:r>
            <a:r>
              <a:rPr lang="ru-RU" sz="1200" dirty="0" err="1" smtClean="0"/>
              <a:t>м’яку</a:t>
            </a:r>
            <a:r>
              <a:rPr lang="ru-RU" sz="1200" dirty="0" smtClean="0"/>
              <a:t> та </a:t>
            </a:r>
            <a:r>
              <a:rPr lang="ru-RU" sz="1200" dirty="0" err="1" smtClean="0"/>
              <a:t>павутинну</a:t>
            </a:r>
            <a:r>
              <a:rPr lang="ru-RU" sz="1200" dirty="0" smtClean="0"/>
              <a:t>).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Укажіть</a:t>
            </a:r>
            <a:r>
              <a:rPr lang="ru-RU" sz="1200" dirty="0" smtClean="0"/>
              <a:t>, яка </a:t>
            </a:r>
            <a:r>
              <a:rPr lang="ru-RU" sz="1200" dirty="0" err="1" smtClean="0"/>
              <a:t>оболонка</a:t>
            </a:r>
            <a:r>
              <a:rPr lang="ru-RU" sz="1200" dirty="0" smtClean="0"/>
              <a:t> </a:t>
            </a:r>
            <a:r>
              <a:rPr lang="ru-RU" sz="1200" dirty="0" err="1" smtClean="0"/>
              <a:t>відділяє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від</a:t>
            </a:r>
            <a:r>
              <a:rPr lang="ru-RU" sz="1200" dirty="0" smtClean="0"/>
              <a:t> </a:t>
            </a:r>
            <a:r>
              <a:rPr lang="ru-RU" sz="1200" dirty="0" err="1" smtClean="0"/>
              <a:t>хребців</a:t>
            </a:r>
            <a:r>
              <a:rPr lang="ru-RU" sz="1200" dirty="0" smtClean="0"/>
              <a:t> …, </a:t>
            </a:r>
            <a:r>
              <a:rPr lang="ru-RU" sz="1200" dirty="0" err="1" smtClean="0"/>
              <a:t>яка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оболонка</a:t>
            </a:r>
            <a:r>
              <a:rPr lang="ru-RU" sz="1200" dirty="0" smtClean="0"/>
              <a:t> </a:t>
            </a:r>
            <a:r>
              <a:rPr lang="ru-RU" sz="1200" dirty="0" err="1" smtClean="0"/>
              <a:t>містить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кровоносні</a:t>
            </a:r>
            <a:r>
              <a:rPr lang="ru-RU" sz="1200" dirty="0" smtClean="0"/>
              <a:t> </a:t>
            </a:r>
            <a:r>
              <a:rPr lang="ru-RU" sz="1200" dirty="0" err="1" smtClean="0"/>
              <a:t>судини</a:t>
            </a:r>
            <a:r>
              <a:rPr lang="ru-RU" sz="1200" dirty="0" smtClean="0"/>
              <a:t> …, </a:t>
            </a:r>
            <a:r>
              <a:rPr lang="ru-RU" sz="1200" dirty="0" err="1" smtClean="0"/>
              <a:t>яка</a:t>
            </a:r>
            <a:r>
              <a:rPr lang="ru-RU" sz="1200" dirty="0" smtClean="0"/>
              <a:t> </a:t>
            </a:r>
            <a:r>
              <a:rPr lang="ru-RU" sz="1200" dirty="0" err="1" smtClean="0"/>
              <a:t>оболонка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розташована</a:t>
            </a:r>
            <a:r>
              <a:rPr lang="ru-RU" sz="1200" dirty="0" smtClean="0"/>
              <a:t> </a:t>
            </a:r>
            <a:r>
              <a:rPr lang="ru-RU" sz="1200" dirty="0" err="1" smtClean="0"/>
              <a:t>посередині</a:t>
            </a:r>
            <a:r>
              <a:rPr lang="ru-RU" sz="1200" dirty="0" smtClean="0"/>
              <a:t> …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Розгляньте</a:t>
            </a:r>
            <a:r>
              <a:rPr lang="ru-RU" sz="1200" dirty="0" smtClean="0"/>
              <a:t> на </a:t>
            </a:r>
            <a:r>
              <a:rPr lang="ru-RU" sz="1200" dirty="0" err="1" smtClean="0"/>
              <a:t>моделі</a:t>
            </a:r>
            <a:r>
              <a:rPr lang="ru-RU" sz="1200" dirty="0" smtClean="0"/>
              <a:t>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розміщення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сірої</a:t>
            </a:r>
            <a:r>
              <a:rPr lang="ru-RU" sz="1200" dirty="0" smtClean="0"/>
              <a:t> та </a:t>
            </a:r>
            <a:r>
              <a:rPr lang="ru-RU" sz="1200" dirty="0" err="1" smtClean="0"/>
              <a:t>білої</a:t>
            </a:r>
            <a:r>
              <a:rPr lang="ru-RU" sz="1200" dirty="0" smtClean="0"/>
              <a:t> </a:t>
            </a:r>
            <a:r>
              <a:rPr lang="ru-RU" sz="1200" dirty="0" err="1" smtClean="0"/>
              <a:t>речовини</a:t>
            </a:r>
            <a:r>
              <a:rPr lang="ru-RU" sz="1200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Сіра</a:t>
            </a:r>
            <a:r>
              <a:rPr lang="ru-RU" sz="1200" dirty="0" smtClean="0"/>
              <a:t> </a:t>
            </a:r>
            <a:r>
              <a:rPr lang="ru-RU" sz="1200" dirty="0" err="1" smtClean="0"/>
              <a:t>речовина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розташована</a:t>
            </a:r>
            <a:r>
              <a:rPr lang="ru-RU" sz="1200" dirty="0" smtClean="0"/>
              <a:t> … , вона </a:t>
            </a:r>
            <a:r>
              <a:rPr lang="ru-RU" sz="1200" dirty="0" err="1" smtClean="0"/>
              <a:t>утворює</a:t>
            </a:r>
            <a:r>
              <a:rPr lang="ru-RU" sz="1200" dirty="0" smtClean="0"/>
              <a:t> </a:t>
            </a:r>
            <a:r>
              <a:rPr lang="ru-RU" sz="1200" dirty="0" err="1" smtClean="0"/>
              <a:t>вирости</a:t>
            </a:r>
            <a:r>
              <a:rPr lang="ru-RU" sz="1200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Біла</a:t>
            </a:r>
            <a:r>
              <a:rPr lang="ru-RU" sz="1200" dirty="0" smtClean="0"/>
              <a:t> </a:t>
            </a:r>
            <a:r>
              <a:rPr lang="ru-RU" sz="1200" dirty="0" err="1" smtClean="0"/>
              <a:t>речовина</a:t>
            </a:r>
            <a:r>
              <a:rPr lang="ru-RU" sz="1200" dirty="0" smtClean="0"/>
              <a:t> </a:t>
            </a:r>
            <a:r>
              <a:rPr lang="ru-RU" sz="1200" dirty="0" err="1" smtClean="0"/>
              <a:t>розташована</a:t>
            </a:r>
            <a:r>
              <a:rPr lang="ru-RU" sz="1200" dirty="0" smtClean="0"/>
              <a:t> … </a:t>
            </a:r>
            <a:r>
              <a:rPr lang="ru-RU" sz="1200" dirty="0" err="1" smtClean="0"/>
              <a:t>сірої</a:t>
            </a:r>
            <a:r>
              <a:rPr lang="ru-RU" sz="1200" dirty="0" smtClean="0"/>
              <a:t>, </a:t>
            </a:r>
            <a:r>
              <a:rPr lang="ru-RU" sz="1200" dirty="0" err="1" smtClean="0"/>
              <a:t>утворює</a:t>
            </a:r>
            <a:r>
              <a:rPr lang="ru-RU" sz="1200" dirty="0" smtClean="0"/>
              <a:t> … шляхи.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Між</a:t>
            </a:r>
            <a:r>
              <a:rPr lang="ru-RU" sz="1200" dirty="0" smtClean="0"/>
              <a:t> сегментами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</a:t>
            </a:r>
            <a:r>
              <a:rPr lang="ru-RU" sz="1200" dirty="0" err="1" smtClean="0"/>
              <a:t>знайдіть</a:t>
            </a:r>
            <a:r>
              <a:rPr lang="ru-RU" sz="1200" dirty="0" smtClean="0"/>
              <a:t> </a:t>
            </a:r>
            <a:r>
              <a:rPr lang="ru-RU" sz="1200" dirty="0" err="1" smtClean="0"/>
              <a:t>вихід</a:t>
            </a:r>
            <a:r>
              <a:rPr lang="ru-RU" sz="1200" dirty="0" smtClean="0"/>
              <a:t> </a:t>
            </a:r>
            <a:r>
              <a:rPr lang="ru-RU" sz="1200" dirty="0" err="1" smtClean="0"/>
              <a:t>спинномозкових</a:t>
            </a:r>
            <a:r>
              <a:rPr lang="ru-RU" sz="1200" dirty="0" smtClean="0"/>
              <a:t> </a:t>
            </a:r>
            <a:r>
              <a:rPr lang="ru-RU" sz="1200" dirty="0" err="1" smtClean="0"/>
              <a:t>нервів</a:t>
            </a:r>
            <a:r>
              <a:rPr lang="ru-RU" sz="1200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1200" dirty="0" err="1" smtClean="0"/>
              <a:t>Підпишіть</a:t>
            </a:r>
            <a:r>
              <a:rPr lang="ru-RU" sz="1200" dirty="0" smtClean="0"/>
              <a:t> </a:t>
            </a:r>
            <a:r>
              <a:rPr lang="ru-RU" sz="1200" dirty="0" err="1" smtClean="0"/>
              <a:t>складові</a:t>
            </a:r>
            <a:r>
              <a:rPr lang="ru-RU" sz="1200" dirty="0" smtClean="0"/>
              <a:t> спинного </a:t>
            </a:r>
            <a:r>
              <a:rPr lang="ru-RU" sz="1200" dirty="0" err="1" smtClean="0"/>
              <a:t>мозку</a:t>
            </a:r>
            <a:r>
              <a:rPr lang="ru-RU" sz="1200" dirty="0" smtClean="0"/>
              <a:t> на </a:t>
            </a:r>
            <a:r>
              <a:rPr lang="ru-RU" sz="1200" dirty="0" err="1" smtClean="0"/>
              <a:t>малюнку</a:t>
            </a:r>
            <a:r>
              <a:rPr lang="ru-RU" sz="1200" dirty="0" smtClean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uk-UA" sz="1200" dirty="0" smtClean="0"/>
              <a:t>Формулюйте висновок. </a:t>
            </a:r>
            <a:endParaRPr lang="ru-RU" sz="1200" dirty="0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0370" y="3352190"/>
            <a:ext cx="3423630" cy="148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5" name="Picture 9" descr="Спинний мозок | Тест на 12 запитань. Біолог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8409" y="1482826"/>
            <a:ext cx="2809875" cy="184785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802877" y="12775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1</a:t>
            </a:r>
            <a:endParaRPr lang="ru-RU" sz="12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7522723" y="1465634"/>
            <a:ext cx="402077" cy="382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7389778" y="1293779"/>
            <a:ext cx="402077" cy="3826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470842" y="1452664"/>
            <a:ext cx="1219201" cy="642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577847" y="1906621"/>
            <a:ext cx="1118681" cy="59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29705" idx="3"/>
          </p:cNvCxnSpPr>
          <p:nvPr/>
        </p:nvCxnSpPr>
        <p:spPr>
          <a:xfrm flipV="1">
            <a:off x="7568118" y="2406752"/>
            <a:ext cx="1130166" cy="5310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 flipV="1">
            <a:off x="7042826" y="1524000"/>
            <a:ext cx="243190" cy="3469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21557" y="124838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3</a:t>
            </a:r>
            <a:endParaRPr lang="ru-RU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657617" y="1232169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4</a:t>
            </a:r>
            <a:endParaRPr lang="ru-RU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752945" y="106031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2</a:t>
            </a:r>
            <a:endParaRPr lang="ru-RU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677710" y="357653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7</a:t>
            </a:r>
            <a:endParaRPr lang="ru-RU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651132" y="219196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6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8667345" y="168288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5</a:t>
            </a:r>
            <a:endParaRPr lang="ru-RU" sz="1200" b="1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5784715" y="4383936"/>
            <a:ext cx="920887" cy="330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5933872" y="3761362"/>
            <a:ext cx="774969" cy="2302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90162" y="45395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 smtClean="0"/>
              <a:t>8</a:t>
            </a:r>
            <a:endParaRPr lang="ru-RU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1114</Words>
  <Application>Microsoft Office PowerPoint</Application>
  <PresentationFormat>Екран (16:9)</PresentationFormat>
  <Paragraphs>114</Paragraphs>
  <Slides>11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Wingdings</vt:lpstr>
      <vt:lpstr>Open Sans</vt:lpstr>
      <vt:lpstr>Comic Sans MS</vt:lpstr>
      <vt:lpstr>Alegreya</vt:lpstr>
      <vt:lpstr>Roboto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Nazar</dc:creator>
  <cp:lastModifiedBy>Валентина</cp:lastModifiedBy>
  <cp:revision>139</cp:revision>
  <dcterms:modified xsi:type="dcterms:W3CDTF">2025-08-17T21:16:25Z</dcterms:modified>
</cp:coreProperties>
</file>