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9" r:id="rId4"/>
    <p:sldId id="344" r:id="rId5"/>
    <p:sldId id="357" r:id="rId6"/>
    <p:sldId id="345" r:id="rId7"/>
    <p:sldId id="346" r:id="rId8"/>
    <p:sldId id="271" r:id="rId9"/>
    <p:sldId id="272" r:id="rId10"/>
    <p:sldId id="273" r:id="rId11"/>
    <p:sldId id="353" r:id="rId12"/>
    <p:sldId id="354" r:id="rId13"/>
    <p:sldId id="274" r:id="rId14"/>
    <p:sldId id="275" r:id="rId15"/>
    <p:sldId id="276" r:id="rId16"/>
    <p:sldId id="277" r:id="rId17"/>
    <p:sldId id="278" r:id="rId18"/>
    <p:sldId id="356" r:id="rId19"/>
    <p:sldId id="281" r:id="rId20"/>
    <p:sldId id="282" r:id="rId21"/>
    <p:sldId id="283" r:id="rId22"/>
    <p:sldId id="284" r:id="rId23"/>
    <p:sldId id="285" r:id="rId24"/>
    <p:sldId id="359" r:id="rId25"/>
    <p:sldId id="341" r:id="rId26"/>
    <p:sldId id="342" r:id="rId27"/>
    <p:sldId id="343" r:id="rId28"/>
    <p:sldId id="266" r:id="rId29"/>
    <p:sldId id="267" r:id="rId30"/>
    <p:sldId id="358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pile-files-folders-graphic-illustration_2631296.htm#fromView=search&amp;page=1&amp;position=18&amp;uuid=8b74001c-48eb-4db5-b3c8-7048f951e6db" TargetMode="External"/><Relationship Id="rId7" Type="http://schemas.openxmlformats.org/officeDocument/2006/relationships/hyperlink" Target="https://www.freepik.com/free-vector/documents-cabinet-files-archive-storage-box_3521592.htm#fromView=image_search&amp;page=1&amp;position=0&amp;uuid=4fcb5311-021d-4f40-82d8-5c676d513082" TargetMode="External"/><Relationship Id="rId2" Type="http://schemas.openxmlformats.org/officeDocument/2006/relationships/hyperlink" Target="https://en.wikipedia.org/wiki/Morse_code#/media/File:International_Morse_Code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wing.com/ru/free-png-ybxmo" TargetMode="External"/><Relationship Id="rId5" Type="http://schemas.openxmlformats.org/officeDocument/2006/relationships/hyperlink" Target="https://www.pngwing.com/uk/free-png-blxtu" TargetMode="External"/><Relationship Id="rId4" Type="http://schemas.openxmlformats.org/officeDocument/2006/relationships/hyperlink" Target="https://www.freepik.com/free-vector/version-control-concept-illustration_8821552.htm#fromView=search&amp;page=1&amp;position=14&amp;uuid=ad5a8659-ce79-4db7-8da3-516e3d427cf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1966" y="763241"/>
            <a:ext cx="6762205" cy="1143445"/>
          </a:xfrm>
        </p:spPr>
        <p:txBody>
          <a:bodyPr anchor="ctr">
            <a:noAutofit/>
          </a:bodyPr>
          <a:lstStyle/>
          <a:p>
            <a:pPr algn="r"/>
            <a:r>
              <a:rPr lang="uk-UA" sz="5400" b="1" dirty="0">
                <a:latin typeface="Vinnytsia Sans" panose="00000500000000000000" pitchFamily="2" charset="0"/>
              </a:rPr>
              <a:t>Стиснення даних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CC82B-AC9E-40FD-8A30-249D17D5A906}"/>
              </a:ext>
            </a:extLst>
          </p:cNvPr>
          <p:cNvSpPr txBox="1"/>
          <p:nvPr/>
        </p:nvSpPr>
        <p:spPr>
          <a:xfrm>
            <a:off x="5508171" y="229058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latin typeface="Vinnytsia Sans" panose="00000500000000000000" pitchFamily="2" charset="0"/>
              </a:rPr>
              <a:t>Архівування даних </a:t>
            </a:r>
            <a:endParaRPr lang="uk-UA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E0F11-6F7E-46A5-8E7A-14E076A362E6}"/>
              </a:ext>
            </a:extLst>
          </p:cNvPr>
          <p:cNvSpPr txBox="1"/>
          <p:nvPr/>
        </p:nvSpPr>
        <p:spPr>
          <a:xfrm>
            <a:off x="5508171" y="442880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latin typeface="Vinnytsia Sans" panose="00000500000000000000" pitchFamily="2" charset="0"/>
              </a:rPr>
              <a:t>Резервне копіювання</a:t>
            </a:r>
            <a:endParaRPr lang="uk-UA" sz="5400" b="1" dirty="0"/>
          </a:p>
        </p:txBody>
      </p:sp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38B93E11-470F-434D-A84D-939FA818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147870"/>
            <a:ext cx="6918960" cy="51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FB308D-3FF4-42A0-AF7F-CCB709A6C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16381" r="19911" b="16191"/>
          <a:stretch/>
        </p:blipFill>
        <p:spPr>
          <a:xfrm>
            <a:off x="8533737" y="1989910"/>
            <a:ext cx="3451939" cy="38187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Архівування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7870374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Найважливіші дані дублюють, записуючи на інші жорсткі диски, на віртуальні диски в комп’ютерних мережах тощо. Зазвичай для зручності збереження та зменшення обсягів даних, файли і папки під час створення резервних копій упаковують в один файл або в одну папку. Такі копії даних називаються </a:t>
            </a:r>
            <a:r>
              <a:rPr lang="uk-UA" sz="2400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 файли, у які вони упаковуються, — </a:t>
            </a:r>
            <a:r>
              <a:rPr lang="uk-UA" sz="2400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архівними файлами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копій даних з використанням спеціальних програм, що можуть використовувати стиснення даних, називається </a:t>
            </a:r>
            <a:r>
              <a:rPr lang="uk-UA" sz="2400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архівуванням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45079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Архівування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8"/>
            <a:ext cx="10515603" cy="31481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архівів файлів і папок з використанням засобів операційної системи слід: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Зробити поточною папку, у якій розміщено файли і папки, які планується включити до архіву.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Виділити файли і папки, які планується включити до архіву.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в контекстному меню команди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Надіслати → Стиснута папка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замість запропонованого ім'я архівного файлу або погодитись із запропонованим.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Натиснути клавішу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A1A229-399C-431E-BABF-963E5499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26" y="4543986"/>
            <a:ext cx="5866457" cy="19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1204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Архівування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7164979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поточній папці буде створено архівний файл з розширенням імені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Архівний файл цього типу опрацьовується операційною системою як звичайна папка. Над цим об'єктом як над папкою та об'єктами, розміщеними в ній, можна виконувати стандартні операції операційної системи: копіювання, переміщення, видалення, відкриття тощо.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іменах виділених для архівування файлів і папок не повинно бути літер українського алфавіту і, ї, є.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88380-94AA-4089-ACCB-2690989E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538" y="1854927"/>
            <a:ext cx="3030054" cy="37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209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Резервне копіювання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6860179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Більшість операційних систем мають у своєму складі засоби створення резервних копій даних. Ці програми зазвичай здійснюють копіювання даних для відновлення операційної системи на іншому диску або в мережі, а також створюють архіви файлів користувача.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резервних копій файлів слід: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вікно налаштувань резервного копіювання (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 → Настройки → Оновлення та захист → Резервне копіювання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групі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Резервне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 використанням банку файлів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(для першого запуску резервного копіювання або посилання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Інші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наступних).</a:t>
            </a:r>
            <a:endParaRPr lang="ru-RU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D6479D-00F6-4036-A6C6-122DB32C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34"/>
          <a:stretch/>
        </p:blipFill>
        <p:spPr>
          <a:xfrm>
            <a:off x="7788883" y="1294013"/>
            <a:ext cx="4023983" cy="49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252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Резервне копіювання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5806442" cy="4511039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диск, на який будуть записуватися резервні копії файлів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Виберіть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посилання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Інші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Резервне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 використанням банку файлів.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Установити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резервного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значення властивостей резервного копіювання.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резервну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зараз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Огляд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DD0DAC-E725-46DA-B9BB-67209E659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36" b="31429"/>
          <a:stretch/>
        </p:blipFill>
        <p:spPr>
          <a:xfrm>
            <a:off x="7667690" y="1232264"/>
            <a:ext cx="3775373" cy="49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2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Резервне копіювання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6" y="1645920"/>
            <a:ext cx="10744203" cy="490292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завершення створення резервної копії файлів на диску, який вибрано для резервної копії, буде створено папку </a:t>
            </a:r>
            <a:r>
              <a:rPr lang="en-US" sz="18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FileHistory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 history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історія файлів), яка має структуру, де: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папки з ім’ям облікового запису користувача, у якому створено резервні копії файлів;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Ім’я комп’ютера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– папка, що має таке саме ім’я, як і ім’я комп’ютера;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папка з файлами налаштування резервної копії;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папка з папками і файлами користувача, які він уключив до резервної копії;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папки резервних копій файлів і папок, що зберігаються на дисках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C: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D: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відповідно;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папка з копіями папок, що автоматично створюються для кожного облікового запису ОС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Contacts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Desktop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Documents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Searches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копії папок (Контакти, Робочий стіл, Документи, Пошук), що автоматично створюються для кожного облікового запису ОС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 які користувач уключив до резервної копії;</a:t>
            </a:r>
          </a:p>
          <a:p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My documents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копії папок, які користувач додатково включив до резервної копії.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Слід зазначити, що резервні копії даних користувача, створені в описаний спосіб, не передбачають стиснення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77203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Резервне копіювання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10421984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разі збоїв у роботі операційної системи і втрати файлів з даними користувача їх можна відновити на ті самі диски і в ті самі папки з резервної копії (з папки </a:t>
            </a:r>
            <a:r>
              <a:rPr lang="en-US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FileHistory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відновлення файлів з резервної копії даних слід: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1. Виконати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 → Настройки → Оновлення і захист → Резервне копіювання → Інші параметри → Відновити файли з поточної резервної копії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2. Вибрати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Банк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папки, папки і файли, з яких потрібно відновити.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3. 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Відновити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початковому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розташуванні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73791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935790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Збереження архіву даних «у хмарі»</a:t>
            </a:r>
            <a:endParaRPr lang="uk-UA" sz="28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172203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Різноманітні сервіси інтернету для зберігання даних зазвичай на-дають можливість зберігати файли і папки користувача, за певних умов синхронізують їх з файлами на інших комп’ютерних пристроях.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операційній системі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починаючи з десятої версії, з'явилася програма, у чомусь схожа з програмою резервного копіювання, але зі збереженням даних користувача в інтернеті «у хмарі».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2E7F70-62E7-4A86-9DD4-3E8D3C862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3841" r="3650" b="11238"/>
          <a:stretch/>
        </p:blipFill>
        <p:spPr>
          <a:xfrm>
            <a:off x="7010400" y="2133600"/>
            <a:ext cx="4610718" cy="37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056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A25AFF-4D2B-4A83-8D2D-A8BA82E4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613" y="1720541"/>
            <a:ext cx="3581825" cy="46622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935790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Збереження архіву даних «у хмарі»</a:t>
            </a:r>
            <a:endParaRPr lang="uk-UA" sz="28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032866" cy="43934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резервної копії даних користувача з певного комп'ютера слід: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 → Служба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резервного копіювання.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Служба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резервного копіювання 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резервну копію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дані свого акаунта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Microsoft.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Дочекатися завершення резервного копіювання.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289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Контрольні точки відновлення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6" y="1854927"/>
            <a:ext cx="10515605" cy="45110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Ще одним способом захисту системи від збоїв є створення так званих </a:t>
            </a:r>
            <a:r>
              <a:rPr lang="uk-UA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контрольних точок відновлення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 операційній системі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програма створення контрольних точок відновлення вмикається за замовчуванням.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Контрольні точки відновлення створюються автоматично операційною системою під час виконання певних критичних дій, які можуть призвести до нестабільної роботи операційної системи: інсталяція певних драйверів пристроїв, оновлення операційної системи тощо.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 також може створювати контрольні точки відновлення перед діями, що можуть призвести до дестабілізації операційної системи.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15238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852954" cy="4241076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способи стиснення даних;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архіви та способи їх створення у сфері інформаційних технологій;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копій даних (архівів) в операційній системі з використанням Резервного копіювання;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 даних з резервних копій.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Контрольні точки відновлення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154786" cy="451103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налаштування значень параметрів створення контрольних точок користувачем або відновлення системи з використанням контрольних точок потрібно виконати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Панель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Настроїти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вкладку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Захист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Слід зважати на те, що контрольна точка відновлення системи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відомості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основні налаштування операційної системи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і вона не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містить файлів користувача і деяких відомостей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 систему.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4120D-DAAC-4AE3-91B3-5CEB0A66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215" y="1854927"/>
            <a:ext cx="3724507" cy="4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704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Контрольні точки відновлення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154786" cy="451103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Вибравши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Настроїти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користувач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Захист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для…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має можливість: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• увімкнути або вимкнути захист системи (у разі вимкнення видаляються всі раніше створені контрольні точки);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• установити обсяг максимального дискового простору для запису всіх контрольних точок (у разі перевищення встановленого значення старі точки відновлення будуть видалятися для звільнення місця для запису нових);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• видалити всі попередні точки відновлення.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C7298-4236-4234-B066-6CCD1F05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109" y="1885815"/>
            <a:ext cx="4315594" cy="44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2241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Контрольні точки відновлення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607632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нової точки відновлення потрібно на вкладці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Захист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 діалоговому вікні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ввести опис точки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разі збоїв у роботі операційної системи для її відновлення з образу системи слід: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1. Виконати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 → Система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Панель керування → Резервне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 та відновлення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2. Виконати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Обслуговування та безпека → Відновлення → Відкрити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функцію відновлення системи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3. 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Далі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499FA-049F-4F3B-A077-9B2CAD1D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55" y="1750425"/>
            <a:ext cx="3384828" cy="18878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AC71DD-A6D9-4F16-8B27-9645754F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55" y="3725529"/>
            <a:ext cx="3384829" cy="27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13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Контрольні точки відновлення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5754192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4. Обрати у списку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Відновіть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стан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комп’ютера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вибраної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події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варіант контрольної точки відновлення системи, які створено на вашому комп’ютері, та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Далі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5.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Готово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Підтвердьте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контрольну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точку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Система буде відновлена до стану, що відповідає стану системи в обраній контрольній точці відновлення. При цьому файли користувача, що були створені до і після запису образу системи, зберігаються.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 операційної системи до значень певної точки відновлення відбувається після вибору кнопки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системи…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за тим самим алгоритмом,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й відновлення з образу системи.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EA1D9-0AD7-4479-93AB-913FF45E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03" y="1854927"/>
            <a:ext cx="3483975" cy="28253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1EC27-6CEF-42CF-9D5C-7BCFBB09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55" y="3320520"/>
            <a:ext cx="3483975" cy="2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3336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1. Стиснення даних. Архівування даних. Резервне копіювання _ 8 клас _ Ривкінд">
            <a:hlinkClick r:id="" action="ppaction://media"/>
            <a:extLst>
              <a:ext uri="{FF2B5EF4-FFF2-40B4-BE49-F238E27FC236}">
                <a16:creationId xmlns:a16="http://schemas.microsoft.com/office/drawing/2014/main" id="{7F08CAC3-62C8-4205-ADC8-5AECB4F04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08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2046"/>
            <a:ext cx="8018415" cy="4678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зменшення обсягів даних використовують стиснення даних за спеціальними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алгоритмами (методами) стиснення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Стиснення даних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процес перекодування даних, який здійснюється з метою зменшення розмірів файлів.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Розрізняють алгоритми стиснення, що забезпечують стиснення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 втрати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і алгоритми, що передбачають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часткову втрату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603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72046"/>
            <a:ext cx="7791992" cy="4678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копій даних з використанням спеціальних програм, що можуть використовувати стиснення даних, називається </a:t>
            </a:r>
            <a:r>
              <a:rPr lang="uk-UA" sz="2400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архівуванням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резервних копій використовують засоби операційної системи або відповідні службові програми. З використанням останніх здійснюють копіювання даних для відновлення операційної системи. Ці дані копіюються на інший носій даних на цьому комп'ютері або у хмарному сховищі. При цьому можуть створюватись архіви файлів користувача.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917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72046"/>
            <a:ext cx="7791992" cy="4678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Операційна система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здійснює операції над файлами архівів формату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над звичайними папками, тобто відкриває їх вміст, копіює файли з архівного файлу в іншу папку, видаляє файли з архіву тощо.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контекстному меню виділених файлів і папок можна виконати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Надіслати → Стиснута папка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й отримати файл архіву формату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ZIP. 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іменах виділених для архівування файлів і папок не повинно бути літер українського алфавіту і, ї, є.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064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800705" cy="437018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чого використовують стиснення даних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яких випадках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можна використовувати стиснення із частковою втратою даних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чого використовують архівування даних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якою метою користувач створює образ системи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контрольну точку відновлення системи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якою метою користувач створює резервні копії власних файлів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10421984" cy="14049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Стиснення даних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процес перекодування даних, який здійснюється з метою зменшення розмірів файлів.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C8154B-E0AB-45CB-AFDD-25E82F04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15" y="3429000"/>
            <a:ext cx="3333209" cy="2023046"/>
          </a:xfrm>
          <a:prstGeom prst="rect">
            <a:avLst/>
          </a:prstGeom>
          <a:ln w="38100">
            <a:solidFill>
              <a:srgbClr val="00CC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86B6B-B6B8-432A-90C6-D147340E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87" y="3429000"/>
            <a:ext cx="3333209" cy="2023046"/>
          </a:xfrm>
          <a:prstGeom prst="rect">
            <a:avLst/>
          </a:prstGeom>
          <a:ln w="38100">
            <a:solidFill>
              <a:srgbClr val="00CC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149FF6-63C1-4D91-AC24-252A8CB2016E}"/>
              </a:ext>
            </a:extLst>
          </p:cNvPr>
          <p:cNvSpPr txBox="1"/>
          <p:nvPr/>
        </p:nvSpPr>
        <p:spPr>
          <a:xfrm>
            <a:off x="1393370" y="5578298"/>
            <a:ext cx="35008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До стиснення</a:t>
            </a:r>
            <a:endParaRPr lang="uk-UA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uk-U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котик.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jpg</a:t>
            </a:r>
          </a:p>
          <a:p>
            <a:pPr algn="ctr"/>
            <a:r>
              <a:rPr lang="uk-U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 </a:t>
            </a:r>
            <a:r>
              <a:rPr lang="uk-UA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мб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BAC57-6743-4074-950E-F63283CF3215}"/>
              </a:ext>
            </a:extLst>
          </p:cNvPr>
          <p:cNvSpPr txBox="1"/>
          <p:nvPr/>
        </p:nvSpPr>
        <p:spPr>
          <a:xfrm>
            <a:off x="7698187" y="5604294"/>
            <a:ext cx="3333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Після стиснення</a:t>
            </a:r>
            <a:endParaRPr lang="uk-UA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uk-U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котик.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jpg</a:t>
            </a:r>
          </a:p>
          <a:p>
            <a:pPr algn="ctr"/>
            <a:r>
              <a:rPr lang="uk-U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1,5 </a:t>
            </a:r>
            <a:r>
              <a:rPr lang="uk-UA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мб</a:t>
            </a:r>
            <a:endParaRPr lang="uk-UA" dirty="0"/>
          </a:p>
        </p:txBody>
      </p:sp>
      <p:sp>
        <p:nvSpPr>
          <p:cNvPr id="11" name="Стрелка: вправо 12">
            <a:extLst>
              <a:ext uri="{FF2B5EF4-FFF2-40B4-BE49-F238E27FC236}">
                <a16:creationId xmlns:a16="http://schemas.microsoft.com/office/drawing/2014/main" id="{93EF1CEF-9291-43D8-9981-D91ECFBA5BC4}"/>
              </a:ext>
            </a:extLst>
          </p:cNvPr>
          <p:cNvSpPr/>
          <p:nvPr/>
        </p:nvSpPr>
        <p:spPr>
          <a:xfrm>
            <a:off x="5442669" y="4043859"/>
            <a:ext cx="1611273" cy="798107"/>
          </a:xfrm>
          <a:prstGeom prst="rightArrow">
            <a:avLst/>
          </a:prstGeom>
          <a:solidFill>
            <a:srgbClr val="00CC00"/>
          </a:solidFill>
          <a:ln>
            <a:solidFill>
              <a:srgbClr val="B48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4362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78441" cy="1406013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Список використаних джерел</a:t>
            </a:r>
            <a:endParaRPr lang="uk-UA" sz="36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1"/>
            <a:ext cx="10004323" cy="4632960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https://en.wikipedia.org/wiki/Morse_code#/media/File:International_Morse_Code.svg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3"/>
              </a:rPr>
              <a:t>https://www.freepik.com/free-vector/pile-files-folders-graphic-illustration_2631296.htm#fromView=search&amp;page=1&amp;position=18&amp;uuid=8b74001c-48eb-4db5-b3c8-7048f951e6db</a:t>
            </a:r>
            <a:endParaRPr lang="en-US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4"/>
              </a:rPr>
              <a:t>https://www.freepik.com/free-vector/version-control-concept-illustration_8821552.htm#fromView=search&amp;page=1&amp;position=14&amp;uuid=ad5a8659-ce79-4db7-8da3-516e3d427cf2</a:t>
            </a:r>
            <a:endParaRPr lang="uk-UA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5"/>
              </a:rPr>
              <a:t>https://www.pngwing.com/uk/free-png-blxtu</a:t>
            </a:r>
            <a:endParaRPr lang="uk-UA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6"/>
              </a:rPr>
              <a:t>https://www.pngwing.com/ru/free-png-ybxmo</a:t>
            </a:r>
            <a:endParaRPr lang="uk-UA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7"/>
              </a:rPr>
              <a:t>https://www.freepik.com/free-vector/documents-cabinet-files-archive-storage-box_3521592.htm#fromView=image_search&amp;page=1&amp;position=0&amp;uuid=4fcb5311-021d-4f40-82d8-5c676d513082</a:t>
            </a:r>
            <a:endParaRPr lang="ru-RU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53515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6180911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Одним з перших застосувань стиснення даних для їх подальшого передавання є використання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азбуки Морзе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Основною особливістю цієї азбуки, яка і впливала на довжину коду, що передавався електричними мережами (телеграф), було врахування частотності використання літер у певній мові.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208956B-B2FD-466D-8347-9AE89EA0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83" y="827313"/>
            <a:ext cx="4394599" cy="56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889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119951" cy="45110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частіше використовувалася певна літера, то коротший був її код.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для найбільш уживаної в англійських текстах літери «е» використовувався код «.» (одна крапка), а для літери «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t»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«-» (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одне тире).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Найменш уживані літери «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b», «h», «j», «p», «q», «V», «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х», «у», «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z»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кодуються комбінаціями з чотирьох символів.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5B713736-3176-4F96-89E4-A864FA9E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83" y="827313"/>
            <a:ext cx="4394599" cy="56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1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6598923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Стиснення текстів з використанням азбуки Морзе можна відслідкувати на прикладі порівняння двійкового кодування з використанням цієї азбуки з кодуванням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ASCII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фрагмента тексту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HELLO WORLD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Навіть при застосуванні основної таблиці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ASCII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ми бачимо, що кодуванням одного і того самого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тексту за системою,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запропонував Морзе, ми зменшимо кількість символів для передавання більше ніж удвічі. Для комп'ютерних систем, як пояснено в попередньому пункті, це не зручно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7" name="Таблиця 7">
            <a:extLst>
              <a:ext uri="{FF2B5EF4-FFF2-40B4-BE49-F238E27FC236}">
                <a16:creationId xmlns:a16="http://schemas.microsoft.com/office/drawing/2014/main" id="{23498055-FA10-4D3E-AA44-B807FFA7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27807"/>
              </p:ext>
            </p:extLst>
          </p:nvPr>
        </p:nvGraphicFramePr>
        <p:xfrm>
          <a:off x="7602031" y="984071"/>
          <a:ext cx="3996537" cy="5405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32179">
                  <a:extLst>
                    <a:ext uri="{9D8B030D-6E8A-4147-A177-3AD203B41FA5}">
                      <a16:colId xmlns:a16="http://schemas.microsoft.com/office/drawing/2014/main" val="367831072"/>
                    </a:ext>
                  </a:extLst>
                </a:gridCol>
                <a:gridCol w="1332179">
                  <a:extLst>
                    <a:ext uri="{9D8B030D-6E8A-4147-A177-3AD203B41FA5}">
                      <a16:colId xmlns:a16="http://schemas.microsoft.com/office/drawing/2014/main" val="765513544"/>
                    </a:ext>
                  </a:extLst>
                </a:gridCol>
                <a:gridCol w="1332179">
                  <a:extLst>
                    <a:ext uri="{9D8B030D-6E8A-4147-A177-3AD203B41FA5}">
                      <a16:colId xmlns:a16="http://schemas.microsoft.com/office/drawing/2014/main" val="190515674"/>
                    </a:ext>
                  </a:extLst>
                </a:gridCol>
              </a:tblGrid>
              <a:tr h="365758">
                <a:tc rowSpan="2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/>
                        <a:t>Система кодування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159408"/>
                  </a:ext>
                </a:extLst>
              </a:tr>
              <a:tr h="63572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Код </a:t>
                      </a:r>
                      <a:r>
                        <a:rPr lang="en-US" b="1" dirty="0"/>
                        <a:t>ASCII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Азбука Морзе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39429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● ● ● 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0492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64163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 </a:t>
                      </a:r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uk-UA" dirty="0"/>
                        <a:t> ● 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61214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 </a:t>
                      </a:r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</a:t>
                      </a:r>
                      <a:r>
                        <a:rPr lang="uk-UA" dirty="0"/>
                        <a:t>● 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39525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— —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1622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0101 0111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 </a:t>
                      </a:r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—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6431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— —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1746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0101 0010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 </a:t>
                      </a:r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</a:t>
                      </a:r>
                      <a:r>
                        <a:rPr lang="uk-UA" dirty="0"/>
                        <a:t>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97176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● </a:t>
                      </a:r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</a:t>
                      </a:r>
                      <a:r>
                        <a:rPr lang="uk-UA" dirty="0"/>
                        <a:t>● 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9163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0100 0100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ea typeface="Liberation Sans" panose="020B0604020202020204" pitchFamily="34" charset="0"/>
                          <a:cs typeface="Arial" panose="020B0604020202020204" pitchFamily="34" charset="0"/>
                        </a:rPr>
                        <a:t>— </a:t>
                      </a:r>
                      <a:r>
                        <a:rPr lang="uk-UA" dirty="0"/>
                        <a:t>● 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072817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Кількість символів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7482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9996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6572796" cy="451103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Розрізняють алгоритми стиснення, що забезпечують стиснення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 втрати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і алгоритми, що передбачають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часткову втрату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Алгоритми із частковою втратою да-них використовують, коли цілісність даних не є дуже суттєвою. Напри-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під час стиснення графічних, відео-, звукових файлів, оскільки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-гани чуття людини не завжди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здатни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помітити незначну різницю у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відтін-ках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кольорів на фотографії, у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відтво-ренні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звукових або відеоданих. А та-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1A1E67-B043-4D6C-A8D1-33BA0357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43" y="1854927"/>
            <a:ext cx="3755261" cy="3775165"/>
          </a:xfrm>
          <a:prstGeom prst="rect">
            <a:avLst/>
          </a:prstGeom>
          <a:ln w="38100">
            <a:solidFill>
              <a:srgbClr val="00CC00"/>
            </a:solidFill>
          </a:ln>
        </p:spPr>
      </p:pic>
    </p:spTree>
    <p:extLst>
      <p:ext uri="{BB962C8B-B14F-4D97-AF65-F5344CB8AC3E}">
        <p14:creationId xmlns:p14="http://schemas.microsoft.com/office/powerpoint/2010/main" val="27947018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854927"/>
            <a:ext cx="10683243" cy="451103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деяких типів даних спотворення не припустимі в принципі. У їх числі:</a:t>
            </a:r>
          </a:p>
          <a:p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Символьні дані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зміна яких неминуче призводить до зміни їх семантики: програми та їх вихідні тексти, виконавчі масиви тощо;</a:t>
            </a:r>
          </a:p>
          <a:p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Життєво важливі дані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зміни в яких можуть призвести до критичних помилок: наприклад, одержувані з медичної вимірювальної апаратури або контрольних приладів літальних, космічних апаратів тощо;</a:t>
            </a:r>
          </a:p>
          <a:p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Багаторазово піддані стисненню і відновленню проміжні дані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 багато етапній обробці графічних, звукових і відеоданих.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0193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Стиснення даних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901022-F792-4B6A-B57E-AF156381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35" y="2009046"/>
            <a:ext cx="8453453" cy="3514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BEDB3-4A03-4D4E-9BEB-10CA7C22D640}"/>
              </a:ext>
            </a:extLst>
          </p:cNvPr>
          <p:cNvSpPr txBox="1"/>
          <p:nvPr/>
        </p:nvSpPr>
        <p:spPr>
          <a:xfrm>
            <a:off x="1869273" y="5678137"/>
            <a:ext cx="8453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Приклади роботи алгоритмів стиснення зі втратами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4735066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2104</Words>
  <Application>Microsoft Office PowerPoint</Application>
  <PresentationFormat>Широкий екран</PresentationFormat>
  <Paragraphs>170</Paragraphs>
  <Slides>30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Vinnytsia Sans</vt:lpstr>
      <vt:lpstr>Тема Office</vt:lpstr>
      <vt:lpstr>Стиснення даних</vt:lpstr>
      <vt:lpstr>Сьогодні на уроці ви дізнаєтесь про:</vt:lpstr>
      <vt:lpstr>Стиснення даних</vt:lpstr>
      <vt:lpstr>Стиснення даних</vt:lpstr>
      <vt:lpstr>Стиснення даних</vt:lpstr>
      <vt:lpstr>Стиснення даних</vt:lpstr>
      <vt:lpstr>Стиснення даних</vt:lpstr>
      <vt:lpstr>Стиснення даних</vt:lpstr>
      <vt:lpstr>Стиснення даних</vt:lpstr>
      <vt:lpstr>Архівування даних</vt:lpstr>
      <vt:lpstr>Архівування даних</vt:lpstr>
      <vt:lpstr>Архівування даних</vt:lpstr>
      <vt:lpstr>Резервне копіювання</vt:lpstr>
      <vt:lpstr>Резервне копіювання</vt:lpstr>
      <vt:lpstr>Резервне копіювання</vt:lpstr>
      <vt:lpstr>Резервне копіювання</vt:lpstr>
      <vt:lpstr>Збереження архіву даних «у хмарі»</vt:lpstr>
      <vt:lpstr>Збереження архіву даних «у хмарі»</vt:lpstr>
      <vt:lpstr>Контрольні точки відновлення</vt:lpstr>
      <vt:lpstr>Контрольні точки відновлення</vt:lpstr>
      <vt:lpstr>Контрольні точки відновлення</vt:lpstr>
      <vt:lpstr>Контрольні точки відновлення</vt:lpstr>
      <vt:lpstr>Контрольні точки відновлення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67</cp:revision>
  <dcterms:created xsi:type="dcterms:W3CDTF">2024-08-14T11:57:21Z</dcterms:created>
  <dcterms:modified xsi:type="dcterms:W3CDTF">2025-09-25T16:59:41Z</dcterms:modified>
</cp:coreProperties>
</file>