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0" r:id="rId4"/>
    <p:sldId id="271" r:id="rId5"/>
    <p:sldId id="272" r:id="rId6"/>
    <p:sldId id="265" r:id="rId7"/>
    <p:sldId id="257" r:id="rId8"/>
    <p:sldId id="266" r:id="rId9"/>
    <p:sldId id="258" r:id="rId10"/>
    <p:sldId id="267" r:id="rId11"/>
    <p:sldId id="273" r:id="rId12"/>
    <p:sldId id="274" r:id="rId13"/>
    <p:sldId id="259" r:id="rId14"/>
    <p:sldId id="260" r:id="rId15"/>
    <p:sldId id="268" r:id="rId16"/>
    <p:sldId id="261" r:id="rId17"/>
    <p:sldId id="276" r:id="rId18"/>
    <p:sldId id="275" r:id="rId19"/>
    <p:sldId id="277" r:id="rId20"/>
    <p:sldId id="278" r:id="rId21"/>
    <p:sldId id="269" r:id="rId22"/>
    <p:sldId id="26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6699FF"/>
    <a:srgbClr val="FFFFCC"/>
    <a:srgbClr val="CCECFF"/>
    <a:srgbClr val="FF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mGrid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uahistory.co/pidruchniki/civic-education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4752528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0070C0"/>
                </a:solidFill>
              </a:rPr>
              <a:t>Законодавча,виконавча та судова влада в демократичних країнах. </a:t>
            </a:r>
            <a:br>
              <a:rPr lang="uk-UA" b="1" dirty="0">
                <a:solidFill>
                  <a:srgbClr val="0070C0"/>
                </a:solidFill>
              </a:rPr>
            </a:br>
            <a:r>
              <a:rPr lang="uk-UA" b="1" dirty="0">
                <a:solidFill>
                  <a:srgbClr val="0070C0"/>
                </a:solidFill>
              </a:rPr>
              <a:t>Принципи виборчого права</a:t>
            </a:r>
            <a:r>
              <a:rPr lang="uk-UA" b="1" dirty="0" smtClean="0">
                <a:solidFill>
                  <a:srgbClr val="0070C0"/>
                </a:solidFill>
              </a:rPr>
              <a:t>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17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типовой процесс 3"/>
          <p:cNvSpPr/>
          <p:nvPr/>
        </p:nvSpPr>
        <p:spPr>
          <a:xfrm>
            <a:off x="2699792" y="241378"/>
            <a:ext cx="3744416" cy="612648"/>
          </a:xfrm>
          <a:prstGeom prst="flowChartPredefinedProcess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Типи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виборів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052736"/>
            <a:ext cx="2160240" cy="72008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За предметом </a:t>
            </a:r>
            <a:r>
              <a:rPr lang="ru-RU" b="1" dirty="0" err="1">
                <a:solidFill>
                  <a:srgbClr val="FFFF00"/>
                </a:solidFill>
              </a:rPr>
              <a:t>обрання</a:t>
            </a:r>
            <a:r>
              <a:rPr lang="ru-RU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16216" y="1052736"/>
            <a:ext cx="2160240" cy="72008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91880" y="1060443"/>
            <a:ext cx="2160240" cy="72008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За причиною </a:t>
            </a:r>
            <a:r>
              <a:rPr lang="ru-RU" b="1" dirty="0" err="1">
                <a:solidFill>
                  <a:srgbClr val="FFFF00"/>
                </a:solidFill>
              </a:rPr>
              <a:t>проведення</a:t>
            </a:r>
            <a:r>
              <a:rPr lang="ru-RU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7158" y="1939008"/>
            <a:ext cx="2160240" cy="1345976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президентські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0546" y="3465004"/>
            <a:ext cx="2160240" cy="1368152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парламентські</a:t>
            </a:r>
            <a:r>
              <a:rPr lang="ru-RU" b="1" dirty="0"/>
              <a:t>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0546" y="5085184"/>
            <a:ext cx="2160240" cy="1656184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муніципальні</a:t>
            </a:r>
            <a:r>
              <a:rPr lang="ru-RU" b="1" dirty="0"/>
              <a:t> (</a:t>
            </a:r>
            <a:r>
              <a:rPr lang="ru-RU" b="1" dirty="0" err="1"/>
              <a:t>місцеві</a:t>
            </a:r>
            <a:r>
              <a:rPr lang="ru-RU" b="1" dirty="0"/>
              <a:t>).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98777" y="1927920"/>
            <a:ext cx="3168352" cy="1368152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чергові</a:t>
            </a:r>
            <a:r>
              <a:rPr lang="ru-RU" b="1" dirty="0" smtClean="0"/>
              <a:t> </a:t>
            </a:r>
          </a:p>
          <a:p>
            <a:pPr algn="ctr"/>
            <a:r>
              <a:rPr lang="ru-RU" dirty="0" smtClean="0"/>
              <a:t>(</a:t>
            </a:r>
            <a:r>
              <a:rPr lang="ru-RU" dirty="0" err="1"/>
              <a:t>проводяться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закінченням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виборного</a:t>
            </a:r>
            <a:r>
              <a:rPr lang="ru-RU" dirty="0"/>
              <a:t> органу);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87824" y="3465004"/>
            <a:ext cx="3168352" cy="1368152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п</a:t>
            </a:r>
            <a:r>
              <a:rPr lang="ru-RU" b="1" dirty="0" err="1" smtClean="0"/>
              <a:t>озачергові</a:t>
            </a:r>
            <a:endParaRPr lang="ru-RU" b="1" dirty="0" smtClean="0"/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призначаються</a:t>
            </a:r>
            <a:r>
              <a:rPr lang="ru-RU" dirty="0" smtClean="0"/>
              <a:t> </a:t>
            </a:r>
            <a:r>
              <a:rPr lang="ru-RU" dirty="0"/>
              <a:t>через 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виборним</a:t>
            </a:r>
            <a:r>
              <a:rPr lang="ru-RU" dirty="0"/>
              <a:t> органом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)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98777" y="5039573"/>
            <a:ext cx="3168352" cy="1656184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д</a:t>
            </a:r>
            <a:r>
              <a:rPr lang="ru-RU" b="1" dirty="0" err="1" smtClean="0"/>
              <a:t>одаткові</a:t>
            </a:r>
            <a:endParaRPr lang="ru-RU" b="1" dirty="0" smtClean="0"/>
          </a:p>
          <a:p>
            <a:pPr algn="ctr"/>
            <a:r>
              <a:rPr lang="ru-RU" dirty="0" smtClean="0"/>
              <a:t> (</a:t>
            </a:r>
            <a:r>
              <a:rPr lang="ru-RU" dirty="0" err="1" smtClean="0"/>
              <a:t>проводяться</a:t>
            </a:r>
            <a:r>
              <a:rPr lang="ru-RU" dirty="0" smtClean="0"/>
              <a:t> для </a:t>
            </a:r>
            <a:r>
              <a:rPr lang="ru-RU" dirty="0" err="1"/>
              <a:t>поповнення</a:t>
            </a:r>
            <a:r>
              <a:rPr lang="ru-RU" dirty="0"/>
              <a:t> </a:t>
            </a:r>
            <a:r>
              <a:rPr lang="ru-RU" dirty="0" err="1"/>
              <a:t>представницької</a:t>
            </a:r>
            <a:r>
              <a:rPr lang="ru-RU" dirty="0"/>
              <a:t> установи, </a:t>
            </a:r>
            <a:r>
              <a:rPr lang="ru-RU" dirty="0" err="1"/>
              <a:t>якщо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складу з </a:t>
            </a:r>
            <a:r>
              <a:rPr lang="ru-RU" dirty="0" err="1"/>
              <a:t>різних</a:t>
            </a:r>
            <a:r>
              <a:rPr lang="ru-RU" dirty="0"/>
              <a:t> причин </a:t>
            </a:r>
            <a:r>
              <a:rPr lang="ru-RU" dirty="0" err="1"/>
              <a:t>вибули</a:t>
            </a:r>
            <a:r>
              <a:rPr lang="ru-RU" dirty="0"/>
              <a:t> один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).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16216" y="1939008"/>
            <a:ext cx="2160240" cy="2066055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прямі</a:t>
            </a:r>
            <a:r>
              <a:rPr lang="ru-RU" b="1" dirty="0"/>
              <a:t> </a:t>
            </a:r>
            <a:endParaRPr lang="ru-RU" b="1" dirty="0" smtClean="0"/>
          </a:p>
          <a:p>
            <a:pPr algn="ctr"/>
            <a:r>
              <a:rPr lang="ru-RU" dirty="0" smtClean="0"/>
              <a:t>(коли </a:t>
            </a:r>
            <a:r>
              <a:rPr lang="ru-RU" dirty="0" err="1" smtClean="0"/>
              <a:t>громадяни</a:t>
            </a:r>
            <a:r>
              <a:rPr lang="ru-RU" dirty="0" smtClean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обійматиме</a:t>
            </a:r>
            <a:r>
              <a:rPr lang="ru-RU" dirty="0"/>
              <a:t> </a:t>
            </a:r>
            <a:r>
              <a:rPr lang="ru-RU" dirty="0" err="1"/>
              <a:t>відповідальну</a:t>
            </a:r>
            <a:r>
              <a:rPr lang="ru-RU" dirty="0"/>
              <a:t> </a:t>
            </a:r>
            <a:r>
              <a:rPr lang="ru-RU" dirty="0" err="1"/>
              <a:t>суспільну</a:t>
            </a:r>
            <a:r>
              <a:rPr lang="ru-RU" dirty="0"/>
              <a:t> посаду)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20071" y="4365104"/>
            <a:ext cx="2160240" cy="2376264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опосередковані</a:t>
            </a:r>
            <a:endParaRPr lang="ru-RU" b="1" dirty="0" smtClean="0"/>
          </a:p>
          <a:p>
            <a:pPr algn="ctr"/>
            <a:r>
              <a:rPr lang="ru-RU" dirty="0" err="1" smtClean="0"/>
              <a:t>остаточне</a:t>
            </a:r>
            <a:r>
              <a:rPr lang="ru-RU" dirty="0" smtClean="0"/>
              <a:t> </a:t>
            </a:r>
            <a:r>
              <a:rPr lang="ru-RU" dirty="0" err="1"/>
              <a:t>обрання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колегіальний</a:t>
            </a:r>
            <a:r>
              <a:rPr lang="ru-RU" dirty="0"/>
              <a:t> </a:t>
            </a:r>
            <a:r>
              <a:rPr lang="ru-RU" dirty="0" err="1"/>
              <a:t>виборний</a:t>
            </a:r>
            <a:r>
              <a:rPr lang="ru-RU" dirty="0"/>
              <a:t> орган </a:t>
            </a:r>
            <a:r>
              <a:rPr lang="ru-RU" dirty="0" smtClean="0"/>
              <a:t>(</a:t>
            </a:r>
            <a:r>
              <a:rPr lang="ru-RU" dirty="0" err="1" smtClean="0"/>
              <a:t>обрання</a:t>
            </a:r>
            <a:r>
              <a:rPr lang="ru-RU" dirty="0" smtClean="0"/>
              <a:t> </a:t>
            </a:r>
            <a:r>
              <a:rPr lang="ru-RU" dirty="0"/>
              <a:t>президента парламентом).</a:t>
            </a:r>
          </a:p>
        </p:txBody>
      </p:sp>
      <p:cxnSp>
        <p:nvCxnSpPr>
          <p:cNvPr id="17" name="Прямая со стрелкой 16"/>
          <p:cNvCxnSpPr>
            <a:stCxn id="4" idx="2"/>
            <a:endCxn id="7" idx="0"/>
          </p:cNvCxnSpPr>
          <p:nvPr/>
        </p:nvCxnSpPr>
        <p:spPr>
          <a:xfrm>
            <a:off x="4572000" y="854026"/>
            <a:ext cx="0" cy="206417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</p:cNvCxnSpPr>
          <p:nvPr/>
        </p:nvCxnSpPr>
        <p:spPr>
          <a:xfrm flipH="1">
            <a:off x="2498778" y="854026"/>
            <a:ext cx="2073222" cy="1794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" idx="2"/>
          </p:cNvCxnSpPr>
          <p:nvPr/>
        </p:nvCxnSpPr>
        <p:spPr>
          <a:xfrm>
            <a:off x="4572000" y="854026"/>
            <a:ext cx="1872208" cy="17944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>
            <a:stCxn id="5" idx="1"/>
            <a:endCxn id="8" idx="1"/>
          </p:cNvCxnSpPr>
          <p:nvPr/>
        </p:nvCxnSpPr>
        <p:spPr>
          <a:xfrm rot="10800000" flipH="1" flipV="1">
            <a:off x="395536" y="1412776"/>
            <a:ext cx="1622" cy="1199220"/>
          </a:xfrm>
          <a:prstGeom prst="bentConnector3">
            <a:avLst>
              <a:gd name="adj1" fmla="val -14093711"/>
            </a:avLst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>
            <a:stCxn id="5" idx="1"/>
            <a:endCxn id="9" idx="1"/>
          </p:cNvCxnSpPr>
          <p:nvPr/>
        </p:nvCxnSpPr>
        <p:spPr>
          <a:xfrm rot="10800000" flipH="1" flipV="1">
            <a:off x="395536" y="1412776"/>
            <a:ext cx="15010" cy="2736304"/>
          </a:xfrm>
          <a:prstGeom prst="bentConnector3">
            <a:avLst>
              <a:gd name="adj1" fmla="val -1522985"/>
            </a:avLst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>
            <a:stCxn id="5" idx="1"/>
            <a:endCxn id="10" idx="1"/>
          </p:cNvCxnSpPr>
          <p:nvPr/>
        </p:nvCxnSpPr>
        <p:spPr>
          <a:xfrm rot="10800000" flipH="1" flipV="1">
            <a:off x="395536" y="1412776"/>
            <a:ext cx="15010" cy="4500500"/>
          </a:xfrm>
          <a:prstGeom prst="bentConnector3">
            <a:avLst>
              <a:gd name="adj1" fmla="val -1522985"/>
            </a:avLst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>
            <a:stCxn id="6" idx="3"/>
            <a:endCxn id="14" idx="3"/>
          </p:cNvCxnSpPr>
          <p:nvPr/>
        </p:nvCxnSpPr>
        <p:spPr>
          <a:xfrm>
            <a:off x="8676456" y="1412776"/>
            <a:ext cx="12700" cy="1559260"/>
          </a:xfrm>
          <a:prstGeom prst="bentConnector3">
            <a:avLst>
              <a:gd name="adj1" fmla="val 1800000"/>
            </a:avLst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6" idx="3"/>
            <a:endCxn id="15" idx="3"/>
          </p:cNvCxnSpPr>
          <p:nvPr/>
        </p:nvCxnSpPr>
        <p:spPr>
          <a:xfrm>
            <a:off x="8676456" y="1412776"/>
            <a:ext cx="3855" cy="4140460"/>
          </a:xfrm>
          <a:prstGeom prst="bentConnector3">
            <a:avLst>
              <a:gd name="adj1" fmla="val 6029961"/>
            </a:avLst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7" idx="2"/>
            <a:endCxn id="11" idx="0"/>
          </p:cNvCxnSpPr>
          <p:nvPr/>
        </p:nvCxnSpPr>
        <p:spPr>
          <a:xfrm>
            <a:off x="4572000" y="1780523"/>
            <a:ext cx="10953" cy="147397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4499992" y="3258587"/>
            <a:ext cx="0" cy="206417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4499992" y="4833156"/>
            <a:ext cx="0" cy="206417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749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653357"/>
              </p:ext>
            </p:extLst>
          </p:nvPr>
        </p:nvGraphicFramePr>
        <p:xfrm>
          <a:off x="251520" y="188640"/>
          <a:ext cx="8640960" cy="639424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00200"/>
                <a:gridCol w="6840760"/>
              </a:tblGrid>
              <a:tr h="24971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err="1">
                          <a:effectLst/>
                        </a:rPr>
                        <a:t>Основні</a:t>
                      </a:r>
                      <a:r>
                        <a:rPr lang="ru-RU" sz="1400" b="1" dirty="0">
                          <a:effectLst/>
                        </a:rPr>
                        <a:t> засади </a:t>
                      </a:r>
                      <a:r>
                        <a:rPr lang="ru-RU" sz="1400" b="1" dirty="0" err="1">
                          <a:effectLst/>
                        </a:rPr>
                        <a:t>виборчого</a:t>
                      </a:r>
                      <a:r>
                        <a:rPr lang="ru-RU" sz="1400" b="1" dirty="0">
                          <a:effectLst/>
                        </a:rPr>
                        <a:t> права в </a:t>
                      </a:r>
                      <a:r>
                        <a:rPr lang="ru-RU" sz="1400" b="1" dirty="0" err="1">
                          <a:effectLst/>
                        </a:rPr>
                        <a:t>Україні</a:t>
                      </a:r>
                      <a:r>
                        <a:rPr lang="ru-RU" sz="1400" b="1" dirty="0">
                          <a:effectLst/>
                        </a:rPr>
                        <a:t>:</a:t>
                      </a:r>
                    </a:p>
                  </a:txBody>
                  <a:tcPr marL="0" marR="0" marT="2806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44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вибори</a:t>
                      </a:r>
                      <a:r>
                        <a:rPr lang="ru-RU" sz="1600" dirty="0">
                          <a:effectLst/>
                        </a:rPr>
                        <a:t> є </a:t>
                      </a:r>
                      <a:r>
                        <a:rPr lang="ru-RU" sz="1600" dirty="0" err="1">
                          <a:effectLst/>
                        </a:rPr>
                        <a:t>вільними</a:t>
                      </a:r>
                      <a:endParaRPr lang="ru-RU" sz="1600" dirty="0">
                        <a:effectLst/>
                      </a:endParaRPr>
                    </a:p>
                  </a:txBody>
                  <a:tcPr marL="0" marR="0" marT="2806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недопустимий</a:t>
                      </a:r>
                      <a:r>
                        <a:rPr lang="ru-RU" sz="1600" dirty="0">
                          <a:effectLst/>
                        </a:rPr>
                        <a:t> будь-</a:t>
                      </a:r>
                      <a:r>
                        <a:rPr lang="ru-RU" sz="1600" dirty="0" err="1">
                          <a:effectLst/>
                        </a:rPr>
                        <a:t>який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тиск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виборців</a:t>
                      </a:r>
                      <a:r>
                        <a:rPr lang="ru-RU" sz="1600" dirty="0">
                          <a:effectLst/>
                        </a:rPr>
                        <a:t> з метою </a:t>
                      </a:r>
                      <a:r>
                        <a:rPr lang="ru-RU" sz="1600" dirty="0" err="1">
                          <a:effectLst/>
                        </a:rPr>
                        <a:t>примусити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їх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голосувати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інакше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ніж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відповідно</a:t>
                      </a:r>
                      <a:r>
                        <a:rPr lang="ru-RU" sz="1600" dirty="0">
                          <a:effectLst/>
                        </a:rPr>
                        <a:t> до </a:t>
                      </a:r>
                      <a:r>
                        <a:rPr lang="ru-RU" sz="1600" dirty="0" err="1">
                          <a:effectLst/>
                        </a:rPr>
                        <a:t>їхніх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переконань</a:t>
                      </a:r>
                      <a:r>
                        <a:rPr lang="ru-RU" sz="1600" dirty="0">
                          <a:effectLst/>
                        </a:rPr>
                        <a:t>, на </a:t>
                      </a:r>
                      <a:r>
                        <a:rPr lang="ru-RU" sz="1600" dirty="0" err="1">
                          <a:effectLst/>
                        </a:rPr>
                        <a:t>догоду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іншим</a:t>
                      </a:r>
                      <a:r>
                        <a:rPr lang="ru-RU" sz="1600" dirty="0">
                          <a:effectLst/>
                        </a:rPr>
                        <a:t> особам </a:t>
                      </a:r>
                      <a:r>
                        <a:rPr lang="ru-RU" sz="1600" dirty="0" err="1">
                          <a:effectLst/>
                        </a:rPr>
                        <a:t>чи</a:t>
                      </a:r>
                      <a:r>
                        <a:rPr lang="ru-RU" sz="1600" dirty="0">
                          <a:effectLst/>
                        </a:rPr>
                        <a:t> структурам. </a:t>
                      </a:r>
                      <a:r>
                        <a:rPr lang="ru-RU" sz="1600" dirty="0" err="1">
                          <a:effectLst/>
                        </a:rPr>
                        <a:t>Забороняється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застосування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насильства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погроз</a:t>
                      </a:r>
                      <a:r>
                        <a:rPr lang="ru-RU" sz="1600" dirty="0">
                          <a:effectLst/>
                        </a:rPr>
                        <a:t>, обману, </a:t>
                      </a:r>
                      <a:r>
                        <a:rPr lang="ru-RU" sz="1600" dirty="0" err="1">
                          <a:effectLst/>
                        </a:rPr>
                        <a:t>підкупу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чи</a:t>
                      </a:r>
                      <a:r>
                        <a:rPr lang="ru-RU" sz="1600" dirty="0">
                          <a:effectLst/>
                        </a:rPr>
                        <a:t> будь-</a:t>
                      </a:r>
                      <a:r>
                        <a:rPr lang="ru-RU" sz="1600" dirty="0" err="1">
                          <a:effectLst/>
                        </a:rPr>
                        <a:t>яких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інших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дій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що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перешкоджають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вільному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формуванню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вільному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виявленню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волі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виборця</a:t>
                      </a:r>
                      <a:endParaRPr lang="ru-RU" sz="1600" dirty="0">
                        <a:effectLst/>
                      </a:endParaRPr>
                    </a:p>
                  </a:txBody>
                  <a:tcPr marL="0" marR="0" marT="28062" marB="0"/>
                </a:tc>
              </a:tr>
              <a:tr h="79058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добровільність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участі</a:t>
                      </a:r>
                      <a:r>
                        <a:rPr lang="ru-RU" sz="1600" dirty="0">
                          <a:effectLst/>
                        </a:rPr>
                        <a:t> у </a:t>
                      </a:r>
                      <a:r>
                        <a:rPr lang="ru-RU" sz="1600" dirty="0" err="1">
                          <a:effectLst/>
                        </a:rPr>
                        <a:t>виборах</a:t>
                      </a:r>
                      <a:endParaRPr lang="ru-RU" sz="1600" dirty="0">
                        <a:effectLst/>
                      </a:endParaRPr>
                    </a:p>
                  </a:txBody>
                  <a:tcPr marL="0" marR="0" marT="2806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брати</a:t>
                      </a:r>
                      <a:r>
                        <a:rPr lang="ru-RU" sz="1600" dirty="0">
                          <a:effectLst/>
                        </a:rPr>
                        <a:t> участь у </a:t>
                      </a:r>
                      <a:r>
                        <a:rPr lang="ru-RU" sz="1600" dirty="0" err="1">
                          <a:effectLst/>
                        </a:rPr>
                        <a:t>виборах</a:t>
                      </a:r>
                      <a:r>
                        <a:rPr lang="ru-RU" sz="1600" dirty="0">
                          <a:effectLst/>
                        </a:rPr>
                        <a:t> є правом </a:t>
                      </a:r>
                      <a:r>
                        <a:rPr lang="ru-RU" sz="1600" dirty="0" err="1">
                          <a:effectLst/>
                        </a:rPr>
                        <a:t>громадян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України</a:t>
                      </a:r>
                      <a:r>
                        <a:rPr lang="ru-RU" sz="1600" dirty="0">
                          <a:effectLst/>
                        </a:rPr>
                        <a:t>, а не </a:t>
                      </a:r>
                      <a:r>
                        <a:rPr lang="ru-RU" sz="1600" dirty="0" err="1">
                          <a:effectLst/>
                        </a:rPr>
                        <a:t>обов'язком</a:t>
                      </a:r>
                      <a:r>
                        <a:rPr lang="ru-RU" sz="1600" dirty="0">
                          <a:effectLst/>
                        </a:rPr>
                        <a:t>, тому вони </a:t>
                      </a:r>
                      <a:r>
                        <a:rPr lang="ru-RU" sz="1600" dirty="0" err="1">
                          <a:effectLst/>
                        </a:rPr>
                        <a:t>самостійно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вирішують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це</a:t>
                      </a:r>
                      <a:r>
                        <a:rPr lang="ru-RU" sz="1600" dirty="0">
                          <a:effectLst/>
                        </a:rPr>
                        <a:t>. У </a:t>
                      </a:r>
                      <a:r>
                        <a:rPr lang="ru-RU" sz="1600" dirty="0" err="1">
                          <a:effectLst/>
                        </a:rPr>
                        <a:t>деяких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країнах</a:t>
                      </a:r>
                      <a:r>
                        <a:rPr lang="ru-RU" sz="1600" dirty="0">
                          <a:effectLst/>
                        </a:rPr>
                        <a:t> — </a:t>
                      </a:r>
                      <a:r>
                        <a:rPr lang="ru-RU" sz="1600" dirty="0" err="1">
                          <a:effectLst/>
                        </a:rPr>
                        <a:t>це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обов'язок</a:t>
                      </a:r>
                      <a:r>
                        <a:rPr lang="ru-RU" sz="1600" dirty="0">
                          <a:effectLst/>
                        </a:rPr>
                        <a:t> і за </a:t>
                      </a:r>
                      <a:r>
                        <a:rPr lang="ru-RU" sz="1600" dirty="0" err="1">
                          <a:effectLst/>
                        </a:rPr>
                        <a:t>ухилення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участі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передбачена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відповідальність</a:t>
                      </a:r>
                      <a:r>
                        <a:rPr lang="ru-RU" sz="1600" dirty="0">
                          <a:effectLst/>
                        </a:rPr>
                        <a:t> аж до </a:t>
                      </a:r>
                      <a:r>
                        <a:rPr lang="ru-RU" sz="1600" dirty="0" err="1">
                          <a:effectLst/>
                        </a:rPr>
                        <a:t>позбавлення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волі</a:t>
                      </a:r>
                      <a:endParaRPr lang="ru-RU" sz="1600" dirty="0">
                        <a:effectLst/>
                      </a:endParaRPr>
                    </a:p>
                  </a:txBody>
                  <a:tcPr marL="0" marR="0" marT="28062" marB="0"/>
                </a:tc>
              </a:tr>
              <a:tr h="5381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пряме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виборче</a:t>
                      </a:r>
                      <a:r>
                        <a:rPr lang="ru-RU" sz="1600" dirty="0">
                          <a:effectLst/>
                        </a:rPr>
                        <a:t> право</a:t>
                      </a:r>
                    </a:p>
                  </a:txBody>
                  <a:tcPr marL="0" marR="0" marT="28062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голосують</a:t>
                      </a:r>
                      <a:r>
                        <a:rPr lang="ru-RU" sz="1600" dirty="0">
                          <a:effectLst/>
                        </a:rPr>
                        <a:t> за </a:t>
                      </a:r>
                      <a:r>
                        <a:rPr lang="ru-RU" sz="1600" dirty="0" err="1">
                          <a:effectLst/>
                        </a:rPr>
                        <a:t>кандидатів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особисто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виборці</a:t>
                      </a:r>
                      <a:r>
                        <a:rPr lang="ru-RU" sz="1600" dirty="0">
                          <a:effectLst/>
                        </a:rPr>
                        <a:t>, без будь-</a:t>
                      </a:r>
                      <a:r>
                        <a:rPr lang="ru-RU" sz="1600" dirty="0" err="1">
                          <a:effectLst/>
                        </a:rPr>
                        <a:t>яких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посередників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проміжних</a:t>
                      </a:r>
                      <a:r>
                        <a:rPr lang="ru-RU" sz="1600" dirty="0">
                          <a:effectLst/>
                        </a:rPr>
                        <a:t> ланок</a:t>
                      </a:r>
                    </a:p>
                  </a:txBody>
                  <a:tcPr marL="0" marR="0" marT="28062" marB="0"/>
                </a:tc>
              </a:tr>
              <a:tr h="5381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рівність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виборчих</a:t>
                      </a:r>
                      <a:r>
                        <a:rPr lang="ru-RU" sz="1600" dirty="0">
                          <a:effectLst/>
                        </a:rPr>
                        <a:t> прав</a:t>
                      </a:r>
                    </a:p>
                  </a:txBody>
                  <a:tcPr marL="0" marR="0" marT="28062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усі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громадяни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беруть</a:t>
                      </a:r>
                      <a:r>
                        <a:rPr lang="ru-RU" sz="1600" dirty="0">
                          <a:effectLst/>
                        </a:rPr>
                        <a:t> участь у </a:t>
                      </a:r>
                      <a:r>
                        <a:rPr lang="ru-RU" sz="1600" dirty="0" err="1">
                          <a:effectLst/>
                        </a:rPr>
                        <a:t>виборах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рівних</a:t>
                      </a:r>
                      <a:r>
                        <a:rPr lang="ru-RU" sz="1600" dirty="0">
                          <a:effectLst/>
                        </a:rPr>
                        <a:t> засадах, </a:t>
                      </a:r>
                      <a:r>
                        <a:rPr lang="ru-RU" sz="1600" dirty="0" err="1">
                          <a:effectLst/>
                        </a:rPr>
                        <a:t>кожен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виборець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має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лише</a:t>
                      </a:r>
                      <a:r>
                        <a:rPr lang="ru-RU" sz="1600" dirty="0">
                          <a:effectLst/>
                        </a:rPr>
                        <a:t> один голос</a:t>
                      </a:r>
                    </a:p>
                  </a:txBody>
                  <a:tcPr marL="0" marR="0" marT="28062" marB="0"/>
                </a:tc>
              </a:tr>
              <a:tr h="1445539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усезагальність виборів</a:t>
                      </a:r>
                    </a:p>
                  </a:txBody>
                  <a:tcPr marL="0" marR="0" marT="2806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активне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виборче</a:t>
                      </a:r>
                      <a:r>
                        <a:rPr lang="ru-RU" sz="1600" dirty="0">
                          <a:effectLst/>
                        </a:rPr>
                        <a:t> право </a:t>
                      </a:r>
                      <a:r>
                        <a:rPr lang="ru-RU" sz="1600" dirty="0" err="1">
                          <a:effectLst/>
                        </a:rPr>
                        <a:t>мають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усі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повнолітні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дієздатні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громадяни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  <a:r>
                        <a:rPr lang="ru-RU" sz="1600" dirty="0" err="1">
                          <a:effectLst/>
                        </a:rPr>
                        <a:t>пасивне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виборче</a:t>
                      </a:r>
                      <a:r>
                        <a:rPr lang="ru-RU" sz="1600" dirty="0">
                          <a:effectLst/>
                        </a:rPr>
                        <a:t> право </a:t>
                      </a:r>
                      <a:r>
                        <a:rPr lang="ru-RU" sz="1600" dirty="0" err="1">
                          <a:effectLst/>
                        </a:rPr>
                        <a:t>мають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усі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хто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відповідає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встановленим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законодавством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вимогам</a:t>
                      </a:r>
                      <a:r>
                        <a:rPr lang="ru-RU" sz="1600" dirty="0">
                          <a:effectLst/>
                        </a:rPr>
                        <a:t> (</a:t>
                      </a:r>
                      <a:r>
                        <a:rPr lang="ru-RU" sz="1600" dirty="0" err="1">
                          <a:effectLst/>
                        </a:rPr>
                        <a:t>досяг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відповідного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віку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проживає</a:t>
                      </a:r>
                      <a:r>
                        <a:rPr lang="ru-RU" sz="1600" dirty="0">
                          <a:effectLst/>
                        </a:rPr>
                        <a:t> в </a:t>
                      </a:r>
                      <a:r>
                        <a:rPr lang="ru-RU" sz="1600" dirty="0" err="1">
                          <a:effectLst/>
                        </a:rPr>
                        <a:t>державі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відповідний</a:t>
                      </a:r>
                      <a:r>
                        <a:rPr lang="ru-RU" sz="1600" dirty="0">
                          <a:effectLst/>
                        </a:rPr>
                        <a:t> строк та </a:t>
                      </a:r>
                      <a:r>
                        <a:rPr lang="ru-RU" sz="1600" dirty="0" err="1">
                          <a:effectLst/>
                        </a:rPr>
                        <a:t>ін</a:t>
                      </a:r>
                      <a:r>
                        <a:rPr lang="ru-RU" sz="1600" dirty="0">
                          <a:effectLst/>
                        </a:rPr>
                        <a:t>.). </a:t>
                      </a:r>
                      <a:r>
                        <a:rPr lang="ru-RU" sz="1600" dirty="0" err="1">
                          <a:effectLst/>
                        </a:rPr>
                        <a:t>Забороняються</a:t>
                      </a:r>
                      <a:r>
                        <a:rPr lang="ru-RU" sz="1600" dirty="0">
                          <a:effectLst/>
                        </a:rPr>
                        <a:t> будь-</a:t>
                      </a:r>
                      <a:r>
                        <a:rPr lang="ru-RU" sz="1600" dirty="0" err="1">
                          <a:effectLst/>
                        </a:rPr>
                        <a:t>які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обмеження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виборчих</a:t>
                      </a:r>
                      <a:r>
                        <a:rPr lang="ru-RU" sz="1600" dirty="0">
                          <a:effectLst/>
                        </a:rPr>
                        <a:t> прав </a:t>
                      </a:r>
                      <a:r>
                        <a:rPr lang="ru-RU" sz="1600" dirty="0" err="1">
                          <a:effectLst/>
                        </a:rPr>
                        <a:t>громадян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залежно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походження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соціального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майнового</a:t>
                      </a:r>
                      <a:r>
                        <a:rPr lang="ru-RU" sz="1600" dirty="0">
                          <a:effectLst/>
                        </a:rPr>
                        <a:t> стану, </a:t>
                      </a:r>
                      <a:r>
                        <a:rPr lang="ru-RU" sz="1600" dirty="0" err="1">
                          <a:effectLst/>
                        </a:rPr>
                        <a:t>расової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національної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належності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статі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освіти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мови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ставлення</a:t>
                      </a:r>
                      <a:r>
                        <a:rPr lang="ru-RU" sz="1600" dirty="0">
                          <a:effectLst/>
                        </a:rPr>
                        <a:t> до </a:t>
                      </a:r>
                      <a:r>
                        <a:rPr lang="ru-RU" sz="1600" dirty="0" err="1">
                          <a:effectLst/>
                        </a:rPr>
                        <a:t>релігії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політичних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переконань</a:t>
                      </a:r>
                      <a:r>
                        <a:rPr lang="ru-RU" sz="1600" dirty="0">
                          <a:effectLst/>
                        </a:rPr>
                        <a:t>, роду і характеру занять </a:t>
                      </a:r>
                      <a:r>
                        <a:rPr lang="ru-RU" sz="1600" dirty="0" err="1">
                          <a:effectLst/>
                        </a:rPr>
                        <a:t>тощо</a:t>
                      </a:r>
                      <a:endParaRPr lang="ru-RU" sz="1600" dirty="0">
                        <a:effectLst/>
                      </a:endParaRPr>
                    </a:p>
                  </a:txBody>
                  <a:tcPr marL="0" marR="0" marT="28062" marB="0"/>
                </a:tc>
              </a:tr>
              <a:tr h="1295503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таємність голосування</a:t>
                      </a:r>
                    </a:p>
                  </a:txBody>
                  <a:tcPr marL="0" marR="0" marT="2806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будь-</a:t>
                      </a:r>
                      <a:r>
                        <a:rPr lang="ru-RU" sz="1600" dirty="0" err="1">
                          <a:effectLst/>
                        </a:rPr>
                        <a:t>який</a:t>
                      </a:r>
                      <a:r>
                        <a:rPr lang="ru-RU" sz="1600" dirty="0">
                          <a:effectLst/>
                        </a:rPr>
                        <a:t> контроль за </a:t>
                      </a:r>
                      <a:r>
                        <a:rPr lang="ru-RU" sz="1600" dirty="0" err="1">
                          <a:effectLst/>
                        </a:rPr>
                        <a:t>волевиявленням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виборців</a:t>
                      </a:r>
                      <a:r>
                        <a:rPr lang="ru-RU" sz="1600" dirty="0">
                          <a:effectLst/>
                        </a:rPr>
                        <a:t> не </a:t>
                      </a:r>
                      <a:r>
                        <a:rPr lang="ru-RU" sz="1600" dirty="0" err="1">
                          <a:effectLst/>
                        </a:rPr>
                        <a:t>допускається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r>
                        <a:rPr lang="ru-RU" sz="1600" dirty="0" err="1">
                          <a:effectLst/>
                        </a:rPr>
                        <a:t>Це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забезпечується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особистим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голосуванням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виборця</a:t>
                      </a:r>
                      <a:r>
                        <a:rPr lang="ru-RU" sz="1600" dirty="0">
                          <a:effectLst/>
                        </a:rPr>
                        <a:t> в </a:t>
                      </a:r>
                      <a:r>
                        <a:rPr lang="ru-RU" sz="1600" dirty="0" err="1">
                          <a:effectLst/>
                        </a:rPr>
                        <a:t>спеціально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обладнаних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ізольованих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кабінах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або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кімнатах</a:t>
                      </a:r>
                      <a:r>
                        <a:rPr lang="ru-RU" sz="1600" dirty="0">
                          <a:effectLst/>
                        </a:rPr>
                        <a:t>, де </a:t>
                      </a:r>
                      <a:r>
                        <a:rPr lang="ru-RU" sz="1600" dirty="0" err="1">
                          <a:effectLst/>
                        </a:rPr>
                        <a:t>заборонене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встановлення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відеокамер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r>
                        <a:rPr lang="ru-RU" sz="1600" dirty="0" err="1">
                          <a:effectLst/>
                        </a:rPr>
                        <a:t>Під</a:t>
                      </a:r>
                      <a:r>
                        <a:rPr lang="ru-RU" sz="1600" dirty="0">
                          <a:effectLst/>
                        </a:rPr>
                        <a:t> час </a:t>
                      </a:r>
                      <a:r>
                        <a:rPr lang="ru-RU" sz="1600" dirty="0" err="1">
                          <a:effectLst/>
                        </a:rPr>
                        <a:t>заповнення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бюлетеня</a:t>
                      </a:r>
                      <a:r>
                        <a:rPr lang="ru-RU" sz="1600" dirty="0">
                          <a:effectLst/>
                        </a:rPr>
                        <a:t> заборонена </a:t>
                      </a:r>
                      <a:r>
                        <a:rPr lang="ru-RU" sz="1600" dirty="0" err="1">
                          <a:effectLst/>
                        </a:rPr>
                        <a:t>присутність</a:t>
                      </a:r>
                      <a:r>
                        <a:rPr lang="ru-RU" sz="1600" dirty="0">
                          <a:effectLst/>
                        </a:rPr>
                        <a:t> будь-кого, </a:t>
                      </a:r>
                      <a:r>
                        <a:rPr lang="ru-RU" sz="1600" dirty="0" err="1">
                          <a:effectLst/>
                        </a:rPr>
                        <a:t>крім</a:t>
                      </a:r>
                      <a:r>
                        <a:rPr lang="ru-RU" sz="1600" dirty="0">
                          <a:effectLst/>
                        </a:rPr>
                        <a:t> того </a:t>
                      </a:r>
                      <a:r>
                        <a:rPr lang="ru-RU" sz="1600" dirty="0" err="1">
                          <a:effectLst/>
                        </a:rPr>
                        <a:t>громадянина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який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голосує</a:t>
                      </a:r>
                      <a:endParaRPr lang="ru-RU" sz="1600" dirty="0">
                        <a:effectLst/>
                      </a:endParaRPr>
                    </a:p>
                  </a:txBody>
                  <a:tcPr marL="0" marR="0" marT="28062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420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  <a:solidFill>
            <a:srgbClr val="FFFFCC"/>
          </a:solidFill>
          <a:ln w="38100">
            <a:solidFill>
              <a:srgbClr val="6699FF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b="1" dirty="0" err="1">
                <a:solidFill>
                  <a:srgbClr val="FF0000"/>
                </a:solidFill>
              </a:rPr>
              <a:t>Чергові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вибори</a:t>
            </a:r>
            <a:r>
              <a:rPr lang="ru-RU" sz="2000" b="1" dirty="0">
                <a:solidFill>
                  <a:srgbClr val="FF0000"/>
                </a:solidFill>
              </a:rPr>
              <a:t> до </a:t>
            </a:r>
            <a:r>
              <a:rPr lang="ru-RU" sz="2000" b="1" dirty="0" err="1">
                <a:solidFill>
                  <a:srgbClr val="FF0000"/>
                </a:solidFill>
              </a:rPr>
              <a:t>Верховної</a:t>
            </a:r>
            <a:r>
              <a:rPr lang="ru-RU" sz="2000" b="1" dirty="0">
                <a:solidFill>
                  <a:srgbClr val="FF0000"/>
                </a:solidFill>
              </a:rPr>
              <a:t> Ради </a:t>
            </a:r>
            <a:r>
              <a:rPr lang="ru-RU" sz="2000" b="1" dirty="0" err="1">
                <a:solidFill>
                  <a:srgbClr val="FF0000"/>
                </a:solidFill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відбуваються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останню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неділю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жовтня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п’ятого</a:t>
            </a:r>
            <a:r>
              <a:rPr lang="ru-RU" sz="2000" b="1" dirty="0">
                <a:solidFill>
                  <a:srgbClr val="FF0000"/>
                </a:solidFill>
              </a:rPr>
              <a:t> року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повноважень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Верховної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Ради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України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000" b="1" dirty="0" err="1" smtClean="0">
                <a:solidFill>
                  <a:srgbClr val="FF0000"/>
                </a:solidFill>
              </a:rPr>
              <a:t>Позачергові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вибори</a:t>
            </a:r>
            <a:r>
              <a:rPr lang="ru-RU" sz="2000" b="1" dirty="0">
                <a:solidFill>
                  <a:srgbClr val="FF0000"/>
                </a:solidFill>
              </a:rPr>
              <a:t> до </a:t>
            </a:r>
            <a:r>
              <a:rPr lang="ru-RU" sz="2000" b="1" dirty="0" err="1">
                <a:solidFill>
                  <a:srgbClr val="FF0000"/>
                </a:solidFill>
              </a:rPr>
              <a:t>Верховної</a:t>
            </a:r>
            <a:r>
              <a:rPr lang="ru-RU" sz="2000" b="1" dirty="0">
                <a:solidFill>
                  <a:srgbClr val="FF0000"/>
                </a:solidFill>
              </a:rPr>
              <a:t> Ради </a:t>
            </a:r>
            <a:r>
              <a:rPr lang="ru-RU" sz="2000" b="1" dirty="0" err="1">
                <a:solidFill>
                  <a:srgbClr val="FF0000"/>
                </a:solidFill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призначає</a:t>
            </a:r>
            <a:r>
              <a:rPr lang="ru-RU" sz="2000" b="1" dirty="0">
                <a:solidFill>
                  <a:srgbClr val="FF0000"/>
                </a:solidFill>
              </a:rPr>
              <a:t> Президент </a:t>
            </a:r>
            <a:r>
              <a:rPr lang="ru-RU" sz="2000" b="1" dirty="0" err="1">
                <a:solidFill>
                  <a:srgbClr val="FF0000"/>
                </a:solidFill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</a:rPr>
              <a:t>, вони </a:t>
            </a:r>
            <a:r>
              <a:rPr lang="ru-RU" sz="2000" b="1" dirty="0" err="1">
                <a:solidFill>
                  <a:srgbClr val="FF0000"/>
                </a:solidFill>
              </a:rPr>
              <a:t>відбуваються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період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шістдесяти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днів</a:t>
            </a:r>
            <a:r>
              <a:rPr lang="ru-RU" sz="2000" b="1" dirty="0">
                <a:solidFill>
                  <a:srgbClr val="FF0000"/>
                </a:solidFill>
              </a:rPr>
              <a:t> з дня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опублікування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рішення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про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дострокове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припинення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повноважень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Верховної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Ради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України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solidFill>
                  <a:srgbClr val="FF0000"/>
                </a:solidFill>
              </a:rPr>
              <a:t>Президента </a:t>
            </a:r>
            <a:r>
              <a:rPr lang="ru-RU" sz="2000" b="1" dirty="0" err="1">
                <a:solidFill>
                  <a:srgbClr val="FF0000"/>
                </a:solidFill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обирають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громадяни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України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основі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загального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рівного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і прямого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виборчого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права шляхом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таємного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голосування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строком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на </a:t>
            </a:r>
            <a:r>
              <a:rPr lang="ru-RU" sz="2000" b="1" dirty="0" err="1">
                <a:solidFill>
                  <a:srgbClr val="FF0000"/>
                </a:solidFill>
              </a:rPr>
              <a:t>п’ять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років</a:t>
            </a:r>
            <a:r>
              <a:rPr lang="ru-RU" sz="20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sz="20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000" b="1" dirty="0" err="1" smtClean="0">
                <a:solidFill>
                  <a:srgbClr val="FF0000"/>
                </a:solidFill>
              </a:rPr>
              <a:t>Чергові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вибори</a:t>
            </a:r>
            <a:r>
              <a:rPr lang="ru-RU" sz="2000" b="1" dirty="0">
                <a:solidFill>
                  <a:srgbClr val="FF0000"/>
                </a:solidFill>
              </a:rPr>
              <a:t> Президента </a:t>
            </a:r>
            <a:r>
              <a:rPr lang="ru-RU" sz="2000" b="1" dirty="0" err="1">
                <a:solidFill>
                  <a:srgbClr val="FF0000"/>
                </a:solidFill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проводять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останню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неділю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березня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п’ятого</a:t>
            </a:r>
            <a:r>
              <a:rPr lang="ru-RU" sz="2000" b="1" dirty="0">
                <a:solidFill>
                  <a:srgbClr val="FF0000"/>
                </a:solidFill>
              </a:rPr>
              <a:t> року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повноважень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Президента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України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. У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разі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дострокового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припинення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повноважень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Президента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України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вибори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Президента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України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проводять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у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період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дев’яноста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днів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з дня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припинення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повноважень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4637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1800200"/>
          </a:xfrm>
          <a:solidFill>
            <a:srgbClr val="FFFFCC"/>
          </a:solidFill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Виборча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система</a:t>
            </a:r>
            <a:r>
              <a:rPr lang="ru-RU" sz="2000" i="1" dirty="0">
                <a:solidFill>
                  <a:schemeClr val="accent2">
                    <a:lumMod val="75000"/>
                  </a:schemeClr>
                </a:solidFill>
              </a:rPr>
              <a:t> — </a:t>
            </a:r>
            <a:endParaRPr lang="ru-RU" sz="20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</a:rPr>
              <a:t>це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сукупність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установлених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законом правил,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які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регулюють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перебіг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виборчої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кампанії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змагання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між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партіями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і кандидатами та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спосіб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голосування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), а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також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спосіб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визначення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переможців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розподілу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між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ними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депутатських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мандатів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492896"/>
            <a:ext cx="2376264" cy="108012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0070C0"/>
                </a:solidFill>
              </a:rPr>
              <a:t>мажоритарна</a:t>
            </a:r>
            <a:r>
              <a:rPr lang="ru-RU" sz="2400" b="1" dirty="0" smtClean="0">
                <a:solidFill>
                  <a:srgbClr val="0070C0"/>
                </a:solidFill>
              </a:rPr>
              <a:t> 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2492896"/>
            <a:ext cx="2376264" cy="108012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70C0"/>
                </a:solidFill>
              </a:rPr>
              <a:t>пропорційна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28184" y="2502835"/>
            <a:ext cx="2376264" cy="108012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70C0"/>
                </a:solidFill>
              </a:rPr>
              <a:t>змішана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413360" y="2132856"/>
            <a:ext cx="484632" cy="489204"/>
          </a:xfrm>
          <a:prstGeom prst="downArrow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092280" y="2132856"/>
            <a:ext cx="484632" cy="489204"/>
          </a:xfrm>
          <a:prstGeom prst="downArrow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293680" y="2132856"/>
            <a:ext cx="484632" cy="489204"/>
          </a:xfrm>
          <a:prstGeom prst="downArrow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11560" y="4149080"/>
            <a:ext cx="7992888" cy="1584176"/>
          </a:xfrm>
          <a:prstGeom prst="wedgeRoundRectCallout">
            <a:avLst>
              <a:gd name="adj1" fmla="val -57138"/>
              <a:gd name="adj2" fmla="val 119043"/>
              <a:gd name="adj3" fmla="val 16667"/>
            </a:avLst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Головною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ознакою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що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відрізняє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одну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виборчу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систему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від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іншої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, є порядок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визначення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результатів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виборів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тобто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розподілу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депутатських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мандатів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між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кандидатами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чи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3">
                    <a:lumMod val="75000"/>
                  </a:schemeClr>
                </a:solidFill>
              </a:rPr>
              <a:t>партіями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31915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2376264" cy="864096"/>
          </a:xfrm>
          <a:prstGeom prst="rect">
            <a:avLst/>
          </a:prstGeom>
          <a:solidFill>
            <a:srgbClr val="FFFF99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0070C0"/>
                </a:solidFill>
              </a:rPr>
              <a:t>Мажоритарна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algn="ctr"/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165880" y="260648"/>
            <a:ext cx="5690087" cy="864096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1800" dirty="0" err="1" smtClean="0"/>
              <a:t>обраним</a:t>
            </a:r>
            <a:r>
              <a:rPr lang="ru-RU" sz="1800" dirty="0" smtClean="0"/>
              <a:t> по </a:t>
            </a:r>
            <a:r>
              <a:rPr lang="ru-RU" sz="1800" dirty="0" err="1" smtClean="0"/>
              <a:t>виборчому</a:t>
            </a:r>
            <a:r>
              <a:rPr lang="ru-RU" sz="1800" dirty="0" smtClean="0"/>
              <a:t> округу </a:t>
            </a:r>
            <a:r>
              <a:rPr lang="ru-RU" sz="1800" dirty="0" err="1" smtClean="0"/>
              <a:t>вважається</a:t>
            </a:r>
            <a:r>
              <a:rPr lang="ru-RU" sz="1800" dirty="0" smtClean="0"/>
              <a:t> той кандидат, </a:t>
            </a:r>
            <a:r>
              <a:rPr lang="ru-RU" sz="1800" dirty="0" err="1" smtClean="0"/>
              <a:t>який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здобув</a:t>
            </a:r>
            <a:r>
              <a:rPr lang="ru-RU" sz="1800" dirty="0" smtClean="0"/>
              <a:t> </a:t>
            </a:r>
            <a:r>
              <a:rPr lang="ru-RU" sz="1800" dirty="0" err="1" smtClean="0"/>
              <a:t>установлену</a:t>
            </a:r>
            <a:r>
              <a:rPr lang="ru-RU" sz="1800" dirty="0" smtClean="0"/>
              <a:t> </a:t>
            </a:r>
            <a:r>
              <a:rPr lang="ru-RU" sz="1800" dirty="0" err="1" smtClean="0"/>
              <a:t>більшість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голосів</a:t>
            </a:r>
            <a:r>
              <a:rPr lang="ru-RU" sz="1800" dirty="0" smtClean="0"/>
              <a:t>. </a:t>
            </a:r>
            <a:endParaRPr lang="ru-RU" sz="1800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645028" y="4725144"/>
            <a:ext cx="8069238" cy="1728192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1800" b="1" i="1" dirty="0" err="1" smtClean="0"/>
              <a:t>Переваги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мажоритарної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системи</a:t>
            </a:r>
            <a:endParaRPr lang="ru-RU" sz="1800" b="1" i="1" dirty="0" smtClean="0"/>
          </a:p>
          <a:p>
            <a:pPr>
              <a:buFont typeface="Wingdings" pitchFamily="2" charset="2"/>
              <a:buChar char="q"/>
            </a:pPr>
            <a:r>
              <a:rPr lang="ru-RU" sz="1800" dirty="0" err="1" smtClean="0"/>
              <a:t>сприяє</a:t>
            </a:r>
            <a:r>
              <a:rPr lang="ru-RU" sz="1800" dirty="0" smtClean="0"/>
              <a:t> </a:t>
            </a:r>
            <a:r>
              <a:rPr lang="ru-RU" sz="1800" dirty="0" err="1" smtClean="0"/>
              <a:t>створенню</a:t>
            </a:r>
            <a:r>
              <a:rPr lang="ru-RU" sz="1800" dirty="0" smtClean="0"/>
              <a:t> </a:t>
            </a:r>
            <a:r>
              <a:rPr lang="ru-RU" sz="1800" dirty="0" err="1" smtClean="0"/>
              <a:t>стабільних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урядів</a:t>
            </a:r>
            <a:r>
              <a:rPr lang="ru-RU" sz="1800" dirty="0" smtClean="0"/>
              <a:t>, </a:t>
            </a:r>
            <a:r>
              <a:rPr lang="ru-RU" sz="1800" dirty="0" err="1" smtClean="0"/>
              <a:t>котрі</a:t>
            </a:r>
            <a:r>
              <a:rPr lang="ru-RU" sz="1800" dirty="0" smtClean="0"/>
              <a:t> </a:t>
            </a:r>
            <a:r>
              <a:rPr lang="ru-RU" sz="1800" dirty="0" err="1" smtClean="0"/>
              <a:t>спираються</a:t>
            </a:r>
            <a:r>
              <a:rPr lang="ru-RU" sz="1800" dirty="0" smtClean="0"/>
              <a:t> на </a:t>
            </a:r>
            <a:r>
              <a:rPr lang="ru-RU" sz="1800" dirty="0" err="1" smtClean="0"/>
              <a:t>парламентську</a:t>
            </a:r>
            <a:r>
              <a:rPr lang="ru-RU" sz="1800" dirty="0" smtClean="0"/>
              <a:t> </a:t>
            </a:r>
            <a:r>
              <a:rPr lang="ru-RU" sz="1800" dirty="0" err="1" smtClean="0"/>
              <a:t>більшість</a:t>
            </a:r>
            <a:r>
              <a:rPr lang="ru-RU" sz="1800" dirty="0" smtClean="0"/>
              <a:t>. </a:t>
            </a:r>
          </a:p>
          <a:p>
            <a:pPr>
              <a:buFont typeface="Wingdings" pitchFamily="2" charset="2"/>
              <a:buChar char="q"/>
            </a:pPr>
            <a:r>
              <a:rPr lang="ru-RU" sz="1800" dirty="0" err="1" smtClean="0"/>
              <a:t>персоніфікує</a:t>
            </a:r>
            <a:r>
              <a:rPr lang="ru-RU" sz="1800" dirty="0" smtClean="0"/>
              <a:t> </a:t>
            </a:r>
            <a:r>
              <a:rPr lang="ru-RU" sz="1800" dirty="0" err="1" smtClean="0"/>
              <a:t>вибори</a:t>
            </a:r>
            <a:r>
              <a:rPr lang="ru-RU" sz="1800" dirty="0" smtClean="0"/>
              <a:t>, </a:t>
            </a:r>
            <a:r>
              <a:rPr lang="ru-RU" sz="1800" dirty="0" err="1" smtClean="0"/>
              <a:t>тобто</a:t>
            </a:r>
            <a:r>
              <a:rPr lang="ru-RU" sz="1800" dirty="0" smtClean="0"/>
              <a:t> </a:t>
            </a:r>
            <a:r>
              <a:rPr lang="ru-RU" sz="1800" dirty="0" err="1" smtClean="0"/>
              <a:t>кожен</a:t>
            </a:r>
            <a:r>
              <a:rPr lang="ru-RU" sz="1800" dirty="0" smtClean="0"/>
              <a:t> </a:t>
            </a:r>
            <a:r>
              <a:rPr lang="ru-RU" sz="1800" dirty="0" err="1" smtClean="0"/>
              <a:t>виборець</a:t>
            </a:r>
            <a:r>
              <a:rPr lang="ru-RU" sz="1800" dirty="0" smtClean="0"/>
              <a:t> </a:t>
            </a:r>
            <a:r>
              <a:rPr lang="ru-RU" sz="1800" dirty="0" err="1" smtClean="0"/>
              <a:t>знає</a:t>
            </a:r>
            <a:r>
              <a:rPr lang="ru-RU" sz="1800" dirty="0" smtClean="0"/>
              <a:t>, за кого </a:t>
            </a:r>
            <a:r>
              <a:rPr lang="ru-RU" sz="1800" dirty="0" err="1" smtClean="0"/>
              <a:t>саме</a:t>
            </a:r>
            <a:r>
              <a:rPr lang="ru-RU" sz="1800" dirty="0" smtClean="0"/>
              <a:t> </a:t>
            </a:r>
            <a:r>
              <a:rPr lang="ru-RU" sz="1800" dirty="0" err="1" smtClean="0"/>
              <a:t>він</a:t>
            </a:r>
            <a:r>
              <a:rPr lang="ru-RU" sz="1800" dirty="0" smtClean="0"/>
              <a:t> </a:t>
            </a:r>
            <a:r>
              <a:rPr lang="ru-RU" sz="1800" dirty="0" err="1" smtClean="0"/>
              <a:t>голосував</a:t>
            </a:r>
            <a:r>
              <a:rPr lang="ru-RU" sz="1800" dirty="0" smtClean="0"/>
              <a:t> і </a:t>
            </a:r>
            <a:r>
              <a:rPr lang="ru-RU" sz="1800" dirty="0" err="1" smtClean="0"/>
              <a:t>хто</a:t>
            </a:r>
            <a:r>
              <a:rPr lang="ru-RU" sz="1800" dirty="0" smtClean="0"/>
              <a:t> </a:t>
            </a:r>
            <a:r>
              <a:rPr lang="ru-RU" sz="1800" dirty="0" err="1" smtClean="0"/>
              <a:t>його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представляє</a:t>
            </a:r>
            <a:r>
              <a:rPr lang="ru-RU" sz="1800" dirty="0" smtClean="0"/>
              <a:t> </a:t>
            </a:r>
            <a:r>
              <a:rPr lang="ru-RU" sz="2000" dirty="0" smtClean="0"/>
              <a:t>у </a:t>
            </a:r>
            <a:r>
              <a:rPr lang="ru-RU" sz="2000" dirty="0" err="1" smtClean="0"/>
              <a:t>представницькому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cxnSp>
        <p:nvCxnSpPr>
          <p:cNvPr id="12" name="Прямая со стрелкой 11"/>
          <p:cNvCxnSpPr>
            <a:stCxn id="4" idx="3"/>
            <a:endCxn id="6" idx="1"/>
          </p:cNvCxnSpPr>
          <p:nvPr/>
        </p:nvCxnSpPr>
        <p:spPr>
          <a:xfrm>
            <a:off x="2771800" y="692696"/>
            <a:ext cx="39408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бъект 2"/>
          <p:cNvSpPr txBox="1">
            <a:spLocks/>
          </p:cNvSpPr>
          <p:nvPr/>
        </p:nvSpPr>
        <p:spPr>
          <a:xfrm>
            <a:off x="645028" y="1340768"/>
            <a:ext cx="8229600" cy="3096344"/>
          </a:xfrm>
          <a:prstGeom prst="rect">
            <a:avLst/>
          </a:prstGeo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i="1" dirty="0" smtClean="0"/>
              <a:t>три </a:t>
            </a:r>
            <a:r>
              <a:rPr lang="ru-RU" sz="1800" b="1" i="1" dirty="0" err="1" smtClean="0"/>
              <a:t>різновиди</a:t>
            </a:r>
            <a:r>
              <a:rPr lang="ru-RU" sz="1800" b="1" i="1" dirty="0" smtClean="0"/>
              <a:t>. </a:t>
            </a:r>
          </a:p>
          <a:p>
            <a:r>
              <a:rPr lang="ru-RU" sz="1600" dirty="0" err="1" smtClean="0">
                <a:solidFill>
                  <a:srgbClr val="FF0000"/>
                </a:solidFill>
              </a:rPr>
              <a:t>Мажоритарна</a:t>
            </a:r>
            <a:r>
              <a:rPr lang="ru-RU" sz="1600" dirty="0" smtClean="0">
                <a:solidFill>
                  <a:srgbClr val="FF0000"/>
                </a:solidFill>
              </a:rPr>
              <a:t> система </a:t>
            </a:r>
            <a:r>
              <a:rPr lang="ru-RU" sz="1600" dirty="0" err="1" smtClean="0">
                <a:solidFill>
                  <a:srgbClr val="FF0000"/>
                </a:solidFill>
              </a:rPr>
              <a:t>абсолютної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більшості</a:t>
            </a:r>
            <a:r>
              <a:rPr lang="ru-RU" sz="1600" dirty="0" smtClean="0">
                <a:solidFill>
                  <a:srgbClr val="FF0000"/>
                </a:solidFill>
              </a:rPr>
              <a:t> -  кандидат </a:t>
            </a:r>
            <a:r>
              <a:rPr lang="ru-RU" sz="1600" dirty="0" err="1" smtClean="0">
                <a:solidFill>
                  <a:srgbClr val="FF0000"/>
                </a:solidFill>
              </a:rPr>
              <a:t>має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одержати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більше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половини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голосів</a:t>
            </a:r>
            <a:r>
              <a:rPr lang="ru-RU" sz="1600" dirty="0" smtClean="0">
                <a:solidFill>
                  <a:srgbClr val="FF0000"/>
                </a:solidFill>
              </a:rPr>
              <a:t> тих, </a:t>
            </a:r>
            <a:r>
              <a:rPr lang="ru-RU" sz="1600" dirty="0" err="1" smtClean="0">
                <a:solidFill>
                  <a:srgbClr val="FF0000"/>
                </a:solidFill>
              </a:rPr>
              <a:t>хто</a:t>
            </a:r>
            <a:r>
              <a:rPr lang="ru-RU" sz="1600" dirty="0" smtClean="0">
                <a:solidFill>
                  <a:srgbClr val="FF0000"/>
                </a:solidFill>
              </a:rPr>
              <a:t> взяв участь у </a:t>
            </a:r>
            <a:r>
              <a:rPr lang="ru-RU" sz="1600" dirty="0" err="1" smtClean="0">
                <a:solidFill>
                  <a:srgbClr val="FF0000"/>
                </a:solidFill>
              </a:rPr>
              <a:t>голосуванні</a:t>
            </a:r>
            <a:r>
              <a:rPr lang="ru-RU" sz="1600" dirty="0" smtClean="0">
                <a:solidFill>
                  <a:srgbClr val="FF0000"/>
                </a:solidFill>
              </a:rPr>
              <a:t>.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 </a:t>
            </a:r>
            <a:r>
              <a:rPr lang="ru-RU" sz="1600" dirty="0" err="1" smtClean="0"/>
              <a:t>жоден</a:t>
            </a:r>
            <a:r>
              <a:rPr lang="ru-RU" sz="1600" dirty="0" smtClean="0"/>
              <a:t> кандидат не одержав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, </a:t>
            </a:r>
            <a:r>
              <a:rPr lang="ru-RU" sz="1600" dirty="0" err="1" smtClean="0"/>
              <a:t>ніж</a:t>
            </a:r>
            <a:r>
              <a:rPr lang="ru-RU" sz="1600" dirty="0" smtClean="0"/>
              <a:t> половину </a:t>
            </a:r>
            <a:r>
              <a:rPr lang="ru-RU" sz="1600" dirty="0" err="1" smtClean="0"/>
              <a:t>голосів</a:t>
            </a:r>
            <a:r>
              <a:rPr lang="ru-RU" sz="1600" dirty="0" smtClean="0"/>
              <a:t>, </a:t>
            </a:r>
            <a:r>
              <a:rPr lang="ru-RU" sz="1600" dirty="0" err="1" smtClean="0"/>
              <a:t>проводять</a:t>
            </a:r>
            <a:r>
              <a:rPr lang="ru-RU" sz="1600" dirty="0" smtClean="0"/>
              <a:t> </a:t>
            </a:r>
            <a:r>
              <a:rPr lang="ru-RU" sz="1600" dirty="0" err="1" smtClean="0"/>
              <a:t>другий</a:t>
            </a:r>
            <a:r>
              <a:rPr lang="ru-RU" sz="1600" dirty="0" smtClean="0"/>
              <a:t> тур </a:t>
            </a:r>
            <a:r>
              <a:rPr lang="ru-RU" sz="1600" dirty="0" err="1" smtClean="0"/>
              <a:t>виборів</a:t>
            </a:r>
            <a:r>
              <a:rPr lang="ru-RU" sz="1600" dirty="0" smtClean="0"/>
              <a:t>, у </a:t>
            </a:r>
            <a:r>
              <a:rPr lang="ru-RU" sz="1600" dirty="0" err="1" smtClean="0"/>
              <a:t>якому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беруть</a:t>
            </a:r>
            <a:r>
              <a:rPr lang="ru-RU" sz="1600" dirty="0" smtClean="0"/>
              <a:t> участь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два </a:t>
            </a:r>
            <a:r>
              <a:rPr lang="ru-RU" sz="1600" dirty="0" err="1" smtClean="0"/>
              <a:t>кандидати</a:t>
            </a:r>
            <a:r>
              <a:rPr lang="ru-RU" sz="1600" dirty="0" smtClean="0"/>
              <a:t> — </a:t>
            </a:r>
            <a:r>
              <a:rPr lang="ru-RU" sz="1600" dirty="0" err="1" smtClean="0"/>
              <a:t>тоді</a:t>
            </a:r>
            <a:r>
              <a:rPr lang="ru-RU" sz="1600" dirty="0" smtClean="0"/>
              <a:t> для перемоги </a:t>
            </a:r>
            <a:r>
              <a:rPr lang="ru-RU" sz="1600" dirty="0" err="1" smtClean="0"/>
              <a:t>потрібно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набрати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просту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голосів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>
                <a:solidFill>
                  <a:srgbClr val="FF0000"/>
                </a:solidFill>
              </a:rPr>
              <a:t>Мажоритарна</a:t>
            </a:r>
            <a:r>
              <a:rPr lang="ru-RU" sz="1600" dirty="0" smtClean="0">
                <a:solidFill>
                  <a:srgbClr val="FF0000"/>
                </a:solidFill>
              </a:rPr>
              <a:t> система </a:t>
            </a:r>
            <a:r>
              <a:rPr lang="ru-RU" sz="1600" dirty="0" err="1">
                <a:solidFill>
                  <a:srgbClr val="FF0000"/>
                </a:solidFill>
              </a:rPr>
              <a:t>відносної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err="1">
                <a:solidFill>
                  <a:srgbClr val="FF0000"/>
                </a:solidFill>
              </a:rPr>
              <a:t>більшості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–  </a:t>
            </a:r>
            <a:r>
              <a:rPr lang="ru-RU" sz="1600" dirty="0" err="1" smtClean="0">
                <a:solidFill>
                  <a:srgbClr val="FF0000"/>
                </a:solidFill>
              </a:rPr>
              <a:t>обраний</a:t>
            </a:r>
            <a:r>
              <a:rPr lang="ru-RU" sz="1600" dirty="0" smtClean="0">
                <a:solidFill>
                  <a:srgbClr val="FF0000"/>
                </a:solidFill>
              </a:rPr>
              <a:t> кандидат, за </a:t>
            </a:r>
            <a:r>
              <a:rPr lang="ru-RU" sz="1600" dirty="0" err="1" smtClean="0">
                <a:solidFill>
                  <a:srgbClr val="FF0000"/>
                </a:solidFill>
              </a:rPr>
              <a:t>якого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проголосувало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більше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виборців</a:t>
            </a:r>
            <a:r>
              <a:rPr lang="ru-RU" sz="1600" dirty="0" smtClean="0">
                <a:solidFill>
                  <a:srgbClr val="FF0000"/>
                </a:solidFill>
              </a:rPr>
              <a:t>, </a:t>
            </a:r>
            <a:r>
              <a:rPr lang="ru-RU" sz="1600" dirty="0" err="1" smtClean="0">
                <a:solidFill>
                  <a:srgbClr val="FF0000"/>
                </a:solidFill>
              </a:rPr>
              <a:t>ніж</a:t>
            </a:r>
            <a:r>
              <a:rPr lang="ru-RU" sz="1600" dirty="0" smtClean="0">
                <a:solidFill>
                  <a:srgbClr val="FF0000"/>
                </a:solidFill>
              </a:rPr>
              <a:t> за </a:t>
            </a:r>
            <a:r>
              <a:rPr lang="ru-RU" sz="1600" dirty="0" err="1" smtClean="0">
                <a:solidFill>
                  <a:srgbClr val="FF0000"/>
                </a:solidFill>
              </a:rPr>
              <a:t>інших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кандидатів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smtClean="0"/>
              <a:t>(</a:t>
            </a:r>
            <a:r>
              <a:rPr lang="ru-RU" sz="1600" dirty="0" err="1" smtClean="0"/>
              <a:t>тобто</a:t>
            </a:r>
            <a:r>
              <a:rPr lang="ru-RU" sz="1600" dirty="0" smtClean="0"/>
              <a:t> не </a:t>
            </a:r>
            <a:r>
              <a:rPr lang="ru-RU" sz="1600" dirty="0" err="1" smtClean="0"/>
              <a:t>обов’язково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набирати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половини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усієї</a:t>
            </a:r>
            <a:r>
              <a:rPr lang="ru-RU" sz="1600" dirty="0" smtClean="0"/>
              <a:t> </a:t>
            </a:r>
            <a:r>
              <a:rPr lang="ru-RU" sz="1600" dirty="0" err="1" smtClean="0"/>
              <a:t>кількості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голосів</a:t>
            </a:r>
            <a:r>
              <a:rPr lang="ru-RU" sz="1600" dirty="0" smtClean="0"/>
              <a:t>). У </a:t>
            </a:r>
            <a:r>
              <a:rPr lang="ru-RU" sz="1600" dirty="0" err="1" smtClean="0"/>
              <a:t>цьому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разі</a:t>
            </a:r>
            <a:r>
              <a:rPr lang="ru-RU" sz="1600" dirty="0" smtClean="0"/>
              <a:t> </a:t>
            </a:r>
            <a:r>
              <a:rPr lang="ru-RU" sz="1600" dirty="0" err="1" smtClean="0"/>
              <a:t>голосування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відбувається</a:t>
            </a:r>
            <a:r>
              <a:rPr lang="ru-RU" sz="1600" dirty="0" smtClean="0"/>
              <a:t> в один тур.</a:t>
            </a:r>
          </a:p>
          <a:p>
            <a:r>
              <a:rPr lang="ru-RU" sz="1600" dirty="0" err="1" smtClean="0">
                <a:solidFill>
                  <a:srgbClr val="FF0000"/>
                </a:solidFill>
              </a:rPr>
              <a:t>Мажоритарна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>
                <a:solidFill>
                  <a:srgbClr val="FF0000"/>
                </a:solidFill>
              </a:rPr>
              <a:t>виборча</a:t>
            </a:r>
            <a:r>
              <a:rPr lang="ru-RU" sz="1600" dirty="0">
                <a:solidFill>
                  <a:srgbClr val="FF0000"/>
                </a:solidFill>
              </a:rPr>
              <a:t> система </a:t>
            </a:r>
            <a:r>
              <a:rPr lang="ru-RU" sz="1600" dirty="0" err="1">
                <a:solidFill>
                  <a:srgbClr val="FF0000"/>
                </a:solidFill>
              </a:rPr>
              <a:t>кваліфікованої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err="1">
                <a:solidFill>
                  <a:srgbClr val="FF0000"/>
                </a:solidFill>
              </a:rPr>
              <a:t>більшості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/>
              <a:t> </a:t>
            </a:r>
            <a:r>
              <a:rPr lang="ru-RU" sz="1600" dirty="0" smtClean="0"/>
              <a:t>- 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законодавчо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встановлено</a:t>
            </a:r>
            <a:r>
              <a:rPr lang="ru-RU" sz="1600" dirty="0" smtClean="0">
                <a:solidFill>
                  <a:srgbClr val="FF0000"/>
                </a:solidFill>
              </a:rPr>
              <a:t>, </a:t>
            </a:r>
            <a:r>
              <a:rPr lang="ru-RU" sz="1600" dirty="0" err="1" smtClean="0">
                <a:solidFill>
                  <a:srgbClr val="FF0000"/>
                </a:solidFill>
              </a:rPr>
              <a:t>що</a:t>
            </a:r>
            <a:r>
              <a:rPr lang="ru-RU" sz="1600" dirty="0" smtClean="0">
                <a:solidFill>
                  <a:srgbClr val="FF0000"/>
                </a:solidFill>
              </a:rPr>
              <a:t> кандидат </a:t>
            </a:r>
            <a:r>
              <a:rPr lang="ru-RU" sz="1600" dirty="0" err="1" smtClean="0">
                <a:solidFill>
                  <a:srgbClr val="FF0000"/>
                </a:solidFill>
              </a:rPr>
              <a:t>має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набрати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визначену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більшість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</a:rPr>
              <a:t>голосів</a:t>
            </a:r>
            <a:r>
              <a:rPr lang="ru-RU" sz="1600" dirty="0" smtClean="0">
                <a:solidFill>
                  <a:srgbClr val="FF0000"/>
                </a:solidFill>
              </a:rPr>
              <a:t>, яка </a:t>
            </a:r>
            <a:r>
              <a:rPr lang="ru-RU" sz="1600" dirty="0" err="1" smtClean="0">
                <a:solidFill>
                  <a:srgbClr val="FF0000"/>
                </a:solidFill>
              </a:rPr>
              <a:t>перевищує</a:t>
            </a:r>
            <a:r>
              <a:rPr lang="ru-RU" sz="1600" dirty="0" smtClean="0">
                <a:solidFill>
                  <a:srgbClr val="FF0000"/>
                </a:solidFill>
              </a:rPr>
              <a:t> половину, </a:t>
            </a:r>
            <a:r>
              <a:rPr lang="ru-RU" sz="1600" dirty="0" err="1" smtClean="0">
                <a:solidFill>
                  <a:srgbClr val="FF0000"/>
                </a:solidFill>
              </a:rPr>
              <a:t>наприклад</a:t>
            </a:r>
            <a:r>
              <a:rPr lang="ru-RU" sz="1600" dirty="0" smtClean="0">
                <a:solidFill>
                  <a:srgbClr val="FF0000"/>
                </a:solidFill>
              </a:rPr>
              <a:t> 2/3 </a:t>
            </a:r>
            <a:r>
              <a:rPr lang="ru-RU" sz="1600" dirty="0" err="1" smtClean="0">
                <a:solidFill>
                  <a:srgbClr val="FF0000"/>
                </a:solidFill>
              </a:rPr>
              <a:t>або</a:t>
            </a:r>
            <a:r>
              <a:rPr lang="ru-RU" sz="1600" dirty="0" smtClean="0">
                <a:solidFill>
                  <a:srgbClr val="FF0000"/>
                </a:solidFill>
              </a:rPr>
              <a:t> 3/4, то </a:t>
            </a:r>
            <a:r>
              <a:rPr lang="ru-RU" sz="1600" dirty="0" err="1" smtClean="0">
                <a:solidFill>
                  <a:srgbClr val="FF0000"/>
                </a:solidFill>
              </a:rPr>
              <a:t>це</a:t>
            </a:r>
            <a:r>
              <a:rPr lang="ru-RU" sz="1600" dirty="0" smtClean="0"/>
              <a:t>. </a:t>
            </a:r>
            <a:r>
              <a:rPr lang="ru-RU" sz="1600" dirty="0" err="1" smtClean="0"/>
              <a:t>Її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застосовують</a:t>
            </a:r>
            <a:r>
              <a:rPr lang="ru-RU" sz="1600" dirty="0" smtClean="0"/>
              <a:t> в </a:t>
            </a:r>
            <a:r>
              <a:rPr lang="ru-RU" sz="1600" dirty="0" err="1" smtClean="0"/>
              <a:t>поодиноких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випадках</a:t>
            </a:r>
            <a:r>
              <a:rPr lang="ru-RU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8852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2376264" cy="1080120"/>
          </a:xfrm>
          <a:prstGeom prst="rect">
            <a:avLst/>
          </a:prstGeom>
          <a:solidFill>
            <a:srgbClr val="FFFF99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70C0"/>
                </a:solidFill>
              </a:rPr>
              <a:t>пропорційна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131840" y="260648"/>
            <a:ext cx="5637312" cy="1080120"/>
          </a:xfr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 smtClean="0"/>
              <a:t>ґрунтується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пропорційній</a:t>
            </a:r>
            <a:r>
              <a:rPr lang="ru-RU" sz="2000" dirty="0"/>
              <a:t> </a:t>
            </a:r>
            <a:r>
              <a:rPr lang="ru-RU" sz="2000" dirty="0" err="1"/>
              <a:t>відповідності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кількістю</a:t>
            </a:r>
            <a:r>
              <a:rPr lang="ru-RU" sz="2000" dirty="0"/>
              <a:t> </a:t>
            </a:r>
            <a:r>
              <a:rPr lang="ru-RU" sz="2000" dirty="0" err="1"/>
              <a:t>завойованих</a:t>
            </a:r>
            <a:r>
              <a:rPr lang="ru-RU" sz="2000" dirty="0"/>
              <a:t> </a:t>
            </a:r>
            <a:r>
              <a:rPr lang="ru-RU" sz="2000" dirty="0" err="1"/>
              <a:t>голосів</a:t>
            </a:r>
            <a:r>
              <a:rPr lang="ru-RU" sz="2000" dirty="0"/>
              <a:t> та </a:t>
            </a:r>
            <a:r>
              <a:rPr lang="ru-RU" sz="2000" dirty="0" err="1"/>
              <a:t>кількістю</a:t>
            </a:r>
            <a:r>
              <a:rPr lang="ru-RU" sz="2000" dirty="0"/>
              <a:t> </a:t>
            </a:r>
            <a:r>
              <a:rPr lang="ru-RU" sz="2000" dirty="0" err="1"/>
              <a:t>отриманих</a:t>
            </a:r>
            <a:r>
              <a:rPr lang="ru-RU" sz="2000" dirty="0"/>
              <a:t> </a:t>
            </a:r>
            <a:r>
              <a:rPr lang="ru-RU" sz="2000" dirty="0" err="1"/>
              <a:t>мандатів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11357" y="1844824"/>
            <a:ext cx="8013576" cy="1404156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/>
              <a:t>«</a:t>
            </a:r>
            <a:r>
              <a:rPr lang="ru-RU" sz="2000" dirty="0" err="1" smtClean="0"/>
              <a:t>жорсткі</a:t>
            </a:r>
            <a:r>
              <a:rPr lang="ru-RU" sz="2000" dirty="0" smtClean="0"/>
              <a:t> списки» -  депутатами </a:t>
            </a:r>
            <a:r>
              <a:rPr lang="ru-RU" sz="2000" dirty="0" err="1"/>
              <a:t>стає</a:t>
            </a:r>
            <a:r>
              <a:rPr lang="ru-RU" sz="2000" dirty="0"/>
              <a:t> </a:t>
            </a:r>
            <a:r>
              <a:rPr lang="ru-RU" sz="2000" dirty="0" err="1"/>
              <a:t>така</a:t>
            </a:r>
            <a:r>
              <a:rPr lang="ru-RU" sz="2000" dirty="0"/>
              <a:t>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кандидатів</a:t>
            </a:r>
            <a:r>
              <a:rPr lang="ru-RU" sz="2000" dirty="0"/>
              <a:t> за порядком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першого</a:t>
            </a:r>
            <a:r>
              <a:rPr lang="ru-RU" sz="2000" dirty="0"/>
              <a:t>, </a:t>
            </a:r>
            <a:r>
              <a:rPr lang="ru-RU" sz="2000" dirty="0" err="1"/>
              <a:t>скільки</a:t>
            </a:r>
            <a:r>
              <a:rPr lang="ru-RU" sz="2000" dirty="0"/>
              <a:t> </a:t>
            </a:r>
            <a:r>
              <a:rPr lang="ru-RU" sz="2000" dirty="0" err="1"/>
              <a:t>голосів</a:t>
            </a:r>
            <a:r>
              <a:rPr lang="ru-RU" sz="2000" dirty="0"/>
              <a:t> набрала </a:t>
            </a:r>
            <a:r>
              <a:rPr lang="ru-RU" sz="2000" dirty="0" err="1"/>
              <a:t>відповідна</a:t>
            </a:r>
            <a:r>
              <a:rPr lang="ru-RU" sz="2000" dirty="0"/>
              <a:t> </a:t>
            </a:r>
            <a:r>
              <a:rPr lang="ru-RU" sz="2000" dirty="0" err="1"/>
              <a:t>партія</a:t>
            </a:r>
            <a:r>
              <a:rPr lang="ru-RU" sz="2000" dirty="0" smtClean="0"/>
              <a:t>(</a:t>
            </a:r>
            <a:r>
              <a:rPr lang="ru-RU" sz="2000" dirty="0" err="1" smtClean="0"/>
              <a:t>Україна</a:t>
            </a:r>
            <a:r>
              <a:rPr lang="ru-RU" sz="2000" dirty="0" smtClean="0"/>
              <a:t>, </a:t>
            </a:r>
            <a:r>
              <a:rPr lang="ru-RU" sz="2000" dirty="0" err="1" smtClean="0"/>
              <a:t>Португалія</a:t>
            </a:r>
            <a:r>
              <a:rPr lang="ru-RU" sz="2000" dirty="0" smtClean="0"/>
              <a:t>)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11357" y="3717032"/>
            <a:ext cx="8013576" cy="2232248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err="1" smtClean="0"/>
              <a:t>Напівжорсткі</a:t>
            </a:r>
            <a:r>
              <a:rPr lang="ru-RU" sz="2000" dirty="0" smtClean="0"/>
              <a:t> списки  - </a:t>
            </a:r>
            <a:r>
              <a:rPr lang="ru-RU" sz="2000" dirty="0" err="1" smtClean="0"/>
              <a:t>голосуючи</a:t>
            </a:r>
            <a:r>
              <a:rPr lang="ru-RU" sz="2000" dirty="0" smtClean="0"/>
              <a:t> за </a:t>
            </a:r>
            <a:r>
              <a:rPr lang="ru-RU" sz="2000" dirty="0" err="1" smtClean="0"/>
              <a:t>партію</a:t>
            </a:r>
            <a:r>
              <a:rPr lang="ru-RU" sz="2000" dirty="0" smtClean="0"/>
              <a:t>, </a:t>
            </a:r>
            <a:r>
              <a:rPr lang="ru-RU" sz="2000" dirty="0" err="1" smtClean="0"/>
              <a:t>виборці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позначають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відповідними</a:t>
            </a:r>
            <a:r>
              <a:rPr lang="ru-RU" sz="2000" dirty="0" smtClean="0"/>
              <a:t> номерами тих </a:t>
            </a:r>
            <a:r>
              <a:rPr lang="ru-RU" sz="2000" dirty="0" err="1" smtClean="0"/>
              <a:t>кандидатів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вони </a:t>
            </a:r>
            <a:r>
              <a:rPr lang="ru-RU" sz="2000" dirty="0" err="1" smtClean="0"/>
              <a:t>воліли</a:t>
            </a:r>
            <a:r>
              <a:rPr lang="ru-RU" sz="2000" dirty="0" smtClean="0"/>
              <a:t> </a:t>
            </a:r>
            <a:r>
              <a:rPr lang="ru-RU" sz="2000" dirty="0" err="1" smtClean="0"/>
              <a:t>би</a:t>
            </a:r>
            <a:r>
              <a:rPr lang="ru-RU" sz="2000" dirty="0" smtClean="0"/>
              <a:t> </a:t>
            </a:r>
            <a:r>
              <a:rPr lang="ru-RU" sz="2000" dirty="0" err="1" smtClean="0"/>
              <a:t>бачити</a:t>
            </a:r>
            <a:r>
              <a:rPr lang="ru-RU" sz="2000" dirty="0" smtClean="0"/>
              <a:t> у </a:t>
            </a:r>
            <a:r>
              <a:rPr lang="ru-RU" sz="2000" dirty="0" err="1" smtClean="0"/>
              <a:t>представницькому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</a:t>
            </a:r>
            <a:r>
              <a:rPr lang="ru-RU" sz="2000" dirty="0" smtClean="0"/>
              <a:t>. За </a:t>
            </a:r>
            <a:r>
              <a:rPr lang="ru-RU" sz="2000" dirty="0" err="1" smtClean="0"/>
              <a:t>такої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думка </a:t>
            </a:r>
            <a:r>
              <a:rPr lang="ru-RU" sz="2000" dirty="0" err="1" smtClean="0"/>
              <a:t>виборців</a:t>
            </a:r>
            <a:r>
              <a:rPr lang="ru-RU" sz="2000" dirty="0" smtClean="0"/>
              <a:t> </a:t>
            </a:r>
            <a:r>
              <a:rPr lang="ru-RU" sz="2000" dirty="0" err="1" smtClean="0"/>
              <a:t>враховується</a:t>
            </a:r>
            <a:r>
              <a:rPr lang="ru-RU" sz="2000" dirty="0" smtClean="0"/>
              <a:t> при </a:t>
            </a:r>
            <a:r>
              <a:rPr lang="ru-RU" sz="2000" dirty="0" err="1" smtClean="0"/>
              <a:t>розподілі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місць</a:t>
            </a:r>
            <a:r>
              <a:rPr lang="ru-RU" sz="2000" dirty="0" smtClean="0"/>
              <a:t>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депутатами.</a:t>
            </a:r>
            <a:r>
              <a:rPr lang="ru-RU" sz="2000" dirty="0"/>
              <a:t>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(депутатом </a:t>
            </a:r>
            <a:r>
              <a:rPr lang="ru-RU" sz="2000" dirty="0"/>
              <a:t>стане той, </a:t>
            </a:r>
            <a:r>
              <a:rPr lang="ru-RU" sz="2000" dirty="0" err="1"/>
              <a:t>хто</a:t>
            </a:r>
            <a:r>
              <a:rPr lang="ru-RU" sz="2000" dirty="0"/>
              <a:t> </a:t>
            </a:r>
            <a:r>
              <a:rPr lang="ru-RU" sz="2000" dirty="0" err="1"/>
              <a:t>очолює</a:t>
            </a:r>
            <a:r>
              <a:rPr lang="ru-RU" sz="2000" dirty="0"/>
              <a:t> </a:t>
            </a:r>
            <a:r>
              <a:rPr lang="ru-RU" sz="2000" dirty="0" err="1"/>
              <a:t>виборчий</a:t>
            </a:r>
            <a:r>
              <a:rPr lang="ru-RU" sz="2000" dirty="0"/>
              <a:t> список, і </a:t>
            </a:r>
            <a:r>
              <a:rPr lang="ru-RU" sz="2000" dirty="0" err="1"/>
              <a:t>ті</a:t>
            </a:r>
            <a:r>
              <a:rPr lang="ru-RU" sz="2000" dirty="0"/>
              <a:t> </a:t>
            </a:r>
            <a:r>
              <a:rPr lang="ru-RU" sz="2000" dirty="0" err="1"/>
              <a:t>кандидати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набрали </a:t>
            </a:r>
            <a:r>
              <a:rPr lang="ru-RU" sz="2000" dirty="0" err="1"/>
              <a:t>більшу</a:t>
            </a:r>
            <a:r>
              <a:rPr lang="ru-RU" sz="2000" dirty="0"/>
              <a:t>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 smtClean="0"/>
              <a:t>голосів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cxnSp>
        <p:nvCxnSpPr>
          <p:cNvPr id="9" name="Прямая соединительная линия 8"/>
          <p:cNvCxnSpPr>
            <a:stCxn id="4" idx="1"/>
          </p:cNvCxnSpPr>
          <p:nvPr/>
        </p:nvCxnSpPr>
        <p:spPr>
          <a:xfrm>
            <a:off x="323528" y="800708"/>
            <a:ext cx="0" cy="37177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3"/>
            <a:endCxn id="5" idx="1"/>
          </p:cNvCxnSpPr>
          <p:nvPr/>
        </p:nvCxnSpPr>
        <p:spPr>
          <a:xfrm>
            <a:off x="2699792" y="800708"/>
            <a:ext cx="432048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23528" y="2546902"/>
            <a:ext cx="432048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23528" y="4518501"/>
            <a:ext cx="432048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718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9832" y="332656"/>
            <a:ext cx="5626968" cy="936104"/>
          </a:xfr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000" dirty="0" err="1" smtClean="0"/>
              <a:t>поєднує</a:t>
            </a:r>
            <a:r>
              <a:rPr lang="ru-RU" sz="2000" dirty="0" smtClean="0"/>
              <a:t> </a:t>
            </a:r>
            <a:r>
              <a:rPr lang="ru-RU" sz="2000" dirty="0"/>
              <a:t>в </a:t>
            </a:r>
            <a:r>
              <a:rPr lang="ru-RU" sz="2000" dirty="0" err="1"/>
              <a:t>собі</a:t>
            </a:r>
            <a:r>
              <a:rPr lang="ru-RU" sz="2000" dirty="0"/>
              <a:t> </a:t>
            </a:r>
            <a:r>
              <a:rPr lang="ru-RU" sz="2000" dirty="0" err="1"/>
              <a:t>елементи</a:t>
            </a:r>
            <a:r>
              <a:rPr lang="ru-RU" sz="2000" dirty="0"/>
              <a:t>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згаданих</a:t>
            </a:r>
            <a:r>
              <a:rPr lang="ru-RU" sz="2000" dirty="0"/>
              <a:t> уже систем.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32656"/>
            <a:ext cx="2376264" cy="1080120"/>
          </a:xfrm>
          <a:prstGeom prst="rect">
            <a:avLst/>
          </a:prstGeom>
          <a:solidFill>
            <a:srgbClr val="FFFF99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0070C0"/>
                </a:solidFill>
              </a:rPr>
              <a:t>Змішана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400" b="1" dirty="0" err="1" smtClean="0">
                <a:solidFill>
                  <a:srgbClr val="0070C0"/>
                </a:solidFill>
              </a:rPr>
              <a:t>пропорційно-мажоритарна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627784" y="2276872"/>
            <a:ext cx="5626968" cy="2520280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err="1" smtClean="0"/>
              <a:t>Якщо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Верховна</a:t>
            </a:r>
            <a:r>
              <a:rPr lang="ru-RU" sz="2000" dirty="0" smtClean="0"/>
              <a:t> </a:t>
            </a:r>
            <a:r>
              <a:rPr lang="ru-RU" sz="2000" dirty="0"/>
              <a:t>Рада </a:t>
            </a:r>
            <a:r>
              <a:rPr lang="ru-RU" sz="2000" dirty="0" err="1"/>
              <a:t>України</a:t>
            </a:r>
            <a:r>
              <a:rPr lang="ru-RU" sz="2000" dirty="0"/>
              <a:t>  -  450 </a:t>
            </a:r>
            <a:r>
              <a:rPr lang="ru-RU" sz="2000" dirty="0" err="1"/>
              <a:t>депутатів</a:t>
            </a:r>
            <a:r>
              <a:rPr lang="ru-RU" sz="2000" dirty="0"/>
              <a:t>, то 225 </a:t>
            </a:r>
            <a:r>
              <a:rPr lang="ru-RU" sz="2000" dirty="0" err="1"/>
              <a:t>депутатів</a:t>
            </a:r>
            <a:r>
              <a:rPr lang="ru-RU" sz="2000" dirty="0"/>
              <a:t> </a:t>
            </a:r>
            <a:r>
              <a:rPr lang="ru-RU" sz="2000" dirty="0" err="1"/>
              <a:t>обирають</a:t>
            </a:r>
            <a:r>
              <a:rPr lang="ru-RU" sz="2000" dirty="0"/>
              <a:t> за </a:t>
            </a:r>
            <a:r>
              <a:rPr lang="ru-RU" sz="2000" dirty="0" err="1"/>
              <a:t>пропорційною</a:t>
            </a:r>
            <a:r>
              <a:rPr lang="ru-RU" sz="2000" dirty="0"/>
              <a:t> системою в </a:t>
            </a:r>
            <a:r>
              <a:rPr lang="ru-RU" sz="2000" dirty="0" err="1"/>
              <a:t>загальнодержавному</a:t>
            </a:r>
            <a:r>
              <a:rPr lang="ru-RU" sz="2000" dirty="0"/>
              <a:t> </a:t>
            </a:r>
            <a:r>
              <a:rPr lang="ru-RU" sz="2000" dirty="0" err="1"/>
              <a:t>багатомандатному</a:t>
            </a:r>
            <a:r>
              <a:rPr lang="ru-RU" sz="2000" dirty="0"/>
              <a:t> </a:t>
            </a:r>
            <a:r>
              <a:rPr lang="ru-RU" sz="2000" dirty="0" err="1"/>
              <a:t>виборчому</a:t>
            </a:r>
            <a:r>
              <a:rPr lang="ru-RU" sz="2000" dirty="0"/>
              <a:t> </a:t>
            </a:r>
            <a:r>
              <a:rPr lang="ru-RU" sz="2000" dirty="0" err="1"/>
              <a:t>окрузі</a:t>
            </a:r>
            <a:r>
              <a:rPr lang="ru-RU" sz="2000" dirty="0"/>
              <a:t> за </a:t>
            </a:r>
            <a:r>
              <a:rPr lang="ru-RU" sz="2000" dirty="0" err="1"/>
              <a:t>виборчими</a:t>
            </a:r>
            <a:r>
              <a:rPr lang="ru-RU" sz="2000" dirty="0"/>
              <a:t> списками </a:t>
            </a:r>
            <a:r>
              <a:rPr lang="ru-RU" sz="2000" dirty="0" err="1"/>
              <a:t>кандидатів</a:t>
            </a:r>
            <a:r>
              <a:rPr lang="ru-RU" sz="2000" dirty="0"/>
              <a:t> у </a:t>
            </a:r>
            <a:r>
              <a:rPr lang="ru-RU" sz="2000" dirty="0" err="1"/>
              <a:t>депутати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політичних</a:t>
            </a:r>
            <a:r>
              <a:rPr lang="ru-RU" sz="2000" dirty="0"/>
              <a:t> </a:t>
            </a:r>
            <a:r>
              <a:rPr lang="ru-RU" sz="2000" dirty="0" err="1"/>
              <a:t>партій</a:t>
            </a:r>
            <a:r>
              <a:rPr lang="ru-RU" sz="2000" dirty="0"/>
              <a:t>, а </a:t>
            </a:r>
            <a:r>
              <a:rPr lang="ru-RU" sz="2000" dirty="0" err="1"/>
              <a:t>ще</a:t>
            </a:r>
            <a:r>
              <a:rPr lang="ru-RU" sz="2000" dirty="0"/>
              <a:t> 225 </a:t>
            </a:r>
            <a:r>
              <a:rPr lang="ru-RU" sz="2000" dirty="0" err="1"/>
              <a:t>депутатів</a:t>
            </a:r>
            <a:r>
              <a:rPr lang="ru-RU" sz="2000" dirty="0"/>
              <a:t> </a:t>
            </a:r>
            <a:r>
              <a:rPr lang="ru-RU" sz="2000" dirty="0" err="1"/>
              <a:t>обирають</a:t>
            </a:r>
            <a:r>
              <a:rPr lang="ru-RU" sz="2000" dirty="0"/>
              <a:t> за мажоритарною системою </a:t>
            </a:r>
            <a:r>
              <a:rPr lang="ru-RU" sz="2000" dirty="0" err="1"/>
              <a:t>відносної</a:t>
            </a:r>
            <a:r>
              <a:rPr lang="ru-RU" sz="2000" dirty="0"/>
              <a:t> </a:t>
            </a:r>
            <a:r>
              <a:rPr lang="ru-RU" sz="2000" dirty="0" err="1"/>
              <a:t>більшості</a:t>
            </a:r>
            <a:r>
              <a:rPr lang="ru-RU" sz="2000" dirty="0"/>
              <a:t> в </a:t>
            </a:r>
            <a:r>
              <a:rPr lang="ru-RU" sz="2000" dirty="0" err="1"/>
              <a:t>одномандатних</a:t>
            </a:r>
            <a:r>
              <a:rPr lang="ru-RU" sz="2000" dirty="0"/>
              <a:t> </a:t>
            </a:r>
            <a:r>
              <a:rPr lang="ru-RU" sz="2000" dirty="0" err="1"/>
              <a:t>виборчих</a:t>
            </a:r>
            <a:r>
              <a:rPr lang="ru-RU" sz="2000" dirty="0"/>
              <a:t> округах.</a:t>
            </a:r>
          </a:p>
        </p:txBody>
      </p:sp>
      <p:cxnSp>
        <p:nvCxnSpPr>
          <p:cNvPr id="7" name="Соединительная линия уступом 6"/>
          <p:cNvCxnSpPr>
            <a:stCxn id="4" idx="2"/>
            <a:endCxn id="5" idx="1"/>
          </p:cNvCxnSpPr>
          <p:nvPr/>
        </p:nvCxnSpPr>
        <p:spPr>
          <a:xfrm rot="16200000" flipH="1">
            <a:off x="971600" y="1880828"/>
            <a:ext cx="2124236" cy="1188132"/>
          </a:xfrm>
          <a:prstGeom prst="bentConnector2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>
            <a:stCxn id="4" idx="3"/>
            <a:endCxn id="3" idx="1"/>
          </p:cNvCxnSpPr>
          <p:nvPr/>
        </p:nvCxnSpPr>
        <p:spPr>
          <a:xfrm flipV="1">
            <a:off x="2627784" y="800708"/>
            <a:ext cx="432048" cy="72008"/>
          </a:xfrm>
          <a:prstGeom prst="bentConnector3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422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115616" y="332656"/>
            <a:ext cx="6840760" cy="576064"/>
          </a:xfr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err="1" smtClean="0">
                <a:solidFill>
                  <a:srgbClr val="C00000"/>
                </a:solidFill>
              </a:rPr>
              <a:t>Суб’єкти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виборчого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процесу</a:t>
            </a:r>
            <a:r>
              <a:rPr lang="ru-RU" sz="2000" b="1" dirty="0" smtClean="0">
                <a:solidFill>
                  <a:srgbClr val="C00000"/>
                </a:solidFill>
              </a:rPr>
              <a:t>: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1268760"/>
            <a:ext cx="2829204" cy="2304256"/>
          </a:xfrm>
          <a:prstGeom prst="rect">
            <a:avLst/>
          </a:prstGeo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B050"/>
                </a:solidFill>
              </a:rPr>
              <a:t>1) </a:t>
            </a:r>
            <a:r>
              <a:rPr lang="ru-RU" sz="2000" b="1" i="1" dirty="0" err="1" smtClean="0">
                <a:solidFill>
                  <a:srgbClr val="00B050"/>
                </a:solidFill>
              </a:rPr>
              <a:t>виборець</a:t>
            </a:r>
            <a:r>
              <a:rPr lang="ru-RU" sz="2000" b="1" i="1" dirty="0" smtClean="0">
                <a:solidFill>
                  <a:srgbClr val="00B050"/>
                </a:solidFill>
              </a:rPr>
              <a:t>;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131840" y="1268760"/>
            <a:ext cx="2808312" cy="2304256"/>
          </a:xfrm>
          <a:prstGeom prst="rect">
            <a:avLst/>
          </a:prstGeo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b="1" i="1" dirty="0" smtClean="0">
                <a:solidFill>
                  <a:srgbClr val="00B050"/>
                </a:solidFill>
              </a:rPr>
              <a:t>2) Центральна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виборча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комісія</a:t>
            </a:r>
            <a:r>
              <a:rPr lang="ru-RU" sz="1800" b="1" i="1" dirty="0" smtClean="0">
                <a:solidFill>
                  <a:srgbClr val="00B050"/>
                </a:solidFill>
              </a:rPr>
              <a:t> (ЦВК), а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також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окружні</a:t>
            </a:r>
            <a:r>
              <a:rPr lang="ru-RU" sz="1800" b="1" i="1" dirty="0" smtClean="0">
                <a:solidFill>
                  <a:srgbClr val="00B050"/>
                </a:solidFill>
              </a:rPr>
              <a:t> та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дільничні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виборчі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комісії</a:t>
            </a:r>
            <a:r>
              <a:rPr lang="ru-RU" sz="1800" b="1" i="1" dirty="0" smtClean="0">
                <a:solidFill>
                  <a:srgbClr val="00B050"/>
                </a:solidFill>
              </a:rPr>
              <a:t>;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156176" y="1268760"/>
            <a:ext cx="2810543" cy="2304256"/>
          </a:xfrm>
          <a:prstGeom prst="rect">
            <a:avLst/>
          </a:prstGeo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b="1" i="1" dirty="0" smtClean="0">
                <a:solidFill>
                  <a:srgbClr val="00B050"/>
                </a:solidFill>
              </a:rPr>
              <a:t>3)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партія</a:t>
            </a:r>
            <a:r>
              <a:rPr lang="ru-RU" sz="1800" b="1" i="1" dirty="0" smtClean="0">
                <a:solidFill>
                  <a:srgbClr val="00B050"/>
                </a:solidFill>
              </a:rPr>
              <a:t>,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що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висунула</a:t>
            </a:r>
            <a:r>
              <a:rPr lang="ru-RU" sz="1800" b="1" i="1" dirty="0" smtClean="0">
                <a:solidFill>
                  <a:srgbClr val="00B050"/>
                </a:solidFill>
              </a:rPr>
              <a:t> кандидата (-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тів</a:t>
            </a:r>
            <a:r>
              <a:rPr lang="ru-RU" sz="1800" b="1" i="1" dirty="0" smtClean="0">
                <a:solidFill>
                  <a:srgbClr val="00B050"/>
                </a:solidFill>
              </a:rPr>
              <a:t>) у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депутати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чи</a:t>
            </a:r>
            <a:r>
              <a:rPr lang="ru-RU" sz="1800" b="1" i="1" dirty="0" smtClean="0">
                <a:solidFill>
                  <a:srgbClr val="00B050"/>
                </a:solidFill>
              </a:rPr>
              <a:t> кандидата на пост Президента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України</a:t>
            </a:r>
            <a:r>
              <a:rPr lang="ru-RU" sz="1800" b="1" i="1" dirty="0" smtClean="0">
                <a:solidFill>
                  <a:srgbClr val="00B050"/>
                </a:solidFill>
              </a:rPr>
              <a:t>;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6499" y="3861048"/>
            <a:ext cx="2830522" cy="2304256"/>
          </a:xfrm>
          <a:prstGeom prst="rect">
            <a:avLst/>
          </a:prstGeo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b="1" i="1" dirty="0" smtClean="0">
                <a:solidFill>
                  <a:srgbClr val="00B050"/>
                </a:solidFill>
              </a:rPr>
              <a:t>4) кандидат у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депутати</a:t>
            </a:r>
            <a:r>
              <a:rPr lang="ru-RU" sz="1800" b="1" i="1" dirty="0" smtClean="0">
                <a:solidFill>
                  <a:srgbClr val="00B050"/>
                </a:solidFill>
              </a:rPr>
              <a:t>, кандидат на пост Президента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України</a:t>
            </a:r>
            <a:r>
              <a:rPr lang="ru-RU" sz="1800" b="1" i="1" dirty="0" smtClean="0">
                <a:solidFill>
                  <a:srgbClr val="00B050"/>
                </a:solidFill>
              </a:rPr>
              <a:t>,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зареєстрований</a:t>
            </a:r>
            <a:r>
              <a:rPr lang="ru-RU" sz="1800" b="1" i="1" dirty="0" smtClean="0">
                <a:solidFill>
                  <a:srgbClr val="00B050"/>
                </a:solidFill>
              </a:rPr>
              <a:t> у порядку,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встановленому</a:t>
            </a:r>
            <a:r>
              <a:rPr lang="ru-RU" sz="1800" b="1" i="1" dirty="0" smtClean="0">
                <a:solidFill>
                  <a:srgbClr val="00B050"/>
                </a:solidFill>
              </a:rPr>
              <a:t> законом;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5220072" y="3830826"/>
            <a:ext cx="2830522" cy="2304256"/>
          </a:xfrm>
          <a:prstGeom prst="rect">
            <a:avLst/>
          </a:prstGeo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B050"/>
                </a:solidFill>
              </a:rPr>
              <a:t>5</a:t>
            </a:r>
            <a:r>
              <a:rPr lang="ru-RU" sz="1800" b="1" i="1" dirty="0" smtClean="0">
                <a:solidFill>
                  <a:srgbClr val="00B050"/>
                </a:solidFill>
              </a:rPr>
              <a:t>)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офіційний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спостерігач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від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партії</a:t>
            </a:r>
            <a:r>
              <a:rPr lang="ru-RU" sz="1800" b="1" i="1" dirty="0" smtClean="0">
                <a:solidFill>
                  <a:srgbClr val="00B050"/>
                </a:solidFill>
              </a:rPr>
              <a:t>, яка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висунула</a:t>
            </a:r>
            <a:r>
              <a:rPr lang="ru-RU" sz="1800" b="1" i="1" dirty="0" smtClean="0">
                <a:solidFill>
                  <a:srgbClr val="00B050"/>
                </a:solidFill>
              </a:rPr>
              <a:t> кандидата (-</a:t>
            </a:r>
            <a:r>
              <a:rPr lang="ru-RU" sz="1800" b="1" i="1" dirty="0" err="1" smtClean="0">
                <a:solidFill>
                  <a:srgbClr val="00B050"/>
                </a:solidFill>
              </a:rPr>
              <a:t>тів</a:t>
            </a:r>
            <a:r>
              <a:rPr lang="ru-RU" sz="1800" b="1" i="1" dirty="0" smtClean="0">
                <a:solidFill>
                  <a:srgbClr val="00B050"/>
                </a:solidFill>
              </a:rPr>
              <a:t>),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від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громадської</a:t>
            </a:r>
            <a:r>
              <a:rPr lang="ru-RU" sz="1800" b="1" i="1" dirty="0" smtClean="0">
                <a:solidFill>
                  <a:srgbClr val="00B050"/>
                </a:solidFill>
              </a:rPr>
              <a:t> </a:t>
            </a:r>
            <a:r>
              <a:rPr lang="ru-RU" sz="1800" b="1" i="1" dirty="0" err="1" smtClean="0">
                <a:solidFill>
                  <a:srgbClr val="00B050"/>
                </a:solidFill>
              </a:rPr>
              <a:t>організації</a:t>
            </a:r>
            <a:r>
              <a:rPr lang="ru-RU" sz="1800" b="1" i="1" dirty="0" smtClean="0">
                <a:solidFill>
                  <a:srgbClr val="00B050"/>
                </a:solidFill>
              </a:rPr>
              <a:t>.</a:t>
            </a:r>
            <a:endParaRPr lang="ru-RU" sz="1800" b="1" i="1" dirty="0">
              <a:solidFill>
                <a:srgbClr val="00B050"/>
              </a:solidFill>
            </a:endParaRPr>
          </a:p>
        </p:txBody>
      </p:sp>
      <p:cxnSp>
        <p:nvCxnSpPr>
          <p:cNvPr id="11" name="Прямая соединительная линия 10"/>
          <p:cNvCxnSpPr>
            <a:stCxn id="4" idx="2"/>
            <a:endCxn id="6" idx="0"/>
          </p:cNvCxnSpPr>
          <p:nvPr/>
        </p:nvCxnSpPr>
        <p:spPr>
          <a:xfrm>
            <a:off x="4535996" y="9087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5" idx="0"/>
          </p:cNvCxnSpPr>
          <p:nvPr/>
        </p:nvCxnSpPr>
        <p:spPr>
          <a:xfrm flipV="1">
            <a:off x="1522106" y="9087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7" idx="0"/>
          </p:cNvCxnSpPr>
          <p:nvPr/>
        </p:nvCxnSpPr>
        <p:spPr>
          <a:xfrm>
            <a:off x="7561447" y="908720"/>
            <a:ext cx="1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11760" y="3573016"/>
            <a:ext cx="0" cy="288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9" idx="0"/>
          </p:cNvCxnSpPr>
          <p:nvPr/>
        </p:nvCxnSpPr>
        <p:spPr>
          <a:xfrm>
            <a:off x="6635333" y="3573016"/>
            <a:ext cx="0" cy="25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390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  <a:solidFill>
            <a:srgbClr val="CCECFF"/>
          </a:solidFill>
          <a:ln w="38100">
            <a:solidFill>
              <a:srgbClr val="6699FF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000" dirty="0" err="1" smtClean="0"/>
              <a:t>Етапи</a:t>
            </a:r>
            <a:r>
              <a:rPr lang="ru-RU" sz="2000" dirty="0" smtClean="0"/>
              <a:t> </a:t>
            </a:r>
            <a:r>
              <a:rPr lang="ru-RU" sz="2000" dirty="0" err="1" smtClean="0"/>
              <a:t>виборчого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процесу</a:t>
            </a:r>
            <a:r>
              <a:rPr lang="ru-RU" sz="2000" dirty="0" smtClean="0"/>
              <a:t>: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1) </a:t>
            </a:r>
            <a:r>
              <a:rPr lang="ru-RU" sz="2000" dirty="0" err="1"/>
              <a:t>висування</a:t>
            </a:r>
            <a:r>
              <a:rPr lang="ru-RU" sz="2000" dirty="0"/>
              <a:t> </a:t>
            </a:r>
            <a:r>
              <a:rPr lang="ru-RU" sz="2000" dirty="0" err="1"/>
              <a:t>кандидатів</a:t>
            </a:r>
            <a:r>
              <a:rPr lang="ru-RU" sz="2000" dirty="0"/>
              <a:t> у </a:t>
            </a:r>
            <a:r>
              <a:rPr lang="ru-RU" sz="2000" dirty="0" err="1"/>
              <a:t>депутати</a:t>
            </a:r>
            <a:r>
              <a:rPr lang="ru-RU" sz="2000" dirty="0"/>
              <a:t> (</a:t>
            </a:r>
            <a:r>
              <a:rPr lang="ru-RU" sz="2000" dirty="0" err="1"/>
              <a:t>розпочинається</a:t>
            </a:r>
            <a:r>
              <a:rPr lang="ru-RU" sz="2000" dirty="0"/>
              <a:t> за 90 і </a:t>
            </a:r>
            <a:r>
              <a:rPr lang="ru-RU" sz="2000" dirty="0" err="1"/>
              <a:t>закінчується</a:t>
            </a:r>
            <a:r>
              <a:rPr lang="ru-RU" sz="2000" dirty="0"/>
              <a:t> за 79 </a:t>
            </a:r>
            <a:r>
              <a:rPr lang="ru-RU" sz="2000" dirty="0" err="1"/>
              <a:t>днів</a:t>
            </a:r>
            <a:r>
              <a:rPr lang="ru-RU" sz="2000" dirty="0"/>
              <a:t> до дня </a:t>
            </a:r>
            <a:r>
              <a:rPr lang="ru-RU" sz="2000" dirty="0" err="1"/>
              <a:t>голосування</a:t>
            </a:r>
            <a:r>
              <a:rPr lang="ru-RU" sz="2000" dirty="0"/>
              <a:t> і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реалізовуватися</a:t>
            </a:r>
            <a:r>
              <a:rPr lang="ru-RU" sz="2000" dirty="0"/>
              <a:t> як </a:t>
            </a:r>
            <a:r>
              <a:rPr lang="ru-RU" sz="2000" dirty="0" err="1"/>
              <a:t>виборцями</a:t>
            </a:r>
            <a:r>
              <a:rPr lang="ru-RU" sz="2000" dirty="0"/>
              <a:t> через </a:t>
            </a:r>
            <a:r>
              <a:rPr lang="ru-RU" sz="2000" dirty="0" err="1"/>
              <a:t>партії</a:t>
            </a:r>
            <a:r>
              <a:rPr lang="ru-RU" sz="2000" dirty="0"/>
              <a:t>, так і шляхом </a:t>
            </a:r>
            <a:r>
              <a:rPr lang="ru-RU" sz="2000" dirty="0" err="1"/>
              <a:t>самовисування</a:t>
            </a:r>
            <a:r>
              <a:rPr lang="ru-RU" sz="2000" dirty="0"/>
              <a:t>);</a:t>
            </a:r>
          </a:p>
          <a:p>
            <a:pPr marL="0" indent="0">
              <a:buNone/>
            </a:pPr>
            <a:r>
              <a:rPr lang="ru-RU" sz="2000" dirty="0"/>
              <a:t>2) </a:t>
            </a:r>
            <a:r>
              <a:rPr lang="ru-RU" sz="2000" dirty="0" err="1"/>
              <a:t>утворення</a:t>
            </a:r>
            <a:r>
              <a:rPr lang="ru-RU" sz="2000" dirty="0"/>
              <a:t> </a:t>
            </a:r>
            <a:r>
              <a:rPr lang="ru-RU" sz="2000" dirty="0" err="1"/>
              <a:t>окружних</a:t>
            </a:r>
            <a:r>
              <a:rPr lang="ru-RU" sz="2000" dirty="0"/>
              <a:t> (не </a:t>
            </a:r>
            <a:r>
              <a:rPr lang="ru-RU" sz="2000" dirty="0" err="1"/>
              <a:t>пізніш</a:t>
            </a:r>
            <a:r>
              <a:rPr lang="ru-RU" sz="2000" dirty="0"/>
              <a:t> як за 62 </a:t>
            </a:r>
            <a:r>
              <a:rPr lang="ru-RU" sz="2000" dirty="0" err="1"/>
              <a:t>дні</a:t>
            </a:r>
            <a:r>
              <a:rPr lang="ru-RU" sz="2000" dirty="0"/>
              <a:t> до дня </a:t>
            </a:r>
            <a:r>
              <a:rPr lang="ru-RU" sz="2000" dirty="0" err="1"/>
              <a:t>голосування</a:t>
            </a:r>
            <a:r>
              <a:rPr lang="ru-RU" sz="2000" dirty="0"/>
              <a:t>) і </a:t>
            </a:r>
            <a:r>
              <a:rPr lang="ru-RU" sz="2000" dirty="0" err="1"/>
              <a:t>дільничних</a:t>
            </a:r>
            <a:r>
              <a:rPr lang="ru-RU" sz="2000" dirty="0"/>
              <a:t> (не </a:t>
            </a:r>
            <a:r>
              <a:rPr lang="ru-RU" sz="2000" dirty="0" err="1"/>
              <a:t>пізніш</a:t>
            </a:r>
            <a:r>
              <a:rPr lang="ru-RU" sz="2000" dirty="0"/>
              <a:t> як за 31 день до дня </a:t>
            </a:r>
            <a:r>
              <a:rPr lang="ru-RU" sz="2000" dirty="0" err="1"/>
              <a:t>голосування</a:t>
            </a:r>
            <a:r>
              <a:rPr lang="ru-RU" sz="2000" dirty="0"/>
              <a:t>) </a:t>
            </a:r>
            <a:r>
              <a:rPr lang="ru-RU" sz="2000" dirty="0" err="1"/>
              <a:t>виборчих</a:t>
            </a:r>
            <a:r>
              <a:rPr lang="ru-RU" sz="2000" dirty="0"/>
              <a:t> </a:t>
            </a:r>
            <a:r>
              <a:rPr lang="ru-RU" sz="2000" dirty="0" err="1"/>
              <a:t>комісій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є </a:t>
            </a:r>
            <a:r>
              <a:rPr lang="ru-RU" sz="2000" dirty="0" err="1"/>
              <a:t>спеціальними</a:t>
            </a:r>
            <a:r>
              <a:rPr lang="ru-RU" sz="2000" dirty="0"/>
              <a:t> </a:t>
            </a:r>
            <a:r>
              <a:rPr lang="ru-RU" sz="2000" dirty="0" err="1"/>
              <a:t>колегіальними</a:t>
            </a:r>
            <a:r>
              <a:rPr lang="ru-RU" sz="2000" dirty="0"/>
              <a:t> органами, </a:t>
            </a:r>
            <a:r>
              <a:rPr lang="ru-RU" sz="2000" dirty="0" err="1"/>
              <a:t>уповноваженими</a:t>
            </a:r>
            <a:r>
              <a:rPr lang="ru-RU" sz="2000" dirty="0"/>
              <a:t> </a:t>
            </a:r>
            <a:r>
              <a:rPr lang="ru-RU" sz="2000" dirty="0" err="1"/>
              <a:t>організовувати</a:t>
            </a:r>
            <a:r>
              <a:rPr lang="ru-RU" sz="2000" dirty="0"/>
              <a:t> </a:t>
            </a:r>
            <a:r>
              <a:rPr lang="ru-RU" sz="2000" dirty="0" err="1"/>
              <a:t>підготовку</a:t>
            </a:r>
            <a:r>
              <a:rPr lang="ru-RU" sz="2000" dirty="0"/>
              <a:t> та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виборів</a:t>
            </a:r>
            <a:r>
              <a:rPr lang="ru-RU" sz="2000" dirty="0"/>
              <a:t> </a:t>
            </a:r>
            <a:r>
              <a:rPr lang="ru-RU" sz="2000" dirty="0" err="1"/>
              <a:t>депутатів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3) </a:t>
            </a:r>
            <a:r>
              <a:rPr lang="ru-RU" sz="2000" dirty="0" err="1"/>
              <a:t>реєстрація</a:t>
            </a:r>
            <a:r>
              <a:rPr lang="ru-RU" sz="2000" dirty="0"/>
              <a:t> </a:t>
            </a:r>
            <a:r>
              <a:rPr lang="ru-RU" sz="2000" dirty="0" err="1"/>
              <a:t>кандидатів</a:t>
            </a:r>
            <a:r>
              <a:rPr lang="ru-RU" sz="2000" dirty="0"/>
              <a:t> у </a:t>
            </a:r>
            <a:r>
              <a:rPr lang="ru-RU" sz="2000" dirty="0" err="1"/>
              <a:t>депутати</a:t>
            </a:r>
            <a:r>
              <a:rPr lang="ru-RU" sz="2000" dirty="0"/>
              <a:t> (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до </a:t>
            </a:r>
            <a:r>
              <a:rPr lang="ru-RU" sz="2000" dirty="0" err="1"/>
              <a:t>Центральної</a:t>
            </a:r>
            <a:r>
              <a:rPr lang="ru-RU" sz="2000" dirty="0"/>
              <a:t> </a:t>
            </a:r>
            <a:r>
              <a:rPr lang="ru-RU" sz="2000" dirty="0" err="1"/>
              <a:t>виборчої</a:t>
            </a:r>
            <a:r>
              <a:rPr lang="ru-RU" sz="2000" dirty="0"/>
              <a:t> </a:t>
            </a:r>
            <a:r>
              <a:rPr lang="ru-RU" sz="2000" dirty="0" err="1"/>
              <a:t>комісії</a:t>
            </a:r>
            <a:r>
              <a:rPr lang="ru-RU" sz="2000" dirty="0"/>
              <a:t> для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кандидатів</a:t>
            </a:r>
            <a:r>
              <a:rPr lang="ru-RU" sz="2000" dirty="0"/>
              <a:t> у </a:t>
            </a:r>
            <a:r>
              <a:rPr lang="ru-RU" sz="2000" dirty="0" err="1"/>
              <a:t>депутати</a:t>
            </a:r>
            <a:r>
              <a:rPr lang="ru-RU" sz="2000" dirty="0"/>
              <a:t> </a:t>
            </a:r>
            <a:r>
              <a:rPr lang="ru-RU" sz="2000" dirty="0" err="1"/>
              <a:t>закінчується</a:t>
            </a:r>
            <a:r>
              <a:rPr lang="ru-RU" sz="2000" dirty="0"/>
              <a:t> за </a:t>
            </a:r>
            <a:r>
              <a:rPr lang="ru-RU" sz="2000" dirty="0" err="1"/>
              <a:t>сімдесят</a:t>
            </a:r>
            <a:r>
              <a:rPr lang="ru-RU" sz="2000" dirty="0"/>
              <a:t> </a:t>
            </a:r>
            <a:r>
              <a:rPr lang="ru-RU" sz="2000" dirty="0" err="1"/>
              <a:t>п’ять</a:t>
            </a:r>
            <a:r>
              <a:rPr lang="ru-RU" sz="2000" dirty="0"/>
              <a:t> </a:t>
            </a:r>
            <a:r>
              <a:rPr lang="ru-RU" sz="2000" dirty="0" err="1"/>
              <a:t>днів</a:t>
            </a:r>
            <a:r>
              <a:rPr lang="ru-RU" sz="2000" dirty="0"/>
              <a:t> до дня </a:t>
            </a:r>
            <a:r>
              <a:rPr lang="ru-RU" sz="2000" dirty="0" err="1"/>
              <a:t>голосування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4)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передвиборної</a:t>
            </a:r>
            <a:r>
              <a:rPr lang="ru-RU" sz="2000" dirty="0"/>
              <a:t> </a:t>
            </a:r>
            <a:r>
              <a:rPr lang="ru-RU" sz="2000" dirty="0" err="1"/>
              <a:t>агітації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5) </a:t>
            </a:r>
            <a:r>
              <a:rPr lang="ru-RU" sz="2000" dirty="0" err="1"/>
              <a:t>утворення</a:t>
            </a:r>
            <a:r>
              <a:rPr lang="ru-RU" sz="2000" dirty="0"/>
              <a:t> </a:t>
            </a:r>
            <a:r>
              <a:rPr lang="ru-RU" sz="2000" dirty="0" err="1"/>
              <a:t>спеціальних</a:t>
            </a:r>
            <a:r>
              <a:rPr lang="ru-RU" sz="2000" dirty="0"/>
              <a:t> </a:t>
            </a:r>
            <a:r>
              <a:rPr lang="ru-RU" sz="2000" dirty="0" err="1"/>
              <a:t>виборчих</a:t>
            </a:r>
            <a:r>
              <a:rPr lang="ru-RU" sz="2000" dirty="0"/>
              <a:t> </a:t>
            </a:r>
            <a:r>
              <a:rPr lang="ru-RU" sz="2000" dirty="0" err="1"/>
              <a:t>дільниць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існують</a:t>
            </a:r>
            <a:r>
              <a:rPr lang="ru-RU" sz="2000" dirty="0"/>
              <a:t> на </a:t>
            </a:r>
            <a:r>
              <a:rPr lang="ru-RU" sz="2000" dirty="0" err="1"/>
              <a:t>тимчасовій</a:t>
            </a:r>
            <a:r>
              <a:rPr lang="ru-RU" sz="2000" dirty="0"/>
              <a:t> </a:t>
            </a:r>
            <a:r>
              <a:rPr lang="ru-RU" sz="2000" dirty="0" err="1"/>
              <a:t>основі</a:t>
            </a:r>
            <a:r>
              <a:rPr lang="ru-RU" sz="2000" dirty="0"/>
              <a:t> (</a:t>
            </a:r>
            <a:r>
              <a:rPr lang="ru-RU" sz="2000" dirty="0" err="1"/>
              <a:t>утворюються</a:t>
            </a:r>
            <a:r>
              <a:rPr lang="ru-RU" sz="2000" dirty="0"/>
              <a:t> </a:t>
            </a:r>
            <a:r>
              <a:rPr lang="ru-RU" sz="2000" dirty="0" err="1"/>
              <a:t>окружними</a:t>
            </a:r>
            <a:r>
              <a:rPr lang="ru-RU" sz="2000" dirty="0"/>
              <a:t> </a:t>
            </a:r>
            <a:r>
              <a:rPr lang="ru-RU" sz="2000" dirty="0" err="1"/>
              <a:t>виборчими</a:t>
            </a:r>
            <a:r>
              <a:rPr lang="ru-RU" sz="2000" dirty="0"/>
              <a:t> </a:t>
            </a:r>
            <a:r>
              <a:rPr lang="ru-RU" sz="2000" dirty="0" err="1"/>
              <a:t>комісіями</a:t>
            </a:r>
            <a:r>
              <a:rPr lang="ru-RU" sz="2000" dirty="0"/>
              <a:t> не </a:t>
            </a:r>
            <a:r>
              <a:rPr lang="ru-RU" sz="2000" dirty="0" err="1"/>
              <a:t>пізніш</a:t>
            </a:r>
            <a:r>
              <a:rPr lang="ru-RU" sz="2000" dirty="0"/>
              <a:t> як за 45 </a:t>
            </a:r>
            <a:r>
              <a:rPr lang="ru-RU" sz="2000" dirty="0" err="1"/>
              <a:t>днів</a:t>
            </a:r>
            <a:r>
              <a:rPr lang="ru-RU" sz="2000" dirty="0"/>
              <a:t> до дня </a:t>
            </a:r>
            <a:r>
              <a:rPr lang="ru-RU" sz="2000" dirty="0" err="1"/>
              <a:t>голосування</a:t>
            </a:r>
            <a:r>
              <a:rPr lang="ru-RU" sz="2000" dirty="0"/>
              <a:t> у </a:t>
            </a:r>
            <a:r>
              <a:rPr lang="ru-RU" sz="2000" dirty="0" err="1"/>
              <a:t>стаціонарних</a:t>
            </a:r>
            <a:r>
              <a:rPr lang="ru-RU" sz="2000" dirty="0"/>
              <a:t> </a:t>
            </a:r>
            <a:r>
              <a:rPr lang="ru-RU" sz="2000" dirty="0" err="1"/>
              <a:t>лікувальних</a:t>
            </a:r>
            <a:r>
              <a:rPr lang="ru-RU" sz="2000" dirty="0"/>
              <a:t> закладах, в </a:t>
            </a:r>
            <a:r>
              <a:rPr lang="ru-RU" sz="2000" dirty="0" err="1"/>
              <a:t>установах</a:t>
            </a:r>
            <a:r>
              <a:rPr lang="ru-RU" sz="2000" dirty="0"/>
              <a:t>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покарань</a:t>
            </a:r>
            <a:r>
              <a:rPr lang="ru-RU" sz="2000" dirty="0"/>
              <a:t>, </a:t>
            </a:r>
            <a:r>
              <a:rPr lang="ru-RU" sz="2000" dirty="0" err="1"/>
              <a:t>слідчих</a:t>
            </a:r>
            <a:r>
              <a:rPr lang="ru-RU" sz="2000" dirty="0"/>
              <a:t> </a:t>
            </a:r>
            <a:r>
              <a:rPr lang="ru-RU" sz="2000" dirty="0" err="1"/>
              <a:t>ізоляторах</a:t>
            </a:r>
            <a:r>
              <a:rPr lang="ru-RU" sz="2000" dirty="0"/>
              <a:t>, на суднах,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перебувають</a:t>
            </a:r>
            <a:r>
              <a:rPr lang="ru-RU" sz="2000" dirty="0"/>
              <a:t> у день </a:t>
            </a:r>
            <a:r>
              <a:rPr lang="ru-RU" sz="2000" dirty="0" err="1"/>
              <a:t>голосування</a:t>
            </a:r>
            <a:r>
              <a:rPr lang="ru-RU" sz="2000" dirty="0"/>
              <a:t> у </a:t>
            </a:r>
            <a:r>
              <a:rPr lang="ru-RU" sz="2000" dirty="0" err="1"/>
              <a:t>плаванні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</a:t>
            </a:r>
            <a:r>
              <a:rPr lang="ru-RU" sz="2000" dirty="0" err="1"/>
              <a:t>Державним</a:t>
            </a:r>
            <a:r>
              <a:rPr lang="ru-RU" sz="2000" dirty="0"/>
              <a:t> прапором </a:t>
            </a:r>
            <a:r>
              <a:rPr lang="ru-RU" sz="2000" dirty="0" err="1"/>
              <a:t>України</a:t>
            </a:r>
            <a:r>
              <a:rPr lang="ru-RU" sz="2000" dirty="0"/>
              <a:t>, на </a:t>
            </a:r>
            <a:r>
              <a:rPr lang="ru-RU" sz="2000" dirty="0" err="1"/>
              <a:t>полярних</a:t>
            </a:r>
            <a:r>
              <a:rPr lang="ru-RU" sz="2000" dirty="0"/>
              <a:t> </a:t>
            </a:r>
            <a:r>
              <a:rPr lang="ru-RU" sz="2000" dirty="0" err="1"/>
              <a:t>станціях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та в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місцях</a:t>
            </a:r>
            <a:r>
              <a:rPr lang="ru-RU" sz="2000" dirty="0"/>
              <a:t> </a:t>
            </a:r>
            <a:r>
              <a:rPr lang="ru-RU" sz="2000" dirty="0" err="1"/>
              <a:t>тимчасового</a:t>
            </a:r>
            <a:r>
              <a:rPr lang="ru-RU" sz="2000" dirty="0"/>
              <a:t> </a:t>
            </a:r>
            <a:r>
              <a:rPr lang="ru-RU" sz="2000" dirty="0" err="1"/>
              <a:t>перебування</a:t>
            </a:r>
            <a:r>
              <a:rPr lang="ru-RU" sz="2000" dirty="0"/>
              <a:t> </a:t>
            </a:r>
            <a:r>
              <a:rPr lang="ru-RU" sz="2000" dirty="0" err="1"/>
              <a:t>виборців</a:t>
            </a:r>
            <a:r>
              <a:rPr lang="ru-RU" sz="2000" dirty="0"/>
              <a:t> з </a:t>
            </a:r>
            <a:r>
              <a:rPr lang="ru-RU" sz="2000" dirty="0" err="1"/>
              <a:t>обмеженими</a:t>
            </a:r>
            <a:r>
              <a:rPr lang="ru-RU" sz="2000" dirty="0"/>
              <a:t> </a:t>
            </a:r>
            <a:r>
              <a:rPr lang="ru-RU" sz="2000" dirty="0" err="1"/>
              <a:t>можливостями</a:t>
            </a:r>
            <a:r>
              <a:rPr lang="ru-RU" sz="2000" dirty="0"/>
              <a:t> </a:t>
            </a:r>
            <a:r>
              <a:rPr lang="ru-RU" sz="2000" dirty="0" err="1"/>
              <a:t>пересування</a:t>
            </a:r>
            <a:r>
              <a:rPr lang="ru-RU" sz="2000" dirty="0"/>
              <a:t>);</a:t>
            </a:r>
          </a:p>
          <a:p>
            <a:pPr marL="0" indent="0">
              <a:buNone/>
            </a:pPr>
            <a:r>
              <a:rPr lang="ru-RU" sz="2000" dirty="0"/>
              <a:t>6)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списків</a:t>
            </a:r>
            <a:r>
              <a:rPr lang="ru-RU" sz="2000" dirty="0"/>
              <a:t> </a:t>
            </a:r>
            <a:r>
              <a:rPr lang="ru-RU" sz="2000" dirty="0" err="1"/>
              <a:t>виборців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перевірка</a:t>
            </a:r>
            <a:r>
              <a:rPr lang="ru-RU" sz="2000" dirty="0"/>
              <a:t> та </a:t>
            </a:r>
            <a:r>
              <a:rPr lang="ru-RU" sz="2000" dirty="0" err="1"/>
              <a:t>уточнення</a:t>
            </a:r>
            <a:r>
              <a:rPr lang="ru-RU" sz="2000" dirty="0"/>
              <a:t> (у </a:t>
            </a:r>
            <a:r>
              <a:rPr lang="ru-RU" sz="2000" dirty="0" err="1"/>
              <a:t>період</a:t>
            </a:r>
            <a:r>
              <a:rPr lang="ru-RU" sz="2000" dirty="0"/>
              <a:t> не </a:t>
            </a:r>
            <a:r>
              <a:rPr lang="ru-RU" sz="2000" dirty="0" err="1"/>
              <a:t>пізніше</a:t>
            </a:r>
            <a:r>
              <a:rPr lang="ru-RU" sz="2000" dirty="0"/>
              <a:t> як </a:t>
            </a:r>
            <a:r>
              <a:rPr lang="ru-RU" sz="2000" dirty="0" err="1"/>
              <a:t>від</a:t>
            </a:r>
            <a:r>
              <a:rPr lang="ru-RU" sz="2000" dirty="0"/>
              <a:t> 20-го до 5-го дня до </a:t>
            </a:r>
            <a:r>
              <a:rPr lang="ru-RU" sz="2000" dirty="0" err="1"/>
              <a:t>голосування</a:t>
            </a:r>
            <a:r>
              <a:rPr lang="ru-RU" sz="2000" dirty="0"/>
              <a:t>);</a:t>
            </a:r>
          </a:p>
          <a:p>
            <a:pPr marL="0" indent="0">
              <a:buNone/>
            </a:pPr>
            <a:r>
              <a:rPr lang="ru-RU" sz="2000" dirty="0"/>
              <a:t>7) </a:t>
            </a:r>
            <a:r>
              <a:rPr lang="ru-RU" sz="2000" dirty="0" err="1"/>
              <a:t>голосування</a:t>
            </a:r>
            <a:r>
              <a:rPr lang="ru-RU" sz="2000" dirty="0"/>
              <a:t> (</a:t>
            </a:r>
            <a:r>
              <a:rPr lang="ru-RU" sz="2000" dirty="0" err="1"/>
              <a:t>кульмінаційний</a:t>
            </a:r>
            <a:r>
              <a:rPr lang="ru-RU" sz="2000" dirty="0"/>
              <a:t> </a:t>
            </a:r>
            <a:r>
              <a:rPr lang="ru-RU" sz="2000" dirty="0" err="1"/>
              <a:t>етап</a:t>
            </a:r>
            <a:r>
              <a:rPr lang="ru-RU" sz="2000" dirty="0"/>
              <a:t> </a:t>
            </a:r>
            <a:r>
              <a:rPr lang="ru-RU" sz="2000" dirty="0" err="1"/>
              <a:t>виборів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проводиться з 8-ї до 20-ї </a:t>
            </a:r>
            <a:r>
              <a:rPr lang="ru-RU" sz="2000" dirty="0" err="1"/>
              <a:t>години</a:t>
            </a:r>
            <a:r>
              <a:rPr lang="ru-RU" sz="2000" dirty="0"/>
              <a:t> без </a:t>
            </a:r>
            <a:r>
              <a:rPr lang="ru-RU" sz="2000" dirty="0" err="1"/>
              <a:t>перерв</a:t>
            </a:r>
            <a:r>
              <a:rPr lang="ru-RU" sz="2000" dirty="0"/>
              <a:t> у </a:t>
            </a:r>
            <a:r>
              <a:rPr lang="ru-RU" sz="2000" dirty="0" err="1"/>
              <a:t>спеціально</a:t>
            </a:r>
            <a:r>
              <a:rPr lang="ru-RU" sz="2000" dirty="0"/>
              <a:t> </a:t>
            </a:r>
            <a:r>
              <a:rPr lang="ru-RU" sz="2000" dirty="0" err="1"/>
              <a:t>відведених</a:t>
            </a:r>
            <a:r>
              <a:rPr lang="ru-RU" sz="2000" dirty="0"/>
              <a:t> та </a:t>
            </a:r>
            <a:r>
              <a:rPr lang="ru-RU" sz="2000" dirty="0" err="1"/>
              <a:t>облаштованих</a:t>
            </a:r>
            <a:r>
              <a:rPr lang="ru-RU" sz="2000" dirty="0"/>
              <a:t> </a:t>
            </a:r>
            <a:r>
              <a:rPr lang="ru-RU" sz="2000" dirty="0" err="1"/>
              <a:t>приміщеннях</a:t>
            </a:r>
            <a:r>
              <a:rPr lang="ru-RU" sz="2000" dirty="0"/>
              <a:t>, у</a:t>
            </a:r>
          </a:p>
          <a:p>
            <a:r>
              <a:rPr lang="ru-RU" sz="2000" dirty="0" err="1"/>
              <a:t>яких</a:t>
            </a:r>
            <a:r>
              <a:rPr lang="ru-RU" sz="2000" dirty="0"/>
              <a:t> є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видачі</a:t>
            </a:r>
            <a:r>
              <a:rPr lang="ru-RU" sz="2000" dirty="0"/>
              <a:t> </a:t>
            </a:r>
            <a:r>
              <a:rPr lang="ru-RU" sz="2000" dirty="0" err="1"/>
              <a:t>виборчих</a:t>
            </a:r>
            <a:r>
              <a:rPr lang="ru-RU" sz="2000" dirty="0"/>
              <a:t> </a:t>
            </a:r>
            <a:r>
              <a:rPr lang="ru-RU" sz="2000" dirty="0" err="1"/>
              <a:t>бюлетенів</a:t>
            </a:r>
            <a:r>
              <a:rPr lang="ru-RU" sz="2000" dirty="0"/>
              <a:t>, </a:t>
            </a:r>
            <a:r>
              <a:rPr lang="ru-RU" sz="2000" dirty="0" err="1"/>
              <a:t>кабіни</a:t>
            </a:r>
            <a:r>
              <a:rPr lang="ru-RU" sz="2000" dirty="0"/>
              <a:t> для </a:t>
            </a:r>
            <a:r>
              <a:rPr lang="ru-RU" sz="2000" dirty="0" err="1"/>
              <a:t>таємного</a:t>
            </a:r>
            <a:r>
              <a:rPr lang="ru-RU" sz="2000" dirty="0"/>
              <a:t> </a:t>
            </a:r>
            <a:r>
              <a:rPr lang="ru-RU" sz="2000" dirty="0" err="1"/>
              <a:t>голосування</a:t>
            </a:r>
            <a:r>
              <a:rPr lang="ru-RU" sz="2000" dirty="0"/>
              <a:t> і </a:t>
            </a:r>
            <a:r>
              <a:rPr lang="ru-RU" sz="2000" dirty="0" err="1"/>
              <a:t>виборчі</a:t>
            </a:r>
            <a:r>
              <a:rPr lang="ru-RU" sz="2000" dirty="0"/>
              <a:t> </a:t>
            </a:r>
            <a:r>
              <a:rPr lang="ru-RU" sz="2000" dirty="0" err="1"/>
              <a:t>скриньки</a:t>
            </a:r>
            <a:r>
              <a:rPr lang="ru-RU" sz="2000" dirty="0"/>
              <a:t>. </a:t>
            </a:r>
            <a:r>
              <a:rPr lang="ru-RU" sz="2000" dirty="0" err="1"/>
              <a:t>Голосування</a:t>
            </a:r>
            <a:r>
              <a:rPr lang="ru-RU" sz="2000" dirty="0"/>
              <a:t> </a:t>
            </a:r>
            <a:r>
              <a:rPr lang="ru-RU" sz="2000" dirty="0" err="1"/>
              <a:t>здійснюється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виборчих</a:t>
            </a:r>
            <a:r>
              <a:rPr lang="ru-RU" sz="2000" dirty="0"/>
              <a:t> </a:t>
            </a:r>
            <a:r>
              <a:rPr lang="ru-RU" sz="2000" dirty="0" err="1"/>
              <a:t>бюлетенів</a:t>
            </a:r>
            <a:r>
              <a:rPr lang="ru-RU" sz="2000" dirty="0"/>
              <a:t>, форму, </a:t>
            </a:r>
            <a:r>
              <a:rPr lang="ru-RU" sz="2000" dirty="0" err="1"/>
              <a:t>колір</a:t>
            </a:r>
            <a:r>
              <a:rPr lang="ru-RU" sz="2000" dirty="0"/>
              <a:t> і текст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затверджує</a:t>
            </a:r>
            <a:r>
              <a:rPr lang="ru-RU" sz="2000" dirty="0"/>
              <a:t> ЦВК не </a:t>
            </a:r>
            <a:r>
              <a:rPr lang="ru-RU" sz="2000" dirty="0" err="1"/>
              <a:t>пізніш</a:t>
            </a:r>
            <a:r>
              <a:rPr lang="ru-RU" sz="2000" dirty="0"/>
              <a:t> як за 53 </a:t>
            </a:r>
            <a:r>
              <a:rPr lang="ru-RU" sz="2000" dirty="0" err="1"/>
              <a:t>дні</a:t>
            </a:r>
            <a:r>
              <a:rPr lang="ru-RU" sz="2000" dirty="0"/>
              <a:t> до дня </a:t>
            </a:r>
            <a:r>
              <a:rPr lang="ru-RU" sz="2000" dirty="0" err="1"/>
              <a:t>голосування</a:t>
            </a:r>
            <a:r>
              <a:rPr lang="ru-RU" sz="2000" dirty="0"/>
              <a:t>);</a:t>
            </a:r>
          </a:p>
          <a:p>
            <a:pPr marL="0" indent="0">
              <a:buNone/>
            </a:pPr>
            <a:r>
              <a:rPr lang="ru-RU" sz="2000" dirty="0"/>
              <a:t>8) </a:t>
            </a:r>
            <a:r>
              <a:rPr lang="ru-RU" sz="2000" dirty="0" err="1"/>
              <a:t>підрахунок</a:t>
            </a:r>
            <a:r>
              <a:rPr lang="ru-RU" sz="2000" dirty="0"/>
              <a:t> </a:t>
            </a:r>
            <a:r>
              <a:rPr lang="ru-RU" sz="2000" dirty="0" err="1"/>
              <a:t>голосів</a:t>
            </a:r>
            <a:r>
              <a:rPr lang="ru-RU" sz="2000" dirty="0"/>
              <a:t> </a:t>
            </a:r>
            <a:r>
              <a:rPr lang="ru-RU" sz="2000" dirty="0" err="1"/>
              <a:t>виборців</a:t>
            </a:r>
            <a:r>
              <a:rPr lang="ru-RU" sz="2000" dirty="0"/>
              <a:t> та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підсумків</a:t>
            </a:r>
            <a:r>
              <a:rPr lang="ru-RU" sz="2000" dirty="0"/>
              <a:t> </a:t>
            </a:r>
            <a:r>
              <a:rPr lang="ru-RU" sz="2000" dirty="0" err="1" smtClean="0"/>
              <a:t>голосування</a:t>
            </a:r>
            <a:r>
              <a:rPr lang="ru-RU" sz="2000" dirty="0" smtClean="0"/>
              <a:t>;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9)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 </a:t>
            </a:r>
            <a:r>
              <a:rPr lang="ru-RU" sz="2000" dirty="0" err="1"/>
              <a:t>виборів</a:t>
            </a:r>
            <a:r>
              <a:rPr lang="ru-RU" sz="2000" dirty="0"/>
              <a:t> </a:t>
            </a:r>
            <a:r>
              <a:rPr lang="ru-RU" sz="2000" dirty="0" err="1"/>
              <a:t>депутатів</a:t>
            </a:r>
            <a:r>
              <a:rPr lang="ru-RU" sz="2000" dirty="0"/>
              <a:t> та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офіційне</a:t>
            </a:r>
            <a:r>
              <a:rPr lang="ru-RU" sz="2000" dirty="0"/>
              <a:t> </a:t>
            </a:r>
            <a:r>
              <a:rPr lang="ru-RU" sz="2000" dirty="0" err="1"/>
              <a:t>оприлюднення</a:t>
            </a:r>
            <a:r>
              <a:rPr lang="ru-RU" sz="2000" dirty="0"/>
              <a:t> (ЦВК </a:t>
            </a:r>
            <a:r>
              <a:rPr lang="ru-RU" sz="2000" dirty="0" err="1"/>
              <a:t>приймає</a:t>
            </a:r>
            <a:r>
              <a:rPr lang="ru-RU" sz="2000" dirty="0"/>
              <a:t> та </a:t>
            </a:r>
            <a:r>
              <a:rPr lang="ru-RU" sz="2000" dirty="0" err="1"/>
              <a:t>розглядає</a:t>
            </a:r>
            <a:r>
              <a:rPr lang="ru-RU" sz="2000" dirty="0"/>
              <a:t> </a:t>
            </a:r>
            <a:r>
              <a:rPr lang="ru-RU" sz="2000" dirty="0" err="1"/>
              <a:t>протоколи</a:t>
            </a:r>
            <a:r>
              <a:rPr lang="ru-RU" sz="2000" dirty="0"/>
              <a:t> </a:t>
            </a:r>
            <a:r>
              <a:rPr lang="ru-RU" sz="2000" dirty="0" err="1"/>
              <a:t>окружних</a:t>
            </a:r>
            <a:r>
              <a:rPr lang="ru-RU" sz="2000" dirty="0"/>
              <a:t> </a:t>
            </a:r>
            <a:r>
              <a:rPr lang="ru-RU" sz="2000" dirty="0" err="1"/>
              <a:t>виборчих</a:t>
            </a:r>
            <a:r>
              <a:rPr lang="ru-RU" sz="2000" dirty="0"/>
              <a:t> </a:t>
            </a:r>
            <a:r>
              <a:rPr lang="ru-RU" sz="2000" dirty="0" err="1"/>
              <a:t>комісій</a:t>
            </a:r>
            <a:r>
              <a:rPr lang="ru-RU" sz="2000" dirty="0"/>
              <a:t> про </a:t>
            </a:r>
            <a:r>
              <a:rPr lang="ru-RU" sz="2000" dirty="0" err="1"/>
              <a:t>підсумки</a:t>
            </a:r>
            <a:r>
              <a:rPr lang="ru-RU" sz="2000" dirty="0"/>
              <a:t> </a:t>
            </a:r>
            <a:r>
              <a:rPr lang="ru-RU" sz="2000" dirty="0" err="1"/>
              <a:t>голосування</a:t>
            </a:r>
            <a:r>
              <a:rPr lang="ru-RU" sz="2000" dirty="0"/>
              <a:t> і не </a:t>
            </a:r>
            <a:r>
              <a:rPr lang="ru-RU" sz="2000" dirty="0" err="1"/>
              <a:t>пізніш</a:t>
            </a:r>
            <a:r>
              <a:rPr lang="ru-RU" sz="2000" dirty="0"/>
              <a:t> як на 15-ий день з дня </a:t>
            </a:r>
            <a:r>
              <a:rPr lang="ru-RU" sz="2000" dirty="0" err="1"/>
              <a:t>голосування</a:t>
            </a:r>
            <a:r>
              <a:rPr lang="ru-RU" sz="2000" dirty="0"/>
              <a:t> </a:t>
            </a:r>
            <a:r>
              <a:rPr lang="ru-RU" sz="2000" dirty="0" err="1"/>
              <a:t>встановлює</a:t>
            </a:r>
            <a:r>
              <a:rPr lang="ru-RU" sz="2000" dirty="0"/>
              <a:t> </a:t>
            </a:r>
            <a:r>
              <a:rPr lang="ru-RU" sz="2000" dirty="0" err="1"/>
              <a:t>результати</a:t>
            </a:r>
            <a:r>
              <a:rPr lang="ru-RU" sz="2000" dirty="0"/>
              <a:t> </a:t>
            </a:r>
            <a:r>
              <a:rPr lang="ru-RU" sz="2000" dirty="0" err="1"/>
              <a:t>виборів</a:t>
            </a:r>
            <a:r>
              <a:rPr lang="ru-RU" sz="2000" dirty="0"/>
              <a:t> </a:t>
            </a:r>
            <a:r>
              <a:rPr lang="ru-RU" sz="2000" dirty="0" err="1" smtClean="0"/>
              <a:t>депутатів</a:t>
            </a:r>
            <a:r>
              <a:rPr lang="ru-RU" sz="2000" dirty="0" smtClean="0"/>
              <a:t>; </a:t>
            </a:r>
            <a:r>
              <a:rPr lang="ru-RU" sz="2000" dirty="0"/>
              <a:t>не </a:t>
            </a:r>
            <a:r>
              <a:rPr lang="ru-RU" sz="2000" dirty="0" err="1"/>
              <a:t>пізніш</a:t>
            </a:r>
            <a:r>
              <a:rPr lang="ru-RU" sz="2000" dirty="0"/>
              <a:t> як на 5-ий день з дня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 </a:t>
            </a:r>
            <a:r>
              <a:rPr lang="ru-RU" sz="2000" dirty="0" err="1"/>
              <a:t>виборів</a:t>
            </a:r>
            <a:r>
              <a:rPr lang="ru-RU" sz="2000" dirty="0"/>
              <a:t> </a:t>
            </a:r>
            <a:r>
              <a:rPr lang="ru-RU" sz="2000" dirty="0" err="1"/>
              <a:t>офіційно</a:t>
            </a:r>
            <a:r>
              <a:rPr lang="ru-RU" sz="2000" dirty="0"/>
              <a:t> </a:t>
            </a:r>
            <a:r>
              <a:rPr lang="ru-RU" sz="2000" dirty="0" err="1"/>
              <a:t>оприлюднює</a:t>
            </a:r>
            <a:r>
              <a:rPr lang="ru-RU" sz="2000" dirty="0"/>
              <a:t> список </a:t>
            </a:r>
            <a:r>
              <a:rPr lang="ru-RU" sz="2000" dirty="0" err="1"/>
              <a:t>обраних</a:t>
            </a:r>
            <a:r>
              <a:rPr lang="ru-RU" sz="2000" dirty="0"/>
              <a:t> </a:t>
            </a:r>
            <a:r>
              <a:rPr lang="ru-RU" sz="2000" dirty="0" err="1"/>
              <a:t>депутатів</a:t>
            </a:r>
            <a:r>
              <a:rPr lang="ru-RU" sz="2000" dirty="0"/>
              <a:t> у газетах «Голос </a:t>
            </a:r>
            <a:r>
              <a:rPr lang="ru-RU" sz="2000" dirty="0" err="1"/>
              <a:t>України</a:t>
            </a:r>
            <a:r>
              <a:rPr lang="ru-RU" sz="2000" dirty="0"/>
              <a:t>» та «</a:t>
            </a:r>
            <a:r>
              <a:rPr lang="ru-RU" sz="2000" dirty="0" err="1"/>
              <a:t>Урядовий</a:t>
            </a:r>
            <a:r>
              <a:rPr lang="ru-RU" sz="2000" dirty="0"/>
              <a:t> </a:t>
            </a:r>
            <a:r>
              <a:rPr lang="ru-RU" sz="2000" dirty="0" err="1"/>
              <a:t>кур’єр</a:t>
            </a:r>
            <a:r>
              <a:rPr lang="ru-RU" sz="2000" dirty="0"/>
              <a:t>»);</a:t>
            </a:r>
          </a:p>
          <a:p>
            <a:pPr marL="0" indent="0">
              <a:buNone/>
            </a:pPr>
            <a:r>
              <a:rPr lang="ru-RU" sz="2000" dirty="0"/>
              <a:t>10)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повноважень</a:t>
            </a:r>
            <a:r>
              <a:rPr lang="ru-RU" sz="2000" dirty="0"/>
              <a:t> </a:t>
            </a:r>
            <a:r>
              <a:rPr lang="ru-RU" sz="2000" dirty="0" err="1"/>
              <a:t>окружних</a:t>
            </a:r>
            <a:r>
              <a:rPr lang="ru-RU" sz="2000" dirty="0"/>
              <a:t> та </a:t>
            </a:r>
            <a:r>
              <a:rPr lang="ru-RU" sz="2000" dirty="0" err="1"/>
              <a:t>дільничних</a:t>
            </a:r>
            <a:r>
              <a:rPr lang="ru-RU" sz="2000" dirty="0"/>
              <a:t> </a:t>
            </a:r>
            <a:r>
              <a:rPr lang="ru-RU" sz="2000" dirty="0" err="1"/>
              <a:t>виборчих</a:t>
            </a:r>
            <a:r>
              <a:rPr lang="ru-RU" sz="2000" dirty="0"/>
              <a:t> </a:t>
            </a:r>
            <a:r>
              <a:rPr lang="ru-RU" sz="2000" dirty="0" err="1"/>
              <a:t>комісій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67592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  <a:solidFill>
            <a:srgbClr val="FFFFCC"/>
          </a:solidFill>
          <a:ln w="3810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/>
              <a:t>Виборчий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завершується</a:t>
            </a:r>
            <a:r>
              <a:rPr lang="ru-RU" dirty="0"/>
              <a:t> через 15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дня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оприлюднення</a:t>
            </a:r>
            <a:r>
              <a:rPr lang="ru-RU" dirty="0"/>
              <a:t> ЦВК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</a:t>
            </a:r>
            <a:r>
              <a:rPr lang="ru-RU" dirty="0" err="1"/>
              <a:t>депутатів</a:t>
            </a:r>
            <a:r>
              <a:rPr lang="ru-RU" dirty="0"/>
              <a:t>. </a:t>
            </a:r>
            <a:r>
              <a:rPr lang="ru-RU" dirty="0" err="1"/>
              <a:t>Виборчий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повторне</a:t>
            </a:r>
            <a:r>
              <a:rPr lang="ru-RU" dirty="0"/>
              <a:t> </a:t>
            </a:r>
            <a:r>
              <a:rPr lang="ru-RU" dirty="0" err="1"/>
              <a:t>голосування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2) </a:t>
            </a:r>
            <a:r>
              <a:rPr lang="ru-RU" dirty="0" err="1"/>
              <a:t>підрахунок</a:t>
            </a:r>
            <a:r>
              <a:rPr lang="ru-RU" dirty="0"/>
              <a:t> </a:t>
            </a:r>
            <a:r>
              <a:rPr lang="ru-RU" dirty="0" err="1"/>
              <a:t>голосів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 та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повторного </a:t>
            </a:r>
            <a:r>
              <a:rPr lang="ru-RU" dirty="0" err="1"/>
              <a:t>голосування</a:t>
            </a:r>
            <a:r>
              <a:rPr lang="ru-RU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039833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2688" y="620688"/>
            <a:ext cx="8290632" cy="151216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Розподіл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державної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влади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 — </a:t>
            </a:r>
            <a:endParaRPr lang="ru-RU" sz="2000" b="1" i="1" dirty="0" smtClean="0">
              <a:solidFill>
                <a:schemeClr val="accent6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принцип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, за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яким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державна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влада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повинна бути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поділена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на три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незалежні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одна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від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одної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гілки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.</a:t>
            </a:r>
            <a:endParaRPr lang="ru-RU" sz="2000" b="1" i="1" dirty="0">
              <a:solidFill>
                <a:schemeClr val="accent6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13816" y="2682398"/>
            <a:ext cx="2592288" cy="1538687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FF0000"/>
                </a:solidFill>
              </a:rPr>
              <a:t>Законодавча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влада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>
                <a:solidFill>
                  <a:srgbClr val="00B050"/>
                </a:solidFill>
              </a:rPr>
              <a:t>Парламент — </a:t>
            </a:r>
            <a:r>
              <a:rPr lang="ru-RU" b="1" dirty="0" err="1">
                <a:solidFill>
                  <a:srgbClr val="00B050"/>
                </a:solidFill>
              </a:rPr>
              <a:t>Верховна</a:t>
            </a:r>
            <a:r>
              <a:rPr lang="ru-RU" b="1" dirty="0">
                <a:solidFill>
                  <a:srgbClr val="00B050"/>
                </a:solidFill>
              </a:rPr>
              <a:t> Рада </a:t>
            </a:r>
            <a:r>
              <a:rPr lang="ru-RU" b="1" dirty="0" err="1" smtClean="0">
                <a:solidFill>
                  <a:srgbClr val="00B050"/>
                </a:solidFill>
              </a:rPr>
              <a:t>України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311860" y="2780927"/>
            <a:ext cx="2592288" cy="1440159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</a:rPr>
              <a:t>Виконавча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err="1" smtClean="0">
                <a:solidFill>
                  <a:srgbClr val="FF0000"/>
                </a:solidFill>
              </a:rPr>
              <a:t>влада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Уряд (</a:t>
            </a:r>
            <a:r>
              <a:rPr lang="ru-RU" b="1" dirty="0" err="1">
                <a:solidFill>
                  <a:srgbClr val="00B050"/>
                </a:solidFill>
              </a:rPr>
              <a:t>Кабінет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Міністрів</a:t>
            </a:r>
            <a:r>
              <a:rPr lang="ru-RU" b="1" dirty="0" smtClean="0">
                <a:solidFill>
                  <a:srgbClr val="00B050"/>
                </a:solidFill>
              </a:rPr>
              <a:t>),  </a:t>
            </a:r>
            <a:r>
              <a:rPr lang="ru-RU" b="1" dirty="0" err="1" smtClean="0">
                <a:solidFill>
                  <a:srgbClr val="00B050"/>
                </a:solidFill>
              </a:rPr>
              <a:t>центральні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і </a:t>
            </a:r>
            <a:r>
              <a:rPr lang="ru-RU" b="1" dirty="0" err="1">
                <a:solidFill>
                  <a:srgbClr val="00B050"/>
                </a:solidFill>
              </a:rPr>
              <a:t>місцевих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виконавчих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органів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161032" y="2810034"/>
            <a:ext cx="2592288" cy="1411053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</a:rPr>
              <a:t>Судова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err="1" smtClean="0">
                <a:solidFill>
                  <a:srgbClr val="FF0000"/>
                </a:solidFill>
              </a:rPr>
              <a:t>влада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b="1" dirty="0">
                <a:solidFill>
                  <a:srgbClr val="00B050"/>
                </a:solidFill>
              </a:rPr>
              <a:t>Система </a:t>
            </a:r>
            <a:r>
              <a:rPr lang="ru-RU" b="1" dirty="0" err="1">
                <a:solidFill>
                  <a:srgbClr val="00B050"/>
                </a:solidFill>
              </a:rPr>
              <a:t>судів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конституційної</a:t>
            </a:r>
            <a:r>
              <a:rPr lang="ru-RU" b="1" dirty="0">
                <a:solidFill>
                  <a:srgbClr val="00B050"/>
                </a:solidFill>
              </a:rPr>
              <a:t> та </a:t>
            </a:r>
            <a:r>
              <a:rPr lang="ru-RU" b="1" dirty="0" err="1">
                <a:solidFill>
                  <a:srgbClr val="00B050"/>
                </a:solidFill>
              </a:rPr>
              <a:t>загальної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юрисдикції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367644" y="2132856"/>
            <a:ext cx="484632" cy="60856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7214860" y="2132856"/>
            <a:ext cx="484632" cy="704131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4365688" y="2132856"/>
            <a:ext cx="484632" cy="711687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61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  <a:solidFill>
            <a:srgbClr val="99CCFF"/>
          </a:solidFill>
          <a:ln w="38100">
            <a:solidFill>
              <a:srgbClr val="7030A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Президента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регламентується</a:t>
            </a:r>
            <a:r>
              <a:rPr lang="ru-RU" dirty="0"/>
              <a:t> Законом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вибори</a:t>
            </a:r>
            <a:r>
              <a:rPr lang="ru-RU" dirty="0"/>
              <a:t> Президента </a:t>
            </a:r>
            <a:r>
              <a:rPr lang="ru-RU" dirty="0" err="1"/>
              <a:t>України</a:t>
            </a:r>
            <a:r>
              <a:rPr lang="ru-RU" dirty="0"/>
              <a:t>» </a:t>
            </a:r>
            <a:r>
              <a:rPr lang="ru-RU" dirty="0" err="1"/>
              <a:t>від</a:t>
            </a:r>
            <a:r>
              <a:rPr lang="ru-RU" dirty="0"/>
              <a:t> 5 </a:t>
            </a:r>
            <a:r>
              <a:rPr lang="ru-RU" dirty="0" err="1"/>
              <a:t>березня</a:t>
            </a:r>
            <a:r>
              <a:rPr lang="ru-RU" dirty="0"/>
              <a:t> 1999 року № 474-</a:t>
            </a:r>
            <a:r>
              <a:rPr lang="en-US" dirty="0" smtClean="0"/>
              <a:t>XIV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висування</a:t>
            </a:r>
            <a:r>
              <a:rPr lang="ru-RU" dirty="0"/>
              <a:t> та </a:t>
            </a:r>
            <a:r>
              <a:rPr lang="ru-RU" dirty="0" err="1"/>
              <a:t>реєстрація</a:t>
            </a:r>
            <a:r>
              <a:rPr lang="ru-RU" dirty="0"/>
              <a:t> </a:t>
            </a:r>
            <a:r>
              <a:rPr lang="ru-RU" dirty="0" err="1"/>
              <a:t>кандидатів</a:t>
            </a:r>
            <a:r>
              <a:rPr lang="ru-RU" dirty="0"/>
              <a:t> на пост Президента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окружних</a:t>
            </a:r>
            <a:r>
              <a:rPr lang="ru-RU" dirty="0"/>
              <a:t> і </a:t>
            </a:r>
            <a:r>
              <a:rPr lang="ru-RU" dirty="0" err="1"/>
              <a:t>дільничних</a:t>
            </a:r>
            <a:r>
              <a:rPr lang="ru-RU" dirty="0"/>
              <a:t>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/>
              <a:t>комісій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передвиборної</a:t>
            </a:r>
            <a:r>
              <a:rPr lang="ru-RU" dirty="0"/>
              <a:t> </a:t>
            </a:r>
            <a:r>
              <a:rPr lang="ru-RU" dirty="0" err="1"/>
              <a:t>агітації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4)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/>
              <a:t>дільниць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на </a:t>
            </a:r>
            <a:r>
              <a:rPr lang="ru-RU" dirty="0" err="1"/>
              <a:t>тимчасовій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5)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списків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та </a:t>
            </a:r>
            <a:r>
              <a:rPr lang="ru-RU" dirty="0" err="1"/>
              <a:t>уточнення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6) </a:t>
            </a:r>
            <a:r>
              <a:rPr lang="ru-RU" dirty="0" err="1"/>
              <a:t>голосування</a:t>
            </a:r>
            <a:r>
              <a:rPr lang="ru-RU" dirty="0"/>
              <a:t> в день </a:t>
            </a:r>
            <a:r>
              <a:rPr lang="ru-RU" dirty="0" err="1"/>
              <a:t>виборів</a:t>
            </a:r>
            <a:r>
              <a:rPr lang="ru-RU" dirty="0"/>
              <a:t> Президента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7) </a:t>
            </a:r>
            <a:r>
              <a:rPr lang="ru-RU" dirty="0" err="1"/>
              <a:t>підрахунок</a:t>
            </a:r>
            <a:r>
              <a:rPr lang="ru-RU" dirty="0"/>
              <a:t> </a:t>
            </a:r>
            <a:r>
              <a:rPr lang="ru-RU" dirty="0" err="1"/>
              <a:t>голосів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, </a:t>
            </a:r>
            <a:r>
              <a:rPr lang="ru-RU" dirty="0" err="1"/>
              <a:t>установлення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</a:t>
            </a:r>
            <a:r>
              <a:rPr lang="ru-RU" dirty="0" err="1"/>
              <a:t>голосування</a:t>
            </a:r>
            <a:r>
              <a:rPr lang="ru-RU" dirty="0"/>
              <a:t> і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Президента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офіційне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8)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окружних</a:t>
            </a:r>
            <a:r>
              <a:rPr lang="ru-RU" dirty="0"/>
              <a:t> та </a:t>
            </a:r>
            <a:r>
              <a:rPr lang="ru-RU" dirty="0" err="1"/>
              <a:t>дільничних</a:t>
            </a:r>
            <a:r>
              <a:rPr lang="ru-RU" dirty="0"/>
              <a:t>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/>
              <a:t>комісій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3152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1512168"/>
          </a:xfrm>
          <a:solidFill>
            <a:srgbClr val="FFFFCC"/>
          </a:solidFill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Референдум — </a:t>
            </a:r>
            <a:endParaRPr lang="ru-RU" sz="20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000" b="1" i="1" dirty="0" err="1" smtClean="0">
                <a:solidFill>
                  <a:schemeClr val="accent6">
                    <a:lumMod val="50000"/>
                  </a:schemeClr>
                </a:solidFill>
              </a:rPr>
              <a:t>це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спосіб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прийняття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громадянами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України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шляхом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голосування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законів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України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інших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рішень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з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важливих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питань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загальнодержавного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та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місцевого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50000"/>
                  </a:schemeClr>
                </a:solidFill>
              </a:rPr>
              <a:t>значення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7504" y="2276871"/>
            <a:ext cx="2813484" cy="1944217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err="1"/>
              <a:t>рішення</a:t>
            </a:r>
            <a:r>
              <a:rPr lang="ru-RU" sz="2000" b="1" dirty="0"/>
              <a:t>, </a:t>
            </a:r>
            <a:r>
              <a:rPr lang="ru-RU" sz="2000" b="1" dirty="0" err="1"/>
              <a:t>прийняті</a:t>
            </a:r>
            <a:r>
              <a:rPr lang="ru-RU" sz="2000" b="1" dirty="0"/>
              <a:t> </a:t>
            </a:r>
            <a:r>
              <a:rPr lang="ru-RU" sz="2000" b="1" dirty="0" err="1"/>
              <a:t>всеукраїнським</a:t>
            </a:r>
            <a:r>
              <a:rPr lang="ru-RU" sz="2000" b="1" dirty="0"/>
              <a:t> референдумом, </a:t>
            </a:r>
            <a:r>
              <a:rPr lang="ru-RU" sz="2000" b="1" dirty="0" err="1"/>
              <a:t>мають</a:t>
            </a:r>
            <a:r>
              <a:rPr lang="ru-RU" sz="2000" b="1" dirty="0"/>
              <a:t> </a:t>
            </a:r>
            <a:r>
              <a:rPr lang="ru-RU" sz="2000" b="1" dirty="0" err="1"/>
              <a:t>вищу</a:t>
            </a:r>
            <a:r>
              <a:rPr lang="ru-RU" sz="2000" b="1" dirty="0"/>
              <a:t> </a:t>
            </a:r>
            <a:r>
              <a:rPr lang="ru-RU" sz="2000" b="1" dirty="0" err="1"/>
              <a:t>юридичну</a:t>
            </a:r>
            <a:r>
              <a:rPr lang="ru-RU" sz="2000" b="1" dirty="0"/>
              <a:t> силу </a:t>
            </a:r>
            <a:endParaRPr lang="ru-RU" sz="2000" b="1" dirty="0" smtClean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131840" y="2294925"/>
            <a:ext cx="2804153" cy="1926164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000" b="1" dirty="0" err="1" smtClean="0"/>
              <a:t>рішення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прийняті</a:t>
            </a:r>
            <a:r>
              <a:rPr lang="ru-RU" sz="2000" b="1" dirty="0" smtClean="0"/>
              <a:t> референдумом, не </a:t>
            </a:r>
            <a:r>
              <a:rPr lang="ru-RU" sz="2000" b="1" dirty="0" err="1" smtClean="0"/>
              <a:t>потребують</a:t>
            </a:r>
            <a:r>
              <a:rPr lang="ru-RU" sz="2000" b="1" dirty="0" smtClean="0"/>
              <a:t> будь-</a:t>
            </a:r>
            <a:r>
              <a:rPr lang="ru-RU" sz="2000" b="1" dirty="0" err="1" smtClean="0"/>
              <a:t>якого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затвердження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державними</a:t>
            </a:r>
            <a:r>
              <a:rPr lang="ru-RU" sz="2000" b="1" dirty="0" smtClean="0"/>
              <a:t> органами</a:t>
            </a:r>
            <a:endParaRPr lang="ru-RU" sz="2000" b="1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156176" y="2302836"/>
            <a:ext cx="2804153" cy="2998372"/>
          </a:xfrm>
          <a:prstGeom prst="rect">
            <a:avLst/>
          </a:prstGeom>
          <a:solidFill>
            <a:srgbClr val="CCECFF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000" b="1" smtClean="0"/>
              <a:t>рішення, що прийняті референдумом, можуть бути скасовані або змінені лише в порядку, передбаченому Законом України «Про всеукраїнський референдум».</a:t>
            </a:r>
            <a:endParaRPr lang="ru-RU" sz="2000" b="1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291600" y="1844824"/>
            <a:ext cx="484632" cy="489204"/>
          </a:xfrm>
          <a:prstGeom prst="downArrow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1271930" y="1847303"/>
            <a:ext cx="484632" cy="489204"/>
          </a:xfrm>
          <a:prstGeom prst="downArrow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315936" y="1847303"/>
            <a:ext cx="484632" cy="489204"/>
          </a:xfrm>
          <a:prstGeom prst="downArrow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 descr="C:\Users\User\Desktop\image0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6" y="4653136"/>
            <a:ext cx="240030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131840" y="5310566"/>
            <a:ext cx="17281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Агітаційна</a:t>
            </a:r>
            <a:r>
              <a:rPr lang="ru-RU" sz="1400" b="1" dirty="0"/>
              <a:t> </a:t>
            </a:r>
            <a:r>
              <a:rPr lang="ru-RU" sz="1400" b="1" dirty="0" err="1"/>
              <a:t>листівка</a:t>
            </a:r>
            <a:r>
              <a:rPr lang="ru-RU" sz="1400" b="1" dirty="0"/>
              <a:t> до </a:t>
            </a:r>
            <a:r>
              <a:rPr lang="ru-RU" sz="1400" b="1" dirty="0" err="1"/>
              <a:t>Всеукраїнського</a:t>
            </a:r>
            <a:r>
              <a:rPr lang="ru-RU" sz="1400" b="1" dirty="0"/>
              <a:t> референдуму 1 </a:t>
            </a:r>
            <a:r>
              <a:rPr lang="ru-RU" sz="1400" b="1" dirty="0" err="1"/>
              <a:t>грудня</a:t>
            </a:r>
            <a:r>
              <a:rPr lang="ru-RU" sz="1400" b="1" dirty="0"/>
              <a:t> 1991 р.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87873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Бакка</a:t>
            </a:r>
            <a:r>
              <a:rPr lang="ru-RU" b="1" dirty="0" smtClean="0"/>
              <a:t> Т. В. </a:t>
            </a:r>
            <a:r>
              <a:rPr lang="ru-RU" b="1" dirty="0" err="1" smtClean="0"/>
              <a:t>Громадянська</a:t>
            </a:r>
            <a:r>
              <a:rPr lang="ru-RU" b="1" dirty="0" smtClean="0"/>
              <a:t> </a:t>
            </a:r>
            <a:r>
              <a:rPr lang="ru-RU" b="1" dirty="0" err="1" smtClean="0"/>
              <a:t>освіта</a:t>
            </a:r>
            <a:r>
              <a:rPr lang="ru-RU" b="1" dirty="0" smtClean="0"/>
              <a:t>. </a:t>
            </a:r>
            <a:r>
              <a:rPr lang="ru-RU" b="1" dirty="0"/>
              <a:t>10 </a:t>
            </a:r>
            <a:r>
              <a:rPr lang="ru-RU" b="1" dirty="0" err="1" smtClean="0"/>
              <a:t>клас</a:t>
            </a:r>
            <a:r>
              <a:rPr lang="ru-RU" b="1" dirty="0" smtClean="0"/>
              <a:t>. </a:t>
            </a:r>
            <a:r>
              <a:rPr lang="ru-RU" b="1" dirty="0" err="1"/>
              <a:t>Р</a:t>
            </a:r>
            <a:r>
              <a:rPr lang="ru-RU" b="1" dirty="0" err="1" smtClean="0"/>
              <a:t>івень</a:t>
            </a:r>
            <a:r>
              <a:rPr lang="ru-RU" b="1" dirty="0" smtClean="0"/>
              <a:t> стандарту </a:t>
            </a:r>
          </a:p>
          <a:p>
            <a:r>
              <a:rPr lang="ru-RU" b="1" dirty="0" err="1" smtClean="0"/>
              <a:t>Васильків</a:t>
            </a:r>
            <a:r>
              <a:rPr lang="ru-RU" b="1" dirty="0" smtClean="0"/>
              <a:t> І. Д. </a:t>
            </a:r>
            <a:r>
              <a:rPr lang="ru-RU" b="1" dirty="0" err="1" smtClean="0"/>
              <a:t>Громадянська</a:t>
            </a:r>
            <a:r>
              <a:rPr lang="ru-RU" b="1" dirty="0" smtClean="0"/>
              <a:t> </a:t>
            </a:r>
            <a:r>
              <a:rPr lang="ru-RU" b="1" dirty="0" err="1"/>
              <a:t>освіта</a:t>
            </a:r>
            <a:r>
              <a:rPr lang="ru-RU" b="1" dirty="0"/>
              <a:t>. 10 </a:t>
            </a:r>
            <a:r>
              <a:rPr lang="ru-RU" b="1" dirty="0" err="1"/>
              <a:t>клас</a:t>
            </a:r>
            <a:r>
              <a:rPr lang="ru-RU" b="1" dirty="0"/>
              <a:t>. </a:t>
            </a:r>
            <a:r>
              <a:rPr lang="ru-RU" b="1" dirty="0" err="1"/>
              <a:t>Рівень</a:t>
            </a:r>
            <a:r>
              <a:rPr lang="ru-RU" b="1" dirty="0"/>
              <a:t> </a:t>
            </a:r>
            <a:r>
              <a:rPr lang="ru-RU" b="1" dirty="0" smtClean="0"/>
              <a:t>стандарту</a:t>
            </a:r>
          </a:p>
          <a:p>
            <a:r>
              <a:rPr lang="en-US" b="1" dirty="0">
                <a:hlinkClick r:id="rId2"/>
              </a:rPr>
              <a:t>https://</a:t>
            </a:r>
            <a:r>
              <a:rPr lang="en-US" b="1" dirty="0" smtClean="0">
                <a:hlinkClick r:id="rId2"/>
              </a:rPr>
              <a:t>uahistory.co/pidruchniki/civic-education.php</a:t>
            </a:r>
            <a:r>
              <a:rPr lang="uk-UA" b="1" dirty="0" smtClean="0"/>
              <a:t> </a:t>
            </a:r>
            <a:r>
              <a:rPr lang="ru-RU" b="1" dirty="0" smtClean="0"/>
              <a:t> </a:t>
            </a:r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855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755576" y="404664"/>
            <a:ext cx="3600400" cy="1080120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</a:rPr>
              <a:t>Законодавча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влада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000" b="1" dirty="0">
                <a:solidFill>
                  <a:srgbClr val="00B050"/>
                </a:solidFill>
              </a:rPr>
              <a:t>Парламент — </a:t>
            </a:r>
            <a:endParaRPr lang="ru-RU" sz="2000" b="1" dirty="0" smtClean="0">
              <a:solidFill>
                <a:srgbClr val="00B050"/>
              </a:solidFill>
            </a:endParaRPr>
          </a:p>
          <a:p>
            <a:pPr algn="ctr"/>
            <a:r>
              <a:rPr lang="ru-RU" sz="2000" b="1" dirty="0" err="1" smtClean="0">
                <a:solidFill>
                  <a:srgbClr val="00B050"/>
                </a:solidFill>
              </a:rPr>
              <a:t>Верховна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>
                <a:solidFill>
                  <a:srgbClr val="00B050"/>
                </a:solidFill>
              </a:rPr>
              <a:t>Рада </a:t>
            </a:r>
            <a:r>
              <a:rPr lang="ru-RU" sz="2000" b="1" dirty="0" err="1" smtClean="0">
                <a:solidFill>
                  <a:srgbClr val="00B050"/>
                </a:solidFill>
              </a:rPr>
              <a:t>України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323528" y="1772816"/>
            <a:ext cx="4464496" cy="1152128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C00000"/>
                </a:solidFill>
              </a:rPr>
              <a:t>Формулює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стандарти</a:t>
            </a:r>
            <a:r>
              <a:rPr lang="ru-RU" sz="2000" b="1" dirty="0">
                <a:solidFill>
                  <a:srgbClr val="C00000"/>
                </a:solidFill>
              </a:rPr>
              <a:t> прав та </a:t>
            </a:r>
            <a:r>
              <a:rPr lang="ru-RU" sz="2000" b="1" dirty="0" err="1">
                <a:solidFill>
                  <a:srgbClr val="C00000"/>
                </a:solidFill>
              </a:rPr>
              <a:t>правові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норми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життя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держави</a:t>
            </a:r>
            <a:r>
              <a:rPr lang="ru-RU" sz="2000" b="1" dirty="0">
                <a:solidFill>
                  <a:srgbClr val="C00000"/>
                </a:solidFill>
              </a:rPr>
              <a:t> і </a:t>
            </a:r>
            <a:r>
              <a:rPr lang="ru-RU" sz="2000" b="1" dirty="0" err="1">
                <a:solidFill>
                  <a:srgbClr val="C00000"/>
                </a:solidFill>
              </a:rPr>
              <a:t>суспільства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3356992"/>
            <a:ext cx="2771200" cy="144016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1)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Приймає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загальнообов'язкові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закони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2313460" y="1484784"/>
            <a:ext cx="484632" cy="36004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770576" y="5013176"/>
            <a:ext cx="2771200" cy="144016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обирає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призначає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затверджує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високопосадовців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31840" y="3370988"/>
            <a:ext cx="2771200" cy="1412168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Затверджує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державний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бюджет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156176" y="3393706"/>
            <a:ext cx="2771200" cy="138945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Здійснює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парламентський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контроль за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виконанням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Конституції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законів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28183" y="5013176"/>
            <a:ext cx="2771200" cy="144016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4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визначає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основні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напрями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внутрішньої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і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зовнішньої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політики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1" name="Прямая со стрелкой 30"/>
          <p:cNvCxnSpPr>
            <a:stCxn id="8" idx="2"/>
            <a:endCxn id="14" idx="0"/>
          </p:cNvCxnSpPr>
          <p:nvPr/>
        </p:nvCxnSpPr>
        <p:spPr>
          <a:xfrm flipH="1">
            <a:off x="1565112" y="2924944"/>
            <a:ext cx="990664" cy="43204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8" idx="2"/>
            <a:endCxn id="24" idx="0"/>
          </p:cNvCxnSpPr>
          <p:nvPr/>
        </p:nvCxnSpPr>
        <p:spPr>
          <a:xfrm>
            <a:off x="2555776" y="2924944"/>
            <a:ext cx="1961664" cy="446044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8" idx="2"/>
            <a:endCxn id="25" idx="0"/>
          </p:cNvCxnSpPr>
          <p:nvPr/>
        </p:nvCxnSpPr>
        <p:spPr>
          <a:xfrm>
            <a:off x="2555776" y="2924944"/>
            <a:ext cx="4986000" cy="46876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4" idx="2"/>
            <a:endCxn id="26" idx="0"/>
          </p:cNvCxnSpPr>
          <p:nvPr/>
        </p:nvCxnSpPr>
        <p:spPr>
          <a:xfrm>
            <a:off x="1565112" y="4797152"/>
            <a:ext cx="1448671" cy="216024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4" idx="2"/>
            <a:endCxn id="23" idx="0"/>
          </p:cNvCxnSpPr>
          <p:nvPr/>
        </p:nvCxnSpPr>
        <p:spPr>
          <a:xfrm>
            <a:off x="4517440" y="4783156"/>
            <a:ext cx="1638736" cy="23002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User\Desktop\image0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139" y="404664"/>
            <a:ext cx="3331024" cy="2329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93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99592" y="404664"/>
            <a:ext cx="4680520" cy="1008112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</a:rPr>
              <a:t>Виконавча</a:t>
            </a:r>
            <a:r>
              <a:rPr lang="ru-RU" sz="2000" b="1" dirty="0" smtClean="0">
                <a:solidFill>
                  <a:srgbClr val="FF0000"/>
                </a:solidFill>
              </a:rPr>
              <a:t>  </a:t>
            </a:r>
            <a:r>
              <a:rPr lang="ru-RU" sz="2000" b="1" dirty="0" err="1" smtClean="0">
                <a:solidFill>
                  <a:srgbClr val="FF0000"/>
                </a:solidFill>
              </a:rPr>
              <a:t>влада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Уряд (</a:t>
            </a:r>
            <a:r>
              <a:rPr lang="ru-RU" sz="2000" b="1" dirty="0" err="1">
                <a:solidFill>
                  <a:srgbClr val="00B050"/>
                </a:solidFill>
              </a:rPr>
              <a:t>Кабінет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Міністрів</a:t>
            </a:r>
            <a:r>
              <a:rPr lang="ru-RU" sz="2000" b="1" dirty="0" smtClean="0">
                <a:solidFill>
                  <a:srgbClr val="00B050"/>
                </a:solidFill>
              </a:rPr>
              <a:t>),  </a:t>
            </a:r>
            <a:r>
              <a:rPr lang="ru-RU" sz="2000" b="1" dirty="0" err="1" smtClean="0">
                <a:solidFill>
                  <a:srgbClr val="00B050"/>
                </a:solidFill>
              </a:rPr>
              <a:t>центральні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>
                <a:solidFill>
                  <a:srgbClr val="00B050"/>
                </a:solidFill>
              </a:rPr>
              <a:t>і </a:t>
            </a:r>
            <a:r>
              <a:rPr lang="ru-RU" sz="2000" b="1" dirty="0" err="1">
                <a:solidFill>
                  <a:srgbClr val="00B050"/>
                </a:solidFill>
              </a:rPr>
              <a:t>місцевих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виконавчих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органів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539552" y="1700808"/>
            <a:ext cx="5184576" cy="1152128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C00000"/>
                </a:solidFill>
              </a:rPr>
              <a:t>Забезпечує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виконання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Конституції</a:t>
            </a:r>
            <a:r>
              <a:rPr lang="ru-RU" sz="2000" b="1" dirty="0">
                <a:solidFill>
                  <a:srgbClr val="C00000"/>
                </a:solidFill>
              </a:rPr>
              <a:t> та </a:t>
            </a:r>
            <a:r>
              <a:rPr lang="ru-RU" sz="2000" b="1" dirty="0" err="1">
                <a:solidFill>
                  <a:srgbClr val="C00000"/>
                </a:solidFill>
              </a:rPr>
              <a:t>законів</a:t>
            </a:r>
            <a:r>
              <a:rPr lang="ru-RU" sz="2000" b="1" dirty="0">
                <a:solidFill>
                  <a:srgbClr val="C00000"/>
                </a:solidFill>
              </a:rPr>
              <a:t> і </a:t>
            </a:r>
            <a:r>
              <a:rPr lang="ru-RU" sz="2000" b="1" dirty="0" err="1">
                <a:solidFill>
                  <a:srgbClr val="C00000"/>
                </a:solidFill>
              </a:rPr>
              <a:t>створює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умови</a:t>
            </a:r>
            <a:r>
              <a:rPr lang="ru-RU" sz="2000" b="1" dirty="0">
                <a:solidFill>
                  <a:srgbClr val="C00000"/>
                </a:solidFill>
              </a:rPr>
              <a:t> для </a:t>
            </a:r>
            <a:r>
              <a:rPr lang="ru-RU" sz="2000" b="1" dirty="0" err="1">
                <a:solidFill>
                  <a:srgbClr val="C00000"/>
                </a:solidFill>
              </a:rPr>
              <a:t>їх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реалізації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889524" y="1412776"/>
            <a:ext cx="484632" cy="288032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284984"/>
            <a:ext cx="2771200" cy="288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1)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Забезпечує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здійснення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внутрішньої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зовнішньої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політики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31840" y="3324944"/>
            <a:ext cx="2771200" cy="288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Управляє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об'єктами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державної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власності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0760" y="3324944"/>
            <a:ext cx="2771200" cy="288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Видає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підзаконні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акти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(постанови,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розпорядження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для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регулювання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суспільних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відносин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підставі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Конституції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і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законів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  <p:cxnSp>
        <p:nvCxnSpPr>
          <p:cNvPr id="11" name="Прямая со стрелкой 10"/>
          <p:cNvCxnSpPr>
            <a:stCxn id="5" idx="2"/>
            <a:endCxn id="7" idx="0"/>
          </p:cNvCxnSpPr>
          <p:nvPr/>
        </p:nvCxnSpPr>
        <p:spPr>
          <a:xfrm flipH="1">
            <a:off x="1565112" y="2852936"/>
            <a:ext cx="1566728" cy="43204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  <a:endCxn id="9" idx="0"/>
          </p:cNvCxnSpPr>
          <p:nvPr/>
        </p:nvCxnSpPr>
        <p:spPr>
          <a:xfrm>
            <a:off x="3131840" y="2852936"/>
            <a:ext cx="4394520" cy="47200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2"/>
            <a:endCxn id="8" idx="0"/>
          </p:cNvCxnSpPr>
          <p:nvPr/>
        </p:nvCxnSpPr>
        <p:spPr>
          <a:xfrm>
            <a:off x="3131840" y="2852936"/>
            <a:ext cx="1385600" cy="47200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User\Desktop\image0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631" y="548680"/>
            <a:ext cx="2885329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229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11560" y="314096"/>
            <a:ext cx="4608512" cy="1008112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</a:rPr>
              <a:t>Судова</a:t>
            </a:r>
            <a:r>
              <a:rPr lang="ru-RU" sz="2000" b="1" dirty="0" smtClean="0">
                <a:solidFill>
                  <a:srgbClr val="FF0000"/>
                </a:solidFill>
              </a:rPr>
              <a:t>  </a:t>
            </a:r>
            <a:r>
              <a:rPr lang="ru-RU" sz="2000" b="1" dirty="0" err="1" smtClean="0">
                <a:solidFill>
                  <a:srgbClr val="FF0000"/>
                </a:solidFill>
              </a:rPr>
              <a:t>влада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sz="2000" b="1" dirty="0">
                <a:solidFill>
                  <a:srgbClr val="00B050"/>
                </a:solidFill>
              </a:rPr>
              <a:t>Система </a:t>
            </a:r>
            <a:r>
              <a:rPr lang="ru-RU" sz="2000" b="1" dirty="0" err="1">
                <a:solidFill>
                  <a:srgbClr val="00B050"/>
                </a:solidFill>
              </a:rPr>
              <a:t>судів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конституційної</a:t>
            </a:r>
            <a:r>
              <a:rPr lang="ru-RU" sz="2000" b="1" dirty="0">
                <a:solidFill>
                  <a:srgbClr val="00B050"/>
                </a:solidFill>
              </a:rPr>
              <a:t> та </a:t>
            </a:r>
            <a:r>
              <a:rPr lang="ru-RU" sz="2000" b="1" dirty="0" err="1">
                <a:solidFill>
                  <a:srgbClr val="00B050"/>
                </a:solidFill>
              </a:rPr>
              <a:t>загальної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юрисдикції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232242" y="1628800"/>
            <a:ext cx="5347869" cy="1152128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C00000"/>
                </a:solidFill>
              </a:rPr>
              <a:t>Здійснює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правосуддя</a:t>
            </a:r>
            <a:r>
              <a:rPr lang="ru-RU" sz="2000" b="1" dirty="0">
                <a:solidFill>
                  <a:srgbClr val="C00000"/>
                </a:solidFill>
              </a:rPr>
              <a:t> і </a:t>
            </a:r>
            <a:r>
              <a:rPr lang="ru-RU" sz="2000" b="1" dirty="0" err="1">
                <a:solidFill>
                  <a:srgbClr val="C00000"/>
                </a:solidFill>
              </a:rPr>
              <a:t>забезпечує</a:t>
            </a:r>
            <a:r>
              <a:rPr lang="ru-RU" sz="2000" b="1" dirty="0">
                <a:solidFill>
                  <a:srgbClr val="C00000"/>
                </a:solidFill>
              </a:rPr>
              <a:t> права та </a:t>
            </a:r>
            <a:r>
              <a:rPr lang="ru-RU" sz="2000" b="1" dirty="0" err="1">
                <a:solidFill>
                  <a:srgbClr val="C00000"/>
                </a:solidFill>
              </a:rPr>
              <a:t>свободи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людини</a:t>
            </a:r>
            <a:r>
              <a:rPr lang="ru-RU" sz="2000" b="1" dirty="0">
                <a:solidFill>
                  <a:srgbClr val="C00000"/>
                </a:solidFill>
              </a:rPr>
              <a:t> і </a:t>
            </a:r>
            <a:r>
              <a:rPr lang="ru-RU" sz="2000" b="1" dirty="0" err="1">
                <a:solidFill>
                  <a:srgbClr val="C00000"/>
                </a:solidFill>
              </a:rPr>
              <a:t>громадянина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673500" y="1322208"/>
            <a:ext cx="484632" cy="306592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43601" y="3356991"/>
            <a:ext cx="2771200" cy="28563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1)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Втілюває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реальне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верховенство права і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панування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закону в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суспільному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житті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75856" y="3428999"/>
            <a:ext cx="2771200" cy="27843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Вирішує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цивільні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кримінальні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господарські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адміністративні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справи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також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справи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про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адміністративні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правопорушення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від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імені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держави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57191" y="3470176"/>
            <a:ext cx="2771200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Гарантує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права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і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свободи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фізичних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юридичних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осіб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57191" y="4941168"/>
            <a:ext cx="2771200" cy="12722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4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Зміцнює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законність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і правопорядок.</a:t>
            </a:r>
          </a:p>
        </p:txBody>
      </p:sp>
      <p:cxnSp>
        <p:nvCxnSpPr>
          <p:cNvPr id="12" name="Прямая со стрелкой 11"/>
          <p:cNvCxnSpPr>
            <a:stCxn id="5" idx="2"/>
            <a:endCxn id="7" idx="0"/>
          </p:cNvCxnSpPr>
          <p:nvPr/>
        </p:nvCxnSpPr>
        <p:spPr>
          <a:xfrm flipH="1">
            <a:off x="1629201" y="2780928"/>
            <a:ext cx="1276976" cy="57606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  <a:endCxn id="8" idx="0"/>
          </p:cNvCxnSpPr>
          <p:nvPr/>
        </p:nvCxnSpPr>
        <p:spPr>
          <a:xfrm>
            <a:off x="2906177" y="2780928"/>
            <a:ext cx="1755279" cy="64807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2"/>
            <a:endCxn id="9" idx="0"/>
          </p:cNvCxnSpPr>
          <p:nvPr/>
        </p:nvCxnSpPr>
        <p:spPr>
          <a:xfrm>
            <a:off x="2906177" y="2780928"/>
            <a:ext cx="4736614" cy="6892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9" idx="2"/>
            <a:endCxn id="10" idx="0"/>
          </p:cNvCxnSpPr>
          <p:nvPr/>
        </p:nvCxnSpPr>
        <p:spPr>
          <a:xfrm>
            <a:off x="7642791" y="4766320"/>
            <a:ext cx="0" cy="1748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User\Desktop\image0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056" y="648523"/>
            <a:ext cx="2858518" cy="1960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06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1440160"/>
          </a:xfrm>
          <a:solidFill>
            <a:srgbClr val="FFFFCC"/>
          </a:solidFill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i="1" dirty="0" err="1">
                <a:solidFill>
                  <a:srgbClr val="0070C0"/>
                </a:solidFill>
              </a:rPr>
              <a:t>Вибори</a:t>
            </a:r>
            <a:r>
              <a:rPr lang="ru-RU" sz="2000" b="1" i="1" dirty="0">
                <a:solidFill>
                  <a:srgbClr val="0070C0"/>
                </a:solidFill>
              </a:rPr>
              <a:t> — </a:t>
            </a:r>
            <a:endParaRPr lang="ru-RU" sz="2000" b="1" i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000" b="1" i="1" dirty="0" err="1" smtClean="0">
                <a:solidFill>
                  <a:srgbClr val="0070C0"/>
                </a:solidFill>
              </a:rPr>
              <a:t>це</a:t>
            </a:r>
            <a:r>
              <a:rPr lang="ru-RU" sz="2000" b="1" i="1" dirty="0" smtClean="0">
                <a:solidFill>
                  <a:srgbClr val="0070C0"/>
                </a:solidFill>
              </a:rPr>
              <a:t> </a:t>
            </a:r>
            <a:r>
              <a:rPr lang="ru-RU" sz="2000" b="1" i="1" dirty="0">
                <a:solidFill>
                  <a:srgbClr val="0070C0"/>
                </a:solidFill>
              </a:rPr>
              <a:t>форма народного </a:t>
            </a:r>
            <a:r>
              <a:rPr lang="ru-RU" sz="2000" b="1" i="1" dirty="0" err="1">
                <a:solidFill>
                  <a:srgbClr val="0070C0"/>
                </a:solidFill>
              </a:rPr>
              <a:t>волевиявлення</a:t>
            </a:r>
            <a:r>
              <a:rPr lang="ru-RU" sz="2000" b="1" i="1" dirty="0" smtClean="0">
                <a:solidFill>
                  <a:srgbClr val="0070C0"/>
                </a:solidFill>
              </a:rPr>
              <a:t>;</a:t>
            </a:r>
          </a:p>
          <a:p>
            <a:pPr marL="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</a:rPr>
              <a:t>інститут</a:t>
            </a:r>
            <a:r>
              <a:rPr lang="ru-RU" sz="2000" b="1" i="1" dirty="0">
                <a:solidFill>
                  <a:srgbClr val="0070C0"/>
                </a:solidFill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</a:rPr>
              <a:t>безпосередньої</a:t>
            </a:r>
            <a:r>
              <a:rPr lang="ru-RU" sz="2000" b="1" i="1" dirty="0">
                <a:solidFill>
                  <a:srgbClr val="0070C0"/>
                </a:solidFill>
              </a:rPr>
              <a:t> (</a:t>
            </a:r>
            <a:r>
              <a:rPr lang="ru-RU" sz="2000" b="1" i="1" dirty="0" err="1">
                <a:solidFill>
                  <a:srgbClr val="0070C0"/>
                </a:solidFill>
              </a:rPr>
              <a:t>прямої</a:t>
            </a:r>
            <a:r>
              <a:rPr lang="ru-RU" sz="2000" b="1" i="1" dirty="0">
                <a:solidFill>
                  <a:srgbClr val="0070C0"/>
                </a:solidFill>
              </a:rPr>
              <a:t>) </a:t>
            </a:r>
            <a:r>
              <a:rPr lang="ru-RU" sz="2000" b="1" i="1" dirty="0" err="1">
                <a:solidFill>
                  <a:srgbClr val="0070C0"/>
                </a:solidFill>
              </a:rPr>
              <a:t>демократії</a:t>
            </a:r>
            <a:r>
              <a:rPr lang="ru-RU" sz="2000" b="1" i="1" dirty="0">
                <a:solidFill>
                  <a:srgbClr val="0070C0"/>
                </a:solidFill>
              </a:rPr>
              <a:t>, </a:t>
            </a:r>
            <a:r>
              <a:rPr lang="ru-RU" sz="2000" b="1" i="1" dirty="0" err="1">
                <a:solidFill>
                  <a:srgbClr val="0070C0"/>
                </a:solidFill>
              </a:rPr>
              <a:t>що</a:t>
            </a:r>
            <a:r>
              <a:rPr lang="ru-RU" sz="2000" b="1" i="1" dirty="0">
                <a:solidFill>
                  <a:srgbClr val="0070C0"/>
                </a:solidFill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</a:rPr>
              <a:t>забезпечує</a:t>
            </a:r>
            <a:r>
              <a:rPr lang="ru-RU" sz="2000" b="1" i="1" dirty="0">
                <a:solidFill>
                  <a:srgbClr val="0070C0"/>
                </a:solidFill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</a:rPr>
              <a:t>формування</a:t>
            </a:r>
            <a:r>
              <a:rPr lang="ru-RU" sz="2000" b="1" i="1" dirty="0">
                <a:solidFill>
                  <a:srgbClr val="0070C0"/>
                </a:solidFill>
              </a:rPr>
              <a:t> народом </a:t>
            </a:r>
            <a:r>
              <a:rPr lang="ru-RU" sz="2000" b="1" i="1" dirty="0" err="1">
                <a:solidFill>
                  <a:srgbClr val="0070C0"/>
                </a:solidFill>
              </a:rPr>
              <a:t>представницьких</a:t>
            </a:r>
            <a:r>
              <a:rPr lang="ru-RU" sz="2000" b="1" i="1" dirty="0">
                <a:solidFill>
                  <a:srgbClr val="0070C0"/>
                </a:solidFill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</a:rPr>
              <a:t>органів</a:t>
            </a:r>
            <a:r>
              <a:rPr lang="ru-RU" sz="2000" b="1" i="1" dirty="0">
                <a:solidFill>
                  <a:srgbClr val="0070C0"/>
                </a:solidFill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</a:rPr>
              <a:t>влади</a:t>
            </a:r>
            <a:r>
              <a:rPr lang="ru-RU" sz="2000" b="1" i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43608" y="2132856"/>
            <a:ext cx="7272808" cy="792088"/>
          </a:xfrm>
          <a:prstGeom prst="rect">
            <a:avLst/>
          </a:prstGeom>
          <a:solidFill>
            <a:srgbClr val="CCECFF"/>
          </a:solidFill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b="1" dirty="0" err="1" smtClean="0">
                <a:solidFill>
                  <a:srgbClr val="7030A0"/>
                </a:solidFill>
              </a:rPr>
              <a:t>Виборче</a:t>
            </a:r>
            <a:r>
              <a:rPr lang="ru-RU" sz="1800" b="1" dirty="0" smtClean="0">
                <a:solidFill>
                  <a:srgbClr val="7030A0"/>
                </a:solidFill>
              </a:rPr>
              <a:t> право</a:t>
            </a:r>
            <a:r>
              <a:rPr lang="ru-RU" sz="1800" b="1" dirty="0">
                <a:solidFill>
                  <a:srgbClr val="7030A0"/>
                </a:solidFill>
              </a:rPr>
              <a:t> </a:t>
            </a:r>
            <a:r>
              <a:rPr lang="ru-RU" sz="1800" b="1" dirty="0" smtClean="0">
                <a:solidFill>
                  <a:srgbClr val="7030A0"/>
                </a:solidFill>
              </a:rPr>
              <a:t>–  </a:t>
            </a:r>
            <a:r>
              <a:rPr lang="ru-RU" sz="1800" b="1" dirty="0" err="1">
                <a:solidFill>
                  <a:srgbClr val="7030A0"/>
                </a:solidFill>
              </a:rPr>
              <a:t>можливість</a:t>
            </a:r>
            <a:r>
              <a:rPr lang="ru-RU" sz="1800" b="1" dirty="0">
                <a:solidFill>
                  <a:srgbClr val="7030A0"/>
                </a:solidFill>
              </a:rPr>
              <a:t> кожного </a:t>
            </a:r>
            <a:r>
              <a:rPr lang="ru-RU" sz="1800" b="1" dirty="0" err="1">
                <a:solidFill>
                  <a:srgbClr val="7030A0"/>
                </a:solidFill>
              </a:rPr>
              <a:t>громадянина</a:t>
            </a:r>
            <a:r>
              <a:rPr lang="ru-RU" sz="1800" b="1" dirty="0">
                <a:solidFill>
                  <a:srgbClr val="7030A0"/>
                </a:solidFill>
              </a:rPr>
              <a:t> </a:t>
            </a:r>
            <a:r>
              <a:rPr lang="ru-RU" sz="1800" b="1" dirty="0" err="1">
                <a:solidFill>
                  <a:srgbClr val="7030A0"/>
                </a:solidFill>
              </a:rPr>
              <a:t>брати</a:t>
            </a:r>
            <a:r>
              <a:rPr lang="ru-RU" sz="1800" b="1" dirty="0">
                <a:solidFill>
                  <a:srgbClr val="7030A0"/>
                </a:solidFill>
              </a:rPr>
              <a:t> участь у </a:t>
            </a:r>
            <a:r>
              <a:rPr lang="ru-RU" sz="1800" b="1" dirty="0" err="1" smtClean="0">
                <a:solidFill>
                  <a:srgbClr val="7030A0"/>
                </a:solidFill>
              </a:rPr>
              <a:t>виборах</a:t>
            </a:r>
            <a:r>
              <a:rPr lang="ru-RU" sz="1800" b="1" dirty="0">
                <a:solidFill>
                  <a:srgbClr val="7030A0"/>
                </a:solidFill>
              </a:rPr>
              <a:t>.</a:t>
            </a:r>
            <a:r>
              <a:rPr lang="ru-RU" sz="1800" b="1" dirty="0" smtClean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79714" y="3373625"/>
            <a:ext cx="3672408" cy="576064"/>
          </a:xfrm>
          <a:prstGeom prst="rect">
            <a:avLst/>
          </a:prstGeom>
          <a:solidFill>
            <a:srgbClr val="CCECFF"/>
          </a:solidFill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dirty="0" err="1" smtClean="0">
                <a:solidFill>
                  <a:srgbClr val="00B050"/>
                </a:solidFill>
              </a:rPr>
              <a:t>Активне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виборче</a:t>
            </a:r>
            <a:r>
              <a:rPr lang="ru-RU" sz="2000" b="1" dirty="0" smtClean="0">
                <a:solidFill>
                  <a:srgbClr val="00B050"/>
                </a:solidFill>
              </a:rPr>
              <a:t> право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069768" y="3373625"/>
            <a:ext cx="3672408" cy="576064"/>
          </a:xfrm>
          <a:prstGeom prst="rect">
            <a:avLst/>
          </a:prstGeom>
          <a:solidFill>
            <a:srgbClr val="CCECFF"/>
          </a:solidFill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dirty="0" err="1" smtClean="0">
                <a:solidFill>
                  <a:srgbClr val="00B050"/>
                </a:solidFill>
              </a:rPr>
              <a:t>Пасивне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виборче</a:t>
            </a:r>
            <a:r>
              <a:rPr lang="ru-RU" sz="2000" b="1" dirty="0" smtClean="0">
                <a:solidFill>
                  <a:srgbClr val="00B050"/>
                </a:solidFill>
              </a:rPr>
              <a:t> право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79714" y="4221088"/>
            <a:ext cx="3704051" cy="2260848"/>
          </a:xfrm>
          <a:prstGeom prst="rect">
            <a:avLst/>
          </a:prstGeom>
          <a:solidFill>
            <a:srgbClr val="CCECFF"/>
          </a:solidFill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i="1" dirty="0" smtClean="0"/>
              <a:t>право </a:t>
            </a:r>
            <a:r>
              <a:rPr lang="ru-RU" sz="2000" b="1" i="1" dirty="0" err="1" smtClean="0"/>
              <a:t>громадянина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обирати</a:t>
            </a:r>
            <a:r>
              <a:rPr lang="ru-RU" sz="2000" b="1" i="1" dirty="0" smtClean="0"/>
              <a:t>, </a:t>
            </a:r>
            <a:r>
              <a:rPr lang="ru-RU" sz="2000" b="1" i="1" dirty="0"/>
              <a:t>(</a:t>
            </a:r>
            <a:r>
              <a:rPr lang="ru-RU" sz="2000" b="1" i="1" dirty="0" err="1" smtClean="0"/>
              <a:t>брати</a:t>
            </a:r>
            <a:r>
              <a:rPr lang="ru-RU" sz="2000" b="1" i="1" dirty="0" smtClean="0"/>
              <a:t> участь у </a:t>
            </a:r>
            <a:r>
              <a:rPr lang="ru-RU" sz="2000" b="1" i="1" dirty="0" err="1" smtClean="0"/>
              <a:t>виборах</a:t>
            </a:r>
            <a:r>
              <a:rPr lang="ru-RU" sz="2000" b="1" i="1" dirty="0" smtClean="0"/>
              <a:t> в </a:t>
            </a:r>
            <a:r>
              <a:rPr lang="ru-RU" sz="2000" b="1" i="1" dirty="0" err="1" smtClean="0"/>
              <a:t>органи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державної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влади</a:t>
            </a:r>
            <a:r>
              <a:rPr lang="ru-RU" sz="2000" b="1" i="1" dirty="0" smtClean="0"/>
              <a:t> та </a:t>
            </a:r>
            <a:r>
              <a:rPr lang="ru-RU" sz="2000" b="1" i="1" dirty="0" err="1" smtClean="0"/>
              <a:t>органи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місцевого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самоврядування</a:t>
            </a:r>
            <a:r>
              <a:rPr lang="ru-RU" sz="2000" b="1" i="1" dirty="0" smtClean="0"/>
              <a:t> шляхом </a:t>
            </a:r>
            <a:r>
              <a:rPr lang="ru-RU" sz="2000" b="1" i="1" dirty="0" err="1" smtClean="0"/>
              <a:t>голосування</a:t>
            </a:r>
            <a:r>
              <a:rPr lang="ru-RU" sz="2000" b="1" i="1" dirty="0" smtClean="0"/>
              <a:t>) бути </a:t>
            </a:r>
            <a:r>
              <a:rPr lang="ru-RU" sz="2000" b="1" i="1" dirty="0" err="1" smtClean="0"/>
              <a:t>виборцем</a:t>
            </a:r>
            <a:r>
              <a:rPr lang="ru-RU" sz="2000" b="1" i="1" dirty="0" smtClean="0"/>
              <a:t>. </a:t>
            </a:r>
            <a:endParaRPr lang="ru-RU" b="1" i="1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5076056" y="4221088"/>
            <a:ext cx="3666120" cy="2260848"/>
          </a:xfrm>
          <a:prstGeom prst="rect">
            <a:avLst/>
          </a:prstGeom>
          <a:solidFill>
            <a:srgbClr val="CCECFF"/>
          </a:solidFill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000" b="1" i="1" dirty="0" smtClean="0"/>
              <a:t>право </a:t>
            </a:r>
            <a:r>
              <a:rPr lang="ru-RU" sz="2000" b="1" i="1" dirty="0" err="1" smtClean="0"/>
              <a:t>балотуватися</a:t>
            </a:r>
            <a:r>
              <a:rPr lang="ru-RU" sz="2000" b="1" i="1" dirty="0" smtClean="0"/>
              <a:t> на </a:t>
            </a:r>
            <a:r>
              <a:rPr lang="ru-RU" sz="2000" b="1" i="1" dirty="0" err="1" smtClean="0"/>
              <a:t>відповідні</a:t>
            </a:r>
            <a:r>
              <a:rPr lang="ru-RU" sz="2000" b="1" i="1" dirty="0" smtClean="0"/>
              <a:t> посади, </a:t>
            </a:r>
            <a:r>
              <a:rPr lang="ru-RU" sz="2000" b="1" i="1" dirty="0" err="1" smtClean="0"/>
              <a:t>тобто</a:t>
            </a:r>
            <a:r>
              <a:rPr lang="ru-RU" sz="2000" b="1" i="1" dirty="0" smtClean="0"/>
              <a:t> право бути </a:t>
            </a:r>
            <a:r>
              <a:rPr lang="ru-RU" sz="2000" b="1" i="1" dirty="0" err="1" smtClean="0"/>
              <a:t>обраним</a:t>
            </a:r>
            <a:r>
              <a:rPr lang="ru-RU" sz="2000" b="1" i="1" dirty="0" smtClean="0"/>
              <a:t>.</a:t>
            </a:r>
          </a:p>
          <a:p>
            <a:endParaRPr lang="ru-RU" dirty="0"/>
          </a:p>
        </p:txBody>
      </p:sp>
      <p:cxnSp>
        <p:nvCxnSpPr>
          <p:cNvPr id="11" name="Прямая со стрелкой 10"/>
          <p:cNvCxnSpPr>
            <a:stCxn id="5" idx="2"/>
            <a:endCxn id="6" idx="0"/>
          </p:cNvCxnSpPr>
          <p:nvPr/>
        </p:nvCxnSpPr>
        <p:spPr>
          <a:xfrm flipH="1">
            <a:off x="2215918" y="2924944"/>
            <a:ext cx="2464094" cy="448681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  <a:endCxn id="7" idx="0"/>
          </p:cNvCxnSpPr>
          <p:nvPr/>
        </p:nvCxnSpPr>
        <p:spPr>
          <a:xfrm>
            <a:off x="4680012" y="2924944"/>
            <a:ext cx="2225960" cy="448681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8" idx="0"/>
          </p:cNvCxnSpPr>
          <p:nvPr/>
        </p:nvCxnSpPr>
        <p:spPr>
          <a:xfrm>
            <a:off x="2215918" y="3949689"/>
            <a:ext cx="15822" cy="271399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2"/>
            <a:endCxn id="9" idx="0"/>
          </p:cNvCxnSpPr>
          <p:nvPr/>
        </p:nvCxnSpPr>
        <p:spPr>
          <a:xfrm>
            <a:off x="6905972" y="3949689"/>
            <a:ext cx="3144" cy="271399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203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539552" y="548681"/>
            <a:ext cx="8136904" cy="3888432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/>
              <a:t>Ідеї</a:t>
            </a:r>
            <a:r>
              <a:rPr lang="ru-RU" b="1" dirty="0" smtClean="0"/>
              <a:t> </a:t>
            </a:r>
            <a:r>
              <a:rPr lang="ru-RU" b="1" dirty="0"/>
              <a:t>для </a:t>
            </a:r>
            <a:r>
              <a:rPr lang="ru-RU" b="1" dirty="0" err="1"/>
              <a:t>дослідження</a:t>
            </a:r>
            <a:endParaRPr lang="ru-RU" dirty="0"/>
          </a:p>
          <a:p>
            <a:r>
              <a:rPr lang="ru-RU" dirty="0"/>
              <a:t>На вашу думку,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обиратися</a:t>
            </a:r>
            <a:r>
              <a:rPr lang="ru-RU" dirty="0"/>
              <a:t> й бути </a:t>
            </a:r>
            <a:r>
              <a:rPr lang="ru-RU" dirty="0" err="1"/>
              <a:t>обраними</a:t>
            </a:r>
            <a:r>
              <a:rPr lang="ru-RU" dirty="0"/>
              <a:t>? </a:t>
            </a:r>
            <a:endParaRPr lang="ru-RU" dirty="0" smtClean="0"/>
          </a:p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обмеження</a:t>
            </a:r>
            <a:r>
              <a:rPr lang="ru-RU" dirty="0"/>
              <a:t> для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виборчого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? </a:t>
            </a:r>
            <a:endParaRPr lang="ru-RU" dirty="0" smtClean="0"/>
          </a:p>
          <a:p>
            <a:r>
              <a:rPr lang="ru-RU" dirty="0" err="1" smtClean="0"/>
              <a:t>Перевірте</a:t>
            </a:r>
            <a:r>
              <a:rPr lang="ru-RU" dirty="0" smtClean="0"/>
              <a:t> </a:t>
            </a:r>
            <a:r>
              <a:rPr lang="ru-RU" dirty="0" err="1"/>
              <a:t>відповідь</a:t>
            </a:r>
            <a:r>
              <a:rPr lang="ru-RU" dirty="0"/>
              <a:t> за </a:t>
            </a:r>
            <a:r>
              <a:rPr lang="ru-RU" dirty="0" err="1"/>
              <a:t>відповідною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 descr="C:\Users\User\Desktop\image0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725144"/>
            <a:ext cx="2304256" cy="158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07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1252736"/>
          </a:xfrm>
          <a:solidFill>
            <a:srgbClr val="FFFFCC"/>
          </a:solidFill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i="1" dirty="0" err="1">
                <a:solidFill>
                  <a:srgbClr val="7030A0"/>
                </a:solidFill>
              </a:rPr>
              <a:t>Виборчий</a:t>
            </a:r>
            <a:r>
              <a:rPr lang="ru-RU" sz="2000" b="1" i="1" dirty="0">
                <a:solidFill>
                  <a:srgbClr val="7030A0"/>
                </a:solidFill>
              </a:rPr>
              <a:t> ценз — </a:t>
            </a:r>
            <a:endParaRPr lang="ru-RU" sz="2000" b="1" i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sz="2000" b="1" i="1" dirty="0" err="1" smtClean="0">
                <a:solidFill>
                  <a:srgbClr val="7030A0"/>
                </a:solidFill>
              </a:rPr>
              <a:t>це</a:t>
            </a:r>
            <a:r>
              <a:rPr lang="ru-RU" sz="2000" b="1" i="1" dirty="0" smtClean="0">
                <a:solidFill>
                  <a:srgbClr val="7030A0"/>
                </a:solidFill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</a:rPr>
              <a:t>законодавчо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</a:rPr>
              <a:t>визначені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</a:rPr>
              <a:t>умови</a:t>
            </a:r>
            <a:r>
              <a:rPr lang="ru-RU" sz="2000" b="1" i="1" dirty="0">
                <a:solidFill>
                  <a:srgbClr val="7030A0"/>
                </a:solidFill>
              </a:rPr>
              <a:t> й </a:t>
            </a:r>
            <a:r>
              <a:rPr lang="ru-RU" sz="2000" b="1" i="1" dirty="0" err="1">
                <a:solidFill>
                  <a:srgbClr val="7030A0"/>
                </a:solidFill>
              </a:rPr>
              <a:t>ознаки</a:t>
            </a:r>
            <a:r>
              <a:rPr lang="ru-RU" sz="2000" b="1" i="1" dirty="0">
                <a:solidFill>
                  <a:srgbClr val="7030A0"/>
                </a:solidFill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</a:rPr>
              <a:t>яким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</a:rPr>
              <a:t>має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</a:rPr>
              <a:t>відповідати</a:t>
            </a:r>
            <a:r>
              <a:rPr lang="ru-RU" sz="2000" b="1" i="1" dirty="0">
                <a:solidFill>
                  <a:srgbClr val="7030A0"/>
                </a:solidFill>
              </a:rPr>
              <a:t> особа, </a:t>
            </a:r>
            <a:r>
              <a:rPr lang="ru-RU" sz="2000" b="1" i="1" dirty="0" err="1">
                <a:solidFill>
                  <a:srgbClr val="7030A0"/>
                </a:solidFill>
              </a:rPr>
              <a:t>щоб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</a:rPr>
              <a:t>одержати</a:t>
            </a:r>
            <a:r>
              <a:rPr lang="ru-RU" sz="2000" b="1" i="1" dirty="0">
                <a:solidFill>
                  <a:srgbClr val="7030A0"/>
                </a:solidFill>
              </a:rPr>
              <a:t> право </a:t>
            </a:r>
            <a:r>
              <a:rPr lang="ru-RU" sz="2000" b="1" i="1" dirty="0" err="1">
                <a:solidFill>
                  <a:srgbClr val="7030A0"/>
                </a:solidFill>
              </a:rPr>
              <a:t>обирати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</a:rPr>
              <a:t>або</a:t>
            </a:r>
            <a:r>
              <a:rPr lang="ru-RU" sz="2000" b="1" i="1" dirty="0">
                <a:solidFill>
                  <a:srgbClr val="7030A0"/>
                </a:solidFill>
              </a:rPr>
              <a:t> бути </a:t>
            </a:r>
            <a:r>
              <a:rPr lang="ru-RU" sz="2000" b="1" i="1" dirty="0" err="1">
                <a:solidFill>
                  <a:srgbClr val="7030A0"/>
                </a:solidFill>
              </a:rPr>
              <a:t>обраною</a:t>
            </a:r>
            <a:r>
              <a:rPr lang="ru-RU" sz="2000" b="1" i="1" dirty="0" smtClean="0">
                <a:solidFill>
                  <a:srgbClr val="7030A0"/>
                </a:solidFill>
              </a:rPr>
              <a:t>.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98578" y="1628800"/>
            <a:ext cx="2673222" cy="1440160"/>
          </a:xfrm>
          <a:prstGeom prst="cloud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7030A0"/>
                </a:solidFill>
              </a:rPr>
              <a:t>громадянство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131840" y="1638536"/>
            <a:ext cx="2673222" cy="1440160"/>
          </a:xfrm>
          <a:prstGeom prst="cloud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7030A0"/>
                </a:solidFill>
              </a:rPr>
              <a:t>вік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6228184" y="1638536"/>
            <a:ext cx="2673222" cy="1440160"/>
          </a:xfrm>
          <a:prstGeom prst="cloud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7030A0"/>
                </a:solidFill>
              </a:rPr>
              <a:t>постійне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місце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проживання</a:t>
            </a:r>
            <a:r>
              <a:rPr lang="ru-RU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" name="Облако 7"/>
          <p:cNvSpPr/>
          <p:nvPr/>
        </p:nvSpPr>
        <p:spPr>
          <a:xfrm>
            <a:off x="1331640" y="2924944"/>
            <a:ext cx="2673222" cy="1440160"/>
          </a:xfrm>
          <a:prstGeom prst="cloud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7030A0"/>
                </a:solidFill>
              </a:rPr>
              <a:t>в</a:t>
            </a:r>
            <a:r>
              <a:rPr lang="ru-RU" b="1" dirty="0" err="1" smtClean="0">
                <a:solidFill>
                  <a:srgbClr val="7030A0"/>
                </a:solidFill>
              </a:rPr>
              <a:t>ідсутність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важких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психічних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захворювань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4283968" y="2924944"/>
            <a:ext cx="2673222" cy="1440160"/>
          </a:xfrm>
          <a:prstGeom prst="cloud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ієздатність особи </a:t>
            </a:r>
          </a:p>
          <a:p>
            <a:pPr algn="ctr"/>
            <a:r>
              <a:rPr lang="uk-UA" b="1" dirty="0" smtClean="0">
                <a:solidFill>
                  <a:srgbClr val="7030A0"/>
                </a:solidFill>
              </a:rPr>
              <a:t>( недієздатною визнає суд)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827584" y="4653136"/>
            <a:ext cx="2817238" cy="1932587"/>
          </a:xfrm>
          <a:prstGeom prst="cloud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обмеження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займати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представницьку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посаду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певну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кількість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разів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3563888" y="4437112"/>
            <a:ext cx="4865003" cy="1932587"/>
          </a:xfrm>
          <a:prstGeom prst="cloud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несумісність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посад — заборона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суміщати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певні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посади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протягом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строку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повноважень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виборних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посадових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осіб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1035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65854"/>
            <a:ext cx="8229600" cy="4525963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b="1" dirty="0" err="1"/>
              <a:t>Питання</a:t>
            </a:r>
            <a:r>
              <a:rPr lang="ru-RU" b="1" dirty="0"/>
              <a:t> для </a:t>
            </a:r>
            <a:r>
              <a:rPr lang="ru-RU" b="1" dirty="0" err="1"/>
              <a:t>обміркування</a:t>
            </a:r>
            <a:endParaRPr lang="ru-RU" dirty="0"/>
          </a:p>
          <a:p>
            <a:r>
              <a:rPr lang="ru-RU" dirty="0" err="1"/>
              <a:t>Навіщо</a:t>
            </a:r>
            <a:r>
              <a:rPr lang="ru-RU" dirty="0"/>
              <a:t>, на вашу думку, </a:t>
            </a:r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вибори</a:t>
            </a:r>
            <a:r>
              <a:rPr lang="ru-RU" dirty="0"/>
              <a:t>? </a:t>
            </a:r>
            <a:endParaRPr lang="ru-RU" dirty="0" smtClean="0"/>
          </a:p>
          <a:p>
            <a:r>
              <a:rPr lang="ru-RU" dirty="0" smtClean="0"/>
              <a:t>З </a:t>
            </a:r>
            <a:r>
              <a:rPr lang="ru-RU" dirty="0" err="1"/>
              <a:t>якою</a:t>
            </a:r>
            <a:r>
              <a:rPr lang="ru-RU" dirty="0"/>
              <a:t> метою вони </a:t>
            </a:r>
            <a:r>
              <a:rPr lang="ru-RU" dirty="0" err="1"/>
              <a:t>проводяться</a:t>
            </a:r>
            <a:r>
              <a:rPr lang="ru-RU" dirty="0"/>
              <a:t>? </a:t>
            </a:r>
            <a:endParaRPr lang="ru-RU" dirty="0" smtClean="0"/>
          </a:p>
          <a:p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участь у них?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405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1862</Words>
  <Application>Microsoft Office PowerPoint</Application>
  <PresentationFormat>Экран (4:3)</PresentationFormat>
  <Paragraphs>158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Законодавча,виконавча та судова влада в демократичних країнах.  Принципи виборчого права.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Законодавча,виконавча та судова влада в демократичних країнах.  Принципи виборчого права.</dc:title>
  <dc:creator>Ludmila</dc:creator>
  <cp:lastModifiedBy>Ludmila</cp:lastModifiedBy>
  <cp:revision>33</cp:revision>
  <dcterms:created xsi:type="dcterms:W3CDTF">2024-01-10T19:48:13Z</dcterms:created>
  <dcterms:modified xsi:type="dcterms:W3CDTF">2024-01-10T23:29:36Z</dcterms:modified>
</cp:coreProperties>
</file>