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790620db5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790620db5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790620db5d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790620db5d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790620db5d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3790620db5d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790620db5d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790620db5d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790620db5d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790620db5d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3790620db5d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3790620db5d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3790620db5d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790620db5d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790620db5d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790620db5d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3790620db5d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3790620db5d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790620db5d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790620db5d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790620db5d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3790620db5d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790620db5d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790620db5d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790620db5d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790620db5d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1219675" y="519150"/>
            <a:ext cx="5613900" cy="27417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ru" sz="5400"/>
              <a:t>Обстеження дітей з дизартрією</a:t>
            </a:r>
            <a:r>
              <a:rPr lang="ru" sz="3500">
                <a:solidFill>
                  <a:schemeClr val="dk2"/>
                </a:solidFill>
              </a:rPr>
              <a:t> </a:t>
            </a:r>
            <a:endParaRPr sz="59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9999"/>
        </a:solidFill>
      </p:bgPr>
    </p:bg>
    <p:spTree>
      <p:nvGrpSpPr>
        <p:cNvPr id="98" name="Shape 98"/>
        <p:cNvGrpSpPr/>
        <p:nvPr/>
      </p:nvGrpSpPr>
      <p:grpSpPr>
        <a:xfrm>
          <a:off x="0" y="0"/>
          <a:ext cx="0" cy="0"/>
          <a:chOff x="0" y="0"/>
          <a:chExt cx="0" cy="0"/>
        </a:xfrm>
      </p:grpSpPr>
      <p:sp>
        <p:nvSpPr>
          <p:cNvPr id="99" name="Google Shape;99;p22"/>
          <p:cNvSpPr txBox="1"/>
          <p:nvPr>
            <p:ph idx="1" type="body"/>
          </p:nvPr>
        </p:nvSpPr>
        <p:spPr>
          <a:xfrm>
            <a:off x="311700" y="271800"/>
            <a:ext cx="8520600" cy="4631400"/>
          </a:xfrm>
          <a:prstGeom prst="rect">
            <a:avLst/>
          </a:prstGeom>
        </p:spPr>
        <p:txBody>
          <a:bodyPr anchorCtr="0" anchor="t" bIns="91425" lIns="91425" spcFirstLastPara="1" rIns="91425" wrap="square" tIns="91425">
            <a:normAutofit/>
          </a:bodyPr>
          <a:lstStyle/>
          <a:p>
            <a:pPr indent="0" lvl="0" marL="0" rtl="0" algn="ctr">
              <a:lnSpc>
                <a:spcPct val="95000"/>
              </a:lnSpc>
              <a:spcBef>
                <a:spcPts val="0"/>
              </a:spcBef>
              <a:spcAft>
                <a:spcPts val="0"/>
              </a:spcAft>
              <a:buSzPts val="770"/>
              <a:buNone/>
            </a:pPr>
            <a:r>
              <a:rPr b="1" lang="ru" sz="1370">
                <a:solidFill>
                  <a:schemeClr val="dk1"/>
                </a:solidFill>
              </a:rPr>
              <a:t>Проба Озерецького (реципрокна координація).</a:t>
            </a:r>
            <a:endParaRPr b="1" sz="1370">
              <a:solidFill>
                <a:schemeClr val="dk1"/>
              </a:solidFill>
            </a:endParaRPr>
          </a:p>
          <a:p>
            <a:pPr indent="0" lvl="0" marL="0" marR="38100" rtl="0" algn="l">
              <a:lnSpc>
                <a:spcPct val="108571"/>
              </a:lnSpc>
              <a:spcBef>
                <a:spcPts val="1200"/>
              </a:spcBef>
              <a:spcAft>
                <a:spcPts val="0"/>
              </a:spcAft>
              <a:buSzPts val="770"/>
              <a:buNone/>
            </a:pPr>
            <a:r>
              <a:rPr lang="ru" sz="1370">
                <a:solidFill>
                  <a:schemeClr val="dk1"/>
                </a:solidFill>
              </a:rPr>
              <a:t>      Проба Озерецького дозволяє добре побачити стан міжпівкульної                                                    взаємодії. У нормі дитина виконує цей рух плавно. Якщо дитина починає                                      крокувати руками, то це говорить про слабкість серійної організації руху                                                та труднощі  з просторовою побудовою процесів, що призводить до                                                      великих витрат енергії. Можуть також спостерігатись і співдружні синкінезії.</a:t>
            </a:r>
            <a:endParaRPr sz="1370">
              <a:solidFill>
                <a:schemeClr val="dk1"/>
              </a:solidFill>
            </a:endParaRPr>
          </a:p>
          <a:p>
            <a:pPr indent="0" lvl="0" marL="0" marR="38100" rtl="0" algn="l">
              <a:lnSpc>
                <a:spcPct val="108571"/>
              </a:lnSpc>
              <a:spcBef>
                <a:spcPts val="0"/>
              </a:spcBef>
              <a:spcAft>
                <a:spcPts val="0"/>
              </a:spcAft>
              <a:buSzPts val="770"/>
              <a:buNone/>
            </a:pPr>
            <a:r>
              <a:rPr lang="ru" sz="1370">
                <a:solidFill>
                  <a:srgbClr val="1F1F1F"/>
                </a:solidFill>
              </a:rPr>
              <a:t>      </a:t>
            </a:r>
            <a:r>
              <a:rPr lang="ru" sz="1370">
                <a:solidFill>
                  <a:srgbClr val="0000FF"/>
                </a:solidFill>
              </a:rPr>
              <a:t> </a:t>
            </a:r>
            <a:r>
              <a:rPr b="1" lang="ru" sz="1370">
                <a:solidFill>
                  <a:srgbClr val="0000FF"/>
                </a:solidFill>
              </a:rPr>
              <a:t>Ручки витягуються паралельно вперед і поперемінно йде                                              стискання та розтискання руки в кулак, то на одній руці, то на іншій.  </a:t>
            </a:r>
            <a:endParaRPr b="1" sz="1370">
              <a:solidFill>
                <a:srgbClr val="0000FF"/>
              </a:solidFill>
            </a:endParaRPr>
          </a:p>
          <a:p>
            <a:pPr indent="0" lvl="0" marL="0" marR="38100" rtl="0" algn="l">
              <a:lnSpc>
                <a:spcPct val="108571"/>
              </a:lnSpc>
              <a:spcBef>
                <a:spcPts val="0"/>
              </a:spcBef>
              <a:spcAft>
                <a:spcPts val="0"/>
              </a:spcAft>
              <a:buSzPts val="770"/>
              <a:buNone/>
            </a:pPr>
            <a:r>
              <a:rPr b="1" lang="ru" sz="1370">
                <a:solidFill>
                  <a:srgbClr val="0000FF"/>
                </a:solidFill>
              </a:rPr>
              <a:t>       Реципрокні координації виконуються спочатку з координатором у повільному темпі. Потім дитина виконує їх самостійно. Якщо проба зовсім завчена її можна ускладнити – попросити дитину виконати пробу із заплющеними очима без зорового супроводу.</a:t>
            </a:r>
            <a:endParaRPr b="1" sz="1370">
              <a:solidFill>
                <a:srgbClr val="0000FF"/>
              </a:solidFill>
            </a:endParaRPr>
          </a:p>
          <a:p>
            <a:pPr indent="0" lvl="0" marL="0" marR="38100" rtl="0" algn="l">
              <a:lnSpc>
                <a:spcPct val="108571"/>
              </a:lnSpc>
              <a:spcBef>
                <a:spcPts val="0"/>
              </a:spcBef>
              <a:spcAft>
                <a:spcPts val="0"/>
              </a:spcAft>
              <a:buSzPts val="770"/>
              <a:buNone/>
            </a:pPr>
            <a:r>
              <a:rPr lang="ru" sz="1370">
                <a:solidFill>
                  <a:srgbClr val="1F1F1F"/>
                </a:solidFill>
              </a:rPr>
              <a:t>       </a:t>
            </a:r>
            <a:r>
              <a:rPr lang="ru" sz="1370">
                <a:solidFill>
                  <a:schemeClr val="dk1"/>
                </a:solidFill>
              </a:rPr>
              <a:t>Якщо дитина виконує пробу поступально, тобто по черзі (спочатку все стискає, а потім розтискає), це говорить про труднощі перемикання та недостатню плавність руху. Найчастіше такі труднощі видно у дітей, у яких страждає дрібна і велика моторика і говорить це про церебральний параліч або розумову відсталість. У 8  років ця проба має бути повністю плавною.</a:t>
            </a:r>
            <a:endParaRPr sz="1370">
              <a:solidFill>
                <a:schemeClr val="dk1"/>
              </a:solidFill>
            </a:endParaRPr>
          </a:p>
          <a:p>
            <a:pPr indent="0" lvl="0" marL="0" marR="38100" rtl="0" algn="l">
              <a:lnSpc>
                <a:spcPct val="108571"/>
              </a:lnSpc>
              <a:spcBef>
                <a:spcPts val="0"/>
              </a:spcBef>
              <a:spcAft>
                <a:spcPts val="0"/>
              </a:spcAft>
              <a:buSzPts val="770"/>
              <a:buNone/>
            </a:pPr>
            <a:r>
              <a:rPr lang="ru" sz="1370">
                <a:solidFill>
                  <a:schemeClr val="dk1"/>
                </a:solidFill>
              </a:rPr>
              <a:t>       Коли із програми випадає якийсь елемент або в пробі на реципрокну координацію руки дитини рухаються разом, а вона зрозуміти не може, що одну потрібно стиснути в кулак, а іншу випрямити, це свідчить про слабкість міжпівкульних зв'язків.</a:t>
            </a:r>
            <a:endParaRPr sz="1160">
              <a:solidFill>
                <a:schemeClr val="dk1"/>
              </a:solidFill>
            </a:endParaRPr>
          </a:p>
        </p:txBody>
      </p:sp>
      <p:pic>
        <p:nvPicPr>
          <p:cNvPr id="100" name="Google Shape;100;p22"/>
          <p:cNvPicPr preferRelativeResize="0"/>
          <p:nvPr/>
        </p:nvPicPr>
        <p:blipFill>
          <a:blip r:embed="rId3">
            <a:alphaModFix/>
          </a:blip>
          <a:stretch>
            <a:fillRect/>
          </a:stretch>
        </p:blipFill>
        <p:spPr>
          <a:xfrm>
            <a:off x="6626438" y="595050"/>
            <a:ext cx="2143125" cy="15906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3"/>
          <p:cNvSpPr txBox="1"/>
          <p:nvPr>
            <p:ph idx="1" type="body"/>
          </p:nvPr>
        </p:nvSpPr>
        <p:spPr>
          <a:xfrm>
            <a:off x="311700" y="271800"/>
            <a:ext cx="8520600" cy="4809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lang="ru">
                <a:solidFill>
                  <a:schemeClr val="dk1"/>
                </a:solidFill>
              </a:rPr>
              <a:t>Фігури Поппельрейтера</a:t>
            </a:r>
            <a:endParaRPr>
              <a:solidFill>
                <a:schemeClr val="dk1"/>
              </a:solidFill>
            </a:endParaRPr>
          </a:p>
        </p:txBody>
      </p:sp>
      <p:pic>
        <p:nvPicPr>
          <p:cNvPr id="106" name="Google Shape;106;p23"/>
          <p:cNvPicPr preferRelativeResize="0"/>
          <p:nvPr/>
        </p:nvPicPr>
        <p:blipFill>
          <a:blip r:embed="rId3">
            <a:alphaModFix/>
          </a:blip>
          <a:stretch>
            <a:fillRect/>
          </a:stretch>
        </p:blipFill>
        <p:spPr>
          <a:xfrm>
            <a:off x="1058338" y="946900"/>
            <a:ext cx="7027314" cy="4086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id="111" name="Google Shape;111;p24"/>
          <p:cNvPicPr preferRelativeResize="0"/>
          <p:nvPr/>
        </p:nvPicPr>
        <p:blipFill>
          <a:blip r:embed="rId3">
            <a:alphaModFix/>
          </a:blip>
          <a:stretch>
            <a:fillRect/>
          </a:stretch>
        </p:blipFill>
        <p:spPr>
          <a:xfrm>
            <a:off x="331075" y="1025313"/>
            <a:ext cx="3602150" cy="3339325"/>
          </a:xfrm>
          <a:prstGeom prst="rect">
            <a:avLst/>
          </a:prstGeom>
          <a:noFill/>
          <a:ln>
            <a:noFill/>
          </a:ln>
        </p:spPr>
      </p:pic>
      <p:pic>
        <p:nvPicPr>
          <p:cNvPr id="112" name="Google Shape;112;p24"/>
          <p:cNvPicPr preferRelativeResize="0"/>
          <p:nvPr/>
        </p:nvPicPr>
        <p:blipFill rotWithShape="1">
          <a:blip r:embed="rId4">
            <a:alphaModFix/>
          </a:blip>
          <a:srcRect b="9165" l="0" r="0" t="0"/>
          <a:stretch/>
        </p:blipFill>
        <p:spPr>
          <a:xfrm>
            <a:off x="5109600" y="917356"/>
            <a:ext cx="3602150" cy="3943870"/>
          </a:xfrm>
          <a:prstGeom prst="rect">
            <a:avLst/>
          </a:prstGeom>
          <a:noFill/>
          <a:ln>
            <a:noFill/>
          </a:ln>
        </p:spPr>
      </p:pic>
      <p:sp>
        <p:nvSpPr>
          <p:cNvPr id="113" name="Google Shape;113;p24"/>
          <p:cNvSpPr txBox="1"/>
          <p:nvPr/>
        </p:nvSpPr>
        <p:spPr>
          <a:xfrm>
            <a:off x="247425" y="282275"/>
            <a:ext cx="8422500" cy="41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ru" sz="1800">
                <a:solidFill>
                  <a:schemeClr val="dk1"/>
                </a:solidFill>
              </a:rPr>
              <a:t>        Визначення апраксій пози                                           Проба Хеда</a:t>
            </a:r>
            <a:endParaRPr sz="18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7" name="Shape 117"/>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8" name="Shape 58"/>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pic>
        <p:nvPicPr>
          <p:cNvPr id="63" name="Google Shape;63;p15"/>
          <p:cNvPicPr preferRelativeResize="0"/>
          <p:nvPr/>
        </p:nvPicPr>
        <p:blipFill>
          <a:blip r:embed="rId3">
            <a:alphaModFix/>
          </a:blip>
          <a:stretch>
            <a:fillRect/>
          </a:stretch>
        </p:blipFill>
        <p:spPr>
          <a:xfrm>
            <a:off x="277450" y="152400"/>
            <a:ext cx="8589109" cy="4838699"/>
          </a:xfrm>
          <a:prstGeom prst="rect">
            <a:avLst/>
          </a:prstGeom>
          <a:noFill/>
          <a:ln>
            <a:noFill/>
          </a:ln>
        </p:spPr>
      </p:pic>
      <p:sp>
        <p:nvSpPr>
          <p:cNvPr id="64" name="Google Shape;64;p15"/>
          <p:cNvSpPr txBox="1"/>
          <p:nvPr/>
        </p:nvSpPr>
        <p:spPr>
          <a:xfrm>
            <a:off x="902550" y="2509050"/>
            <a:ext cx="7338900" cy="3972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ru">
                <a:solidFill>
                  <a:schemeClr val="dk1"/>
                </a:solidFill>
              </a:rPr>
              <a:t>Вивчення стану сформованості загальної рухової сфери дітей дошкільного віку</a:t>
            </a:r>
            <a:endParaRPr b="1">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8" name="Shape 68"/>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pic>
        <p:nvPicPr>
          <p:cNvPr id="73" name="Google Shape;73;p17"/>
          <p:cNvPicPr preferRelativeResize="0"/>
          <p:nvPr/>
        </p:nvPicPr>
        <p:blipFill>
          <a:blip r:embed="rId3">
            <a:alphaModFix/>
          </a:blip>
          <a:stretch>
            <a:fillRect/>
          </a:stretch>
        </p:blipFill>
        <p:spPr>
          <a:xfrm>
            <a:off x="152400" y="152400"/>
            <a:ext cx="8839200" cy="477717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8"/>
          <p:cNvSpPr txBox="1"/>
          <p:nvPr>
            <p:ph idx="1" type="body"/>
          </p:nvPr>
        </p:nvSpPr>
        <p:spPr>
          <a:xfrm>
            <a:off x="311700" y="355450"/>
            <a:ext cx="8520600" cy="4505700"/>
          </a:xfrm>
          <a:prstGeom prst="rect">
            <a:avLst/>
          </a:prstGeom>
        </p:spPr>
        <p:txBody>
          <a:bodyPr anchorCtr="0" anchor="t" bIns="91425" lIns="91425" spcFirstLastPara="1" rIns="91425" wrap="square" tIns="91425">
            <a:normAutofit lnSpcReduction="10000"/>
          </a:bodyPr>
          <a:lstStyle/>
          <a:p>
            <a:pPr indent="0" lvl="0" marL="0" rtl="0" algn="l">
              <a:lnSpc>
                <a:spcPct val="100000"/>
              </a:lnSpc>
              <a:spcBef>
                <a:spcPts val="0"/>
              </a:spcBef>
              <a:spcAft>
                <a:spcPts val="0"/>
              </a:spcAft>
              <a:buNone/>
            </a:pPr>
            <a:r>
              <a:rPr lang="ru">
                <a:solidFill>
                  <a:schemeClr val="dk1"/>
                </a:solidFill>
              </a:rPr>
              <a:t>     Під час виконання всіх зазначених проб враховують силу, легкість виконання рухів і характер переходу від одного руху до іншого. </a:t>
            </a:r>
            <a:endParaRPr>
              <a:solidFill>
                <a:schemeClr val="dk1"/>
              </a:solidFill>
            </a:endParaRPr>
          </a:p>
          <a:p>
            <a:pPr indent="0" lvl="0" marL="0" rtl="0" algn="l">
              <a:lnSpc>
                <a:spcPct val="100000"/>
              </a:lnSpc>
              <a:spcBef>
                <a:spcPts val="0"/>
              </a:spcBef>
              <a:spcAft>
                <a:spcPts val="0"/>
              </a:spcAft>
              <a:buNone/>
            </a:pPr>
            <a:r>
              <a:t/>
            </a:r>
            <a:endParaRPr>
              <a:solidFill>
                <a:schemeClr val="dk1"/>
              </a:solidFill>
            </a:endParaRPr>
          </a:p>
          <a:p>
            <a:pPr indent="0" lvl="0" marL="0" rtl="0" algn="l">
              <a:lnSpc>
                <a:spcPct val="100000"/>
              </a:lnSpc>
              <a:spcBef>
                <a:spcPts val="0"/>
              </a:spcBef>
              <a:spcAft>
                <a:spcPts val="0"/>
              </a:spcAft>
              <a:buNone/>
            </a:pPr>
            <a:r>
              <a:t/>
            </a:r>
            <a:endParaRPr>
              <a:solidFill>
                <a:schemeClr val="dk1"/>
              </a:solidFill>
            </a:endParaRPr>
          </a:p>
          <a:p>
            <a:pPr indent="0" lvl="0" marL="0" rtl="0" algn="l">
              <a:lnSpc>
                <a:spcPct val="100000"/>
              </a:lnSpc>
              <a:spcBef>
                <a:spcPts val="0"/>
              </a:spcBef>
              <a:spcAft>
                <a:spcPts val="0"/>
              </a:spcAft>
              <a:buNone/>
            </a:pPr>
            <a:r>
              <a:rPr lang="ru">
                <a:solidFill>
                  <a:schemeClr val="dk1"/>
                </a:solidFill>
              </a:rPr>
              <a:t>      </a:t>
            </a:r>
            <a:r>
              <a:rPr b="1" lang="ru">
                <a:solidFill>
                  <a:schemeClr val="dk1"/>
                </a:solidFill>
              </a:rPr>
              <a:t>У процесі обстеження можуть бути виявлені такі особливості мовленнєвої моторики: </a:t>
            </a:r>
            <a:endParaRPr b="1">
              <a:solidFill>
                <a:schemeClr val="dk1"/>
              </a:solidFill>
            </a:endParaRPr>
          </a:p>
          <a:p>
            <a:pPr indent="0" lvl="0" marL="0" rtl="0" algn="l">
              <a:lnSpc>
                <a:spcPct val="100000"/>
              </a:lnSpc>
              <a:spcBef>
                <a:spcPts val="0"/>
              </a:spcBef>
              <a:spcAft>
                <a:spcPts val="0"/>
              </a:spcAft>
              <a:buNone/>
            </a:pPr>
            <a:r>
              <a:rPr lang="ru">
                <a:solidFill>
                  <a:schemeClr val="dk1"/>
                </a:solidFill>
              </a:rPr>
              <a:t>- напруженість усіх м’язів мовленнєвого апарату; </a:t>
            </a:r>
            <a:endParaRPr>
              <a:solidFill>
                <a:schemeClr val="dk1"/>
              </a:solidFill>
            </a:endParaRPr>
          </a:p>
          <a:p>
            <a:pPr indent="0" lvl="0" marL="0" rtl="0" algn="l">
              <a:lnSpc>
                <a:spcPct val="100000"/>
              </a:lnSpc>
              <a:spcBef>
                <a:spcPts val="0"/>
              </a:spcBef>
              <a:spcAft>
                <a:spcPts val="0"/>
              </a:spcAft>
              <a:buNone/>
            </a:pPr>
            <a:r>
              <a:rPr lang="ru">
                <a:solidFill>
                  <a:schemeClr val="dk1"/>
                </a:solidFill>
              </a:rPr>
              <a:t>- слабкість, млявість м’язів артикуляційного апарату; </a:t>
            </a:r>
            <a:endParaRPr>
              <a:solidFill>
                <a:schemeClr val="dk1"/>
              </a:solidFill>
            </a:endParaRPr>
          </a:p>
          <a:p>
            <a:pPr indent="0" lvl="0" marL="0" rtl="0" algn="l">
              <a:lnSpc>
                <a:spcPct val="100000"/>
              </a:lnSpc>
              <a:spcBef>
                <a:spcPts val="0"/>
              </a:spcBef>
              <a:spcAft>
                <a:spcPts val="0"/>
              </a:spcAft>
              <a:buNone/>
            </a:pPr>
            <a:r>
              <a:rPr lang="ru">
                <a:solidFill>
                  <a:schemeClr val="dk1"/>
                </a:solidFill>
              </a:rPr>
              <a:t>- руховий неспокій язика; </a:t>
            </a:r>
            <a:endParaRPr>
              <a:solidFill>
                <a:schemeClr val="dk1"/>
              </a:solidFill>
            </a:endParaRPr>
          </a:p>
          <a:p>
            <a:pPr indent="0" lvl="0" marL="0" rtl="0" algn="l">
              <a:lnSpc>
                <a:spcPct val="100000"/>
              </a:lnSpc>
              <a:spcBef>
                <a:spcPts val="0"/>
              </a:spcBef>
              <a:spcAft>
                <a:spcPts val="0"/>
              </a:spcAft>
              <a:buNone/>
            </a:pPr>
            <a:r>
              <a:rPr lang="ru">
                <a:solidFill>
                  <a:schemeClr val="dk1"/>
                </a:solidFill>
              </a:rPr>
              <a:t>- асиметричні рухи язика, піднебіння; </a:t>
            </a:r>
            <a:endParaRPr>
              <a:solidFill>
                <a:schemeClr val="dk1"/>
              </a:solidFill>
            </a:endParaRPr>
          </a:p>
          <a:p>
            <a:pPr indent="0" lvl="0" marL="0" rtl="0" algn="l">
              <a:lnSpc>
                <a:spcPct val="100000"/>
              </a:lnSpc>
              <a:spcBef>
                <a:spcPts val="0"/>
              </a:spcBef>
              <a:spcAft>
                <a:spcPts val="0"/>
              </a:spcAft>
              <a:buNone/>
            </a:pPr>
            <a:r>
              <a:rPr lang="ru">
                <a:solidFill>
                  <a:schemeClr val="dk1"/>
                </a:solidFill>
              </a:rPr>
              <a:t>- труднощі знаходження й утримання заданих положень язика; </a:t>
            </a:r>
            <a:endParaRPr>
              <a:solidFill>
                <a:schemeClr val="dk1"/>
              </a:solidFill>
            </a:endParaRPr>
          </a:p>
          <a:p>
            <a:pPr indent="0" lvl="0" marL="0" rtl="0" algn="l">
              <a:lnSpc>
                <a:spcPct val="100000"/>
              </a:lnSpc>
              <a:spcBef>
                <a:spcPts val="0"/>
              </a:spcBef>
              <a:spcAft>
                <a:spcPts val="0"/>
              </a:spcAft>
              <a:buNone/>
            </a:pPr>
            <a:r>
              <a:rPr lang="ru">
                <a:solidFill>
                  <a:schemeClr val="dk1"/>
                </a:solidFill>
              </a:rPr>
              <a:t>- труднощі знаходження заданих положень язика на основі його пасивних зміщень; </a:t>
            </a:r>
            <a:endParaRPr>
              <a:solidFill>
                <a:schemeClr val="dk1"/>
              </a:solidFill>
            </a:endParaRPr>
          </a:p>
          <a:p>
            <a:pPr indent="0" lvl="0" marL="0" rtl="0" algn="l">
              <a:lnSpc>
                <a:spcPct val="100000"/>
              </a:lnSpc>
              <a:spcBef>
                <a:spcPts val="0"/>
              </a:spcBef>
              <a:spcAft>
                <a:spcPts val="0"/>
              </a:spcAft>
              <a:buNone/>
            </a:pPr>
            <a:r>
              <a:rPr lang="ru">
                <a:solidFill>
                  <a:schemeClr val="dk1"/>
                </a:solidFill>
              </a:rPr>
              <a:t>- порушення переключення рухів; </a:t>
            </a:r>
            <a:endParaRPr>
              <a:solidFill>
                <a:schemeClr val="dk1"/>
              </a:solidFill>
            </a:endParaRPr>
          </a:p>
          <a:p>
            <a:pPr indent="0" lvl="0" marL="0" rtl="0" algn="l">
              <a:lnSpc>
                <a:spcPct val="100000"/>
              </a:lnSpc>
              <a:spcBef>
                <a:spcPts val="0"/>
              </a:spcBef>
              <a:spcAft>
                <a:spcPts val="0"/>
              </a:spcAft>
              <a:buNone/>
            </a:pPr>
            <a:r>
              <a:rPr lang="ru">
                <a:solidFill>
                  <a:schemeClr val="dk1"/>
                </a:solidFill>
              </a:rPr>
              <a:t>- недиференційованість рухів язика в процесі вимовляння звуків; </a:t>
            </a:r>
            <a:endParaRPr>
              <a:solidFill>
                <a:schemeClr val="dk1"/>
              </a:solidFill>
            </a:endParaRPr>
          </a:p>
          <a:p>
            <a:pPr indent="0" lvl="0" marL="0" rtl="0" algn="l">
              <a:lnSpc>
                <a:spcPct val="100000"/>
              </a:lnSpc>
              <a:spcBef>
                <a:spcPts val="0"/>
              </a:spcBef>
              <a:spcAft>
                <a:spcPts val="0"/>
              </a:spcAft>
              <a:buNone/>
            </a:pPr>
            <a:r>
              <a:rPr lang="ru">
                <a:solidFill>
                  <a:schemeClr val="dk1"/>
                </a:solidFill>
              </a:rPr>
              <a:t>- порушення динамічної координації мовленнєвих рухів. </a:t>
            </a:r>
            <a:endParaRPr>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pic>
        <p:nvPicPr>
          <p:cNvPr id="83" name="Google Shape;83;p19"/>
          <p:cNvPicPr preferRelativeResize="0"/>
          <p:nvPr/>
        </p:nvPicPr>
        <p:blipFill rotWithShape="1">
          <a:blip r:embed="rId3">
            <a:alphaModFix/>
          </a:blip>
          <a:srcRect b="5923" l="2655" r="3500" t="5799"/>
          <a:stretch/>
        </p:blipFill>
        <p:spPr>
          <a:xfrm>
            <a:off x="714350" y="63225"/>
            <a:ext cx="7548001" cy="50170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966"/>
        </a:solidFill>
      </p:bgPr>
    </p:bg>
    <p:spTree>
      <p:nvGrpSpPr>
        <p:cNvPr id="87" name="Shape 87"/>
        <p:cNvGrpSpPr/>
        <p:nvPr/>
      </p:nvGrpSpPr>
      <p:grpSpPr>
        <a:xfrm>
          <a:off x="0" y="0"/>
          <a:ext cx="0" cy="0"/>
          <a:chOff x="0" y="0"/>
          <a:chExt cx="0" cy="0"/>
        </a:xfrm>
      </p:grpSpPr>
      <p:sp>
        <p:nvSpPr>
          <p:cNvPr id="88" name="Google Shape;88;p20"/>
          <p:cNvSpPr txBox="1"/>
          <p:nvPr/>
        </p:nvSpPr>
        <p:spPr>
          <a:xfrm>
            <a:off x="289225" y="219525"/>
            <a:ext cx="8593500" cy="2310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1200"/>
              </a:spcBef>
              <a:spcAft>
                <a:spcPts val="0"/>
              </a:spcAft>
              <a:buNone/>
            </a:pPr>
            <a:r>
              <a:rPr b="1" lang="ru">
                <a:solidFill>
                  <a:schemeClr val="dk1"/>
                </a:solidFill>
                <a:latin typeface="Times New Roman"/>
                <a:ea typeface="Times New Roman"/>
                <a:cs typeface="Times New Roman"/>
                <a:sym typeface="Times New Roman"/>
              </a:rPr>
              <a:t>Обстеження динамічного праксису </a:t>
            </a:r>
            <a:endParaRPr>
              <a:solidFill>
                <a:schemeClr val="dk1"/>
              </a:solidFill>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rPr lang="ru">
                <a:solidFill>
                  <a:schemeClr val="dk1"/>
                </a:solidFill>
                <a:latin typeface="Times New Roman"/>
                <a:ea typeface="Times New Roman"/>
                <a:cs typeface="Times New Roman"/>
                <a:sym typeface="Times New Roman"/>
              </a:rPr>
              <a:t>       При дослідженні рухової сфери виявилося, що виконання проб на праксис пози доступно вже 4-річним дітям. Значні труднощі викликало у дошкільнят виконання проб на динамічний праксис, помилки спостерігалися в обох руках. Монолатеральні помилки тільки у правій руці поступово зменшувалися з віком. Труднощі при виконанні проб тільки в лівій руці зустрічалися приблизно рівноймовірні у всіх вікових групах аж до 7.</a:t>
            </a:r>
            <a:endParaRPr>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rPr lang="ru">
                <a:solidFill>
                  <a:schemeClr val="dk1"/>
                </a:solidFill>
                <a:latin typeface="Times New Roman"/>
                <a:ea typeface="Times New Roman"/>
                <a:cs typeface="Times New Roman"/>
                <a:sym typeface="Times New Roman"/>
              </a:rPr>
              <a:t>       </a:t>
            </a:r>
            <a:r>
              <a:rPr lang="ru">
                <a:solidFill>
                  <a:srgbClr val="FF0000"/>
                </a:solidFill>
                <a:latin typeface="Times New Roman"/>
                <a:ea typeface="Times New Roman"/>
                <a:cs typeface="Times New Roman"/>
                <a:sym typeface="Times New Roman"/>
              </a:rPr>
              <a:t>Правильним є горизонтальне положення кулака (пальчиками донизу, кісточками доверху).</a:t>
            </a:r>
            <a:r>
              <a:rPr lang="ru">
                <a:solidFill>
                  <a:schemeClr val="dk1"/>
                </a:solidFill>
                <a:latin typeface="Times New Roman"/>
                <a:ea typeface="Times New Roman"/>
                <a:cs typeface="Times New Roman"/>
                <a:sym typeface="Times New Roman"/>
              </a:rPr>
              <a:t> Річ у тім, що вертикальне положення є більш звичним, і коли дитина збивається – педагог може зробити висновок, наприклад, про стереотипії.</a:t>
            </a:r>
            <a:endParaRPr>
              <a:solidFill>
                <a:schemeClr val="dk1"/>
              </a:solidFill>
              <a:latin typeface="Times New Roman"/>
              <a:ea typeface="Times New Roman"/>
              <a:cs typeface="Times New Roman"/>
              <a:sym typeface="Times New Roman"/>
            </a:endParaRPr>
          </a:p>
        </p:txBody>
      </p:sp>
      <p:pic>
        <p:nvPicPr>
          <p:cNvPr id="89" name="Google Shape;89;p20"/>
          <p:cNvPicPr preferRelativeResize="0"/>
          <p:nvPr/>
        </p:nvPicPr>
        <p:blipFill>
          <a:blip r:embed="rId3">
            <a:alphaModFix/>
          </a:blip>
          <a:stretch>
            <a:fillRect/>
          </a:stretch>
        </p:blipFill>
        <p:spPr>
          <a:xfrm>
            <a:off x="1980163" y="2910225"/>
            <a:ext cx="5267325" cy="19431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966"/>
        </a:solidFill>
      </p:bgPr>
    </p:bg>
    <p:spTree>
      <p:nvGrpSpPr>
        <p:cNvPr id="93" name="Shape 93"/>
        <p:cNvGrpSpPr/>
        <p:nvPr/>
      </p:nvGrpSpPr>
      <p:grpSpPr>
        <a:xfrm>
          <a:off x="0" y="0"/>
          <a:ext cx="0" cy="0"/>
          <a:chOff x="0" y="0"/>
          <a:chExt cx="0" cy="0"/>
        </a:xfrm>
      </p:grpSpPr>
      <p:sp>
        <p:nvSpPr>
          <p:cNvPr id="94" name="Google Shape;94;p21"/>
          <p:cNvSpPr txBox="1"/>
          <p:nvPr/>
        </p:nvSpPr>
        <p:spPr>
          <a:xfrm>
            <a:off x="280500" y="282275"/>
            <a:ext cx="8583000" cy="4710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b="1" lang="ru">
                <a:solidFill>
                  <a:schemeClr val="dk1"/>
                </a:solidFill>
                <a:latin typeface="Times New Roman"/>
                <a:ea typeface="Times New Roman"/>
                <a:cs typeface="Times New Roman"/>
                <a:sym typeface="Times New Roman"/>
              </a:rPr>
              <a:t>       3-річним дітям</a:t>
            </a:r>
            <a:r>
              <a:rPr lang="ru">
                <a:solidFill>
                  <a:schemeClr val="dk1"/>
                </a:solidFill>
                <a:latin typeface="Times New Roman"/>
                <a:ea typeface="Times New Roman"/>
                <a:cs typeface="Times New Roman"/>
                <a:sym typeface="Times New Roman"/>
              </a:rPr>
              <a:t> доступне виконання простої проби на динамічний праксис («кулак-ребро», «долонь-кулак») за умови пов'язаного попереднього виконання кожної серії. 70% дітей після показу кожної програми і трьох сполучених виконань (спільно з педагогом) були здатні продовжити без помилок серійні рухи самостійно та перенести засвоєну програму на іншу руку. Запам'ятовування двох серій рухів поспіль та перенесення їх на іншу руку у цьому віці недоступні. 30% дітей могли виконувати цей тест лише сполучено та припиняли рухи, як тільки зупинявся вчитель. Мовленнєве промовляння програми в цьому віці не має ефекту. Слід зазначити, що у дітей 3 років не зустрічаються помилки щодо типу стереотипії (вертикальний кулак), характерні для старшого віку, тобто цей стереотип до 3 років ще не сформовано.</a:t>
            </a:r>
            <a:endParaRPr>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rPr lang="ru">
                <a:solidFill>
                  <a:schemeClr val="dk1"/>
                </a:solidFill>
                <a:latin typeface="Times New Roman"/>
                <a:ea typeface="Times New Roman"/>
                <a:cs typeface="Times New Roman"/>
                <a:sym typeface="Times New Roman"/>
              </a:rPr>
              <a:t>        У простому варіанті проб на динамічний праксис («кулак – ребро», «долонь-кулак») більшість </a:t>
            </a:r>
            <a:r>
              <a:rPr b="1" lang="ru">
                <a:solidFill>
                  <a:schemeClr val="dk1"/>
                </a:solidFill>
                <a:latin typeface="Times New Roman"/>
                <a:ea typeface="Times New Roman"/>
                <a:cs typeface="Times New Roman"/>
                <a:sym typeface="Times New Roman"/>
              </a:rPr>
              <a:t>4-річних дітей</a:t>
            </a:r>
            <a:r>
              <a:rPr lang="ru">
                <a:solidFill>
                  <a:schemeClr val="dk1"/>
                </a:solidFill>
                <a:latin typeface="Times New Roman"/>
                <a:ea typeface="Times New Roman"/>
                <a:cs typeface="Times New Roman"/>
                <a:sym typeface="Times New Roman"/>
              </a:rPr>
              <a:t> виконують обидві програми серійних рухів самостійно і без помилок можуть виконати засвоєні програми іншою рукою. У поодиноких випадках доступне виконання та варіанти з трьох рухів. Графічна проба на динамічний праксис виконується більшістю дітей з персевераціями, просторовими інверсіями та дизметріями. </a:t>
            </a:r>
            <a:endParaRPr>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rPr b="1" lang="ru">
                <a:solidFill>
                  <a:schemeClr val="dk1"/>
                </a:solidFill>
                <a:latin typeface="Times New Roman"/>
                <a:ea typeface="Times New Roman"/>
                <a:cs typeface="Times New Roman"/>
                <a:sym typeface="Times New Roman"/>
              </a:rPr>
              <a:t>        У 5-6 років</a:t>
            </a:r>
            <a:r>
              <a:rPr lang="ru">
                <a:solidFill>
                  <a:schemeClr val="dk1"/>
                </a:solidFill>
                <a:latin typeface="Times New Roman"/>
                <a:ea typeface="Times New Roman"/>
                <a:cs typeface="Times New Roman"/>
                <a:sym typeface="Times New Roman"/>
              </a:rPr>
              <a:t> діти вже здатні виконати складніший варіант проби на динамічний праксис («долоня - кулак - ребро», «кулак - долоня - ребро»), однак засвоєння послідовності рухів уповільнено і вимагає додаткового пред'явлення та організації уваги дитини. Помітна також чітка тенденція до стереотипії. Більшість дітей переносять засвоєну програму на іншу руку після кількох помилок із самокорекцією при приверненні уваги до них.</a:t>
            </a:r>
            <a:endParaRPr>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rPr b="1" lang="ru">
                <a:solidFill>
                  <a:srgbClr val="4A86E8"/>
                </a:solidFill>
                <a:latin typeface="Times New Roman"/>
                <a:ea typeface="Times New Roman"/>
                <a:cs typeface="Times New Roman"/>
                <a:sym typeface="Times New Roman"/>
              </a:rPr>
              <a:t>      </a:t>
            </a:r>
            <a:r>
              <a:rPr b="1" lang="ru">
                <a:solidFill>
                  <a:srgbClr val="0000FF"/>
                </a:solidFill>
                <a:latin typeface="Times New Roman"/>
                <a:ea typeface="Times New Roman"/>
                <a:cs typeface="Times New Roman"/>
                <a:sym typeface="Times New Roman"/>
              </a:rPr>
              <a:t>Дитині пропонують пограти в «спритні ручки». Обстежувач показує три рази різні послідовності рухів кисті («кулак-ребро» - спрощений варіант для дітей 3 років). Потім просить повторити їх іншою рукою послідовно, починаючи з першого руху. Обстежують обидві руки. </a:t>
            </a:r>
            <a:endParaRPr>
              <a:solidFill>
                <a:srgbClr val="0000FF"/>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