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a49c043d2b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a49c043d2b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a49c043d2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a49c043d2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a49c043d2b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a49c043d2b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a49c043d2b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a49c043d2b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21998fefc9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21998fefc9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a49c043d2b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a49c043d2b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a49c043d2b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a49c043d2b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775125" y="213225"/>
            <a:ext cx="7711500" cy="30255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Clr>
                <a:schemeClr val="dk1"/>
              </a:buClr>
              <a:buSzPts val="1100"/>
              <a:buFont typeface="Arial"/>
              <a:buNone/>
            </a:pPr>
            <a:r>
              <a:rPr lang="ru"/>
              <a:t>Обстеження динамічного праксису дітей 3-6 років</a:t>
            </a:r>
            <a:endParaRPr/>
          </a:p>
        </p:txBody>
      </p:sp>
      <p:sp>
        <p:nvSpPr>
          <p:cNvPr id="55" name="Google Shape;55;p13"/>
          <p:cNvSpPr txBox="1"/>
          <p:nvPr>
            <p:ph idx="1" type="subTitle"/>
          </p:nvPr>
        </p:nvSpPr>
        <p:spPr>
          <a:xfrm>
            <a:off x="1216000" y="3333925"/>
            <a:ext cx="7097100" cy="1390800"/>
          </a:xfrm>
          <a:prstGeom prst="rect">
            <a:avLst/>
          </a:prstGeom>
        </p:spPr>
        <p:txBody>
          <a:bodyPr anchorCtr="0" anchor="t" bIns="91425" lIns="91425" spcFirstLastPara="1" rIns="91425" wrap="square" tIns="91425">
            <a:normAutofit fontScale="25000"/>
          </a:bodyPr>
          <a:lstStyle/>
          <a:p>
            <a:pPr indent="0" lvl="0" marL="0" rtl="0" algn="ctr">
              <a:spcBef>
                <a:spcPts val="0"/>
              </a:spcBef>
              <a:spcAft>
                <a:spcPts val="0"/>
              </a:spcAft>
              <a:buClr>
                <a:schemeClr val="dk1"/>
              </a:buClr>
              <a:buSzPts val="275"/>
              <a:buFont typeface="Arial"/>
              <a:buNone/>
            </a:pPr>
            <a:r>
              <a:rPr lang="ru" sz="9744">
                <a:solidFill>
                  <a:schemeClr val="dk1"/>
                </a:solidFill>
              </a:rPr>
              <a:t>За посібником “Нейропсихологічна діагностика в дошкільному віці” Ж. М. Глозман</a:t>
            </a:r>
            <a:endParaRPr sz="9744">
              <a:solidFill>
                <a:schemeClr val="dk1"/>
              </a:solidFill>
            </a:endParaRPr>
          </a:p>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1034475" y="455275"/>
            <a:ext cx="7330500" cy="3319500"/>
          </a:xfrm>
          <a:prstGeom prst="rect">
            <a:avLst/>
          </a:prstGeom>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None/>
            </a:pPr>
            <a:r>
              <a:rPr lang="ru" sz="1550"/>
              <a:t>    </a:t>
            </a:r>
            <a:r>
              <a:rPr lang="ru" sz="1550"/>
              <a:t>Ш</a:t>
            </a:r>
            <a:r>
              <a:rPr lang="ru" sz="1550"/>
              <a:t>ановні колеги, правильна діагностика розвитку дитини можлива лише за умов чіткого розуміння норми та патології. Перш ніж розпочати тестування, п</a:t>
            </a:r>
            <a:r>
              <a:rPr lang="ru" sz="1550"/>
              <a:t>ропоную вам повторити теоретичні основи оцінки динамічного праксису дошкільників. </a:t>
            </a:r>
            <a:endParaRPr sz="1550"/>
          </a:p>
          <a:p>
            <a:pPr indent="0" lvl="0" marL="0" rtl="0" algn="l">
              <a:lnSpc>
                <a:spcPct val="100000"/>
              </a:lnSpc>
              <a:spcBef>
                <a:spcPts val="0"/>
              </a:spcBef>
              <a:spcAft>
                <a:spcPts val="0"/>
              </a:spcAft>
              <a:buClr>
                <a:schemeClr val="dk1"/>
              </a:buClr>
              <a:buSzPct val="70967"/>
              <a:buFont typeface="Arial"/>
              <a:buNone/>
            </a:pPr>
            <a:r>
              <a:rPr lang="ru" sz="1550"/>
              <a:t>    </a:t>
            </a:r>
            <a:r>
              <a:rPr lang="ru" sz="1550">
                <a:solidFill>
                  <a:srgbClr val="FF0000"/>
                </a:solidFill>
              </a:rPr>
              <a:t>Проби на просторовий праксис (проба Хеда) дошкільнятам недоступні.</a:t>
            </a:r>
            <a:endParaRPr sz="1550"/>
          </a:p>
          <a:p>
            <a:pPr indent="0" lvl="0" marL="0" rtl="0" algn="l">
              <a:lnSpc>
                <a:spcPct val="100000"/>
              </a:lnSpc>
              <a:spcBef>
                <a:spcPts val="0"/>
              </a:spcBef>
              <a:spcAft>
                <a:spcPts val="0"/>
              </a:spcAft>
              <a:buClr>
                <a:schemeClr val="dk1"/>
              </a:buClr>
              <a:buSzPct val="70967"/>
              <a:buFont typeface="Arial"/>
              <a:buNone/>
            </a:pPr>
            <a:r>
              <a:rPr lang="ru" sz="1550"/>
              <a:t>    При дослідженні рухової сфери виявилося, що виконання проб на праксис пози доступно вже 4-річним дітям. Значні труднощі викликало у дошкільнят виконання проб на динамічний праксис, помилки спостерігалися в обох руках. Монолатеральні помилки тільки у правій руці поступово зменшувалися з віком. Труднощі при виконанні проб тільки в лівій руці зустрічалися приблизно рівноймовірні у всіх вікових групах аж до 7 (А. В. Семенович, 2002) чи навіть 10 років (Н. Г. Манеліс, 1999).</a:t>
            </a:r>
            <a:endParaRPr sz="1550"/>
          </a:p>
          <a:p>
            <a:pPr indent="0" lvl="0" marL="0" rtl="0" algn="l">
              <a:spcBef>
                <a:spcPts val="0"/>
              </a:spcBef>
              <a:spcAft>
                <a:spcPts val="0"/>
              </a:spcAft>
              <a:buClr>
                <a:schemeClr val="dk1"/>
              </a:buClr>
              <a:buSzPct val="78571"/>
              <a:buFont typeface="Arial"/>
              <a:buNone/>
            </a:pPr>
            <a:r>
              <a:rPr lang="ru" sz="1400"/>
              <a:t>    </a:t>
            </a:r>
            <a:r>
              <a:rPr lang="ru" sz="1400">
                <a:solidFill>
                  <a:srgbClr val="FF0000"/>
                </a:solidFill>
              </a:rPr>
              <a:t>Правильним є горизонтальне положення кулака (пальчиками донизу, кісточками доверху).</a:t>
            </a:r>
            <a:r>
              <a:rPr lang="ru" sz="1400"/>
              <a:t> Річ у тім, що вертикальне положення є більш звичним, і коли дитина збивається – педагог може зробити висновок, наприклад, про стереотипії.</a:t>
            </a:r>
            <a:endParaRPr sz="1550"/>
          </a:p>
          <a:p>
            <a:pPr indent="0" lvl="0" marL="0" rtl="0" algn="l">
              <a:lnSpc>
                <a:spcPct val="245454"/>
              </a:lnSpc>
              <a:spcBef>
                <a:spcPts val="0"/>
              </a:spcBef>
              <a:spcAft>
                <a:spcPts val="0"/>
              </a:spcAft>
              <a:buClr>
                <a:schemeClr val="dk1"/>
              </a:buClr>
              <a:buSzPct val="52380"/>
              <a:buFont typeface="Arial"/>
              <a:buNone/>
            </a:pPr>
            <a:r>
              <a:t/>
            </a:r>
            <a:endParaRPr sz="2100">
              <a:solidFill>
                <a:srgbClr val="1F1F1F"/>
              </a:solidFill>
              <a:highlight>
                <a:srgbClr val="F8F9FA"/>
              </a:highlight>
              <a:latin typeface="Times New Roman"/>
              <a:ea typeface="Times New Roman"/>
              <a:cs typeface="Times New Roman"/>
              <a:sym typeface="Times New Roman"/>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pic>
        <p:nvPicPr>
          <p:cNvPr id="61" name="Google Shape;61;p14"/>
          <p:cNvPicPr preferRelativeResize="0"/>
          <p:nvPr/>
        </p:nvPicPr>
        <p:blipFill>
          <a:blip r:embed="rId3">
            <a:alphaModFix/>
          </a:blip>
          <a:stretch>
            <a:fillRect/>
          </a:stretch>
        </p:blipFill>
        <p:spPr>
          <a:xfrm>
            <a:off x="2763588" y="3361375"/>
            <a:ext cx="3616825" cy="13300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idx="1" type="body"/>
          </p:nvPr>
        </p:nvSpPr>
        <p:spPr>
          <a:xfrm>
            <a:off x="991250" y="1769250"/>
            <a:ext cx="7641600" cy="3258000"/>
          </a:xfrm>
          <a:prstGeom prst="rect">
            <a:avLst/>
          </a:prstGeom>
        </p:spPr>
        <p:txBody>
          <a:bodyPr anchorCtr="0" anchor="t" bIns="91425" lIns="91425" spcFirstLastPara="1" rIns="91425" wrap="square" tIns="91425">
            <a:normAutofit lnSpcReduction="10000"/>
          </a:bodyPr>
          <a:lstStyle/>
          <a:p>
            <a:pPr indent="0" lvl="0" marL="0" rtl="0" algn="l">
              <a:lnSpc>
                <a:spcPct val="100000"/>
              </a:lnSpc>
              <a:spcBef>
                <a:spcPts val="0"/>
              </a:spcBef>
              <a:spcAft>
                <a:spcPts val="0"/>
              </a:spcAft>
              <a:buClr>
                <a:schemeClr val="dk1"/>
              </a:buClr>
              <a:buSzPts val="1100"/>
              <a:buFont typeface="Arial"/>
              <a:buNone/>
            </a:pPr>
            <a:r>
              <a:rPr lang="ru" sz="1400">
                <a:solidFill>
                  <a:schemeClr val="dk1"/>
                </a:solidFill>
              </a:rPr>
              <a:t>    3-річним дітям доступне виконання простої проби на динамічний праксис («кулак-ребро», «долонь-кулак») за умови пов'язаного попереднього виконання кожної серії. 70% дітей після показу кожної програми і трьох сполучених виконань (спільно з педагогом) були здатні продовжити без помилок серійні рухи самостійно та перенести засвоєну програму на іншу руку. Запам'ятовування двох серій рухів поспіль та перенесення їх на іншу руку у цьому віці недоступні. 30% дітей могли виконувати цей тест лише сполучено та припиняли рухи, як тільки зупинявся вчитель. Мовленнєве промовляння програми в цьому віці не має ефекту. Слід зазначити, що у дітей 3 років не </a:t>
            </a:r>
            <a:r>
              <a:rPr lang="ru" sz="1400">
                <a:solidFill>
                  <a:schemeClr val="dk1"/>
                </a:solidFill>
              </a:rPr>
              <a:t>зустрічаються</a:t>
            </a:r>
            <a:r>
              <a:rPr lang="ru" sz="1400">
                <a:solidFill>
                  <a:schemeClr val="dk1"/>
                </a:solidFill>
              </a:rPr>
              <a:t> помилки щодо типу стереотипії (вертикальний кулак), характерні для старшого віку, тобто цей стереотип до 3 років ще не сформовано.</a:t>
            </a:r>
            <a:endParaRPr sz="14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b="1" sz="1400">
              <a:solidFill>
                <a:srgbClr val="4A86E8"/>
              </a:solidFill>
            </a:endParaRPr>
          </a:p>
          <a:p>
            <a:pPr indent="0" lvl="0" marL="0" rtl="0" algn="l">
              <a:lnSpc>
                <a:spcPct val="100000"/>
              </a:lnSpc>
              <a:spcBef>
                <a:spcPts val="0"/>
              </a:spcBef>
              <a:spcAft>
                <a:spcPts val="0"/>
              </a:spcAft>
              <a:buClr>
                <a:schemeClr val="dk1"/>
              </a:buClr>
              <a:buSzPts val="1100"/>
              <a:buFont typeface="Arial"/>
              <a:buNone/>
            </a:pPr>
            <a:r>
              <a:rPr b="1" lang="ru" sz="1400">
                <a:solidFill>
                  <a:srgbClr val="4A86E8"/>
                </a:solidFill>
              </a:rPr>
              <a:t>    </a:t>
            </a:r>
            <a:r>
              <a:rPr b="1" lang="ru" sz="1400">
                <a:solidFill>
                  <a:srgbClr val="4A86E8"/>
                </a:solidFill>
              </a:rPr>
              <a:t>Дитині пропонують пограти в «спритні ручки». Обстежувач показує три рази різні послідовності рухів кисті («кулак-ребро» - спрощений варіант для дітей 3 років). Потім просить повторити їх іншою рукою послідовно, починаючи з першого руху. Обстежують обидві руки. </a:t>
            </a:r>
            <a:endParaRPr b="1" sz="1400">
              <a:solidFill>
                <a:srgbClr val="4A86E8"/>
              </a:solidFill>
            </a:endParaRPr>
          </a:p>
          <a:p>
            <a:pPr indent="0" lvl="0" marL="0" rtl="0" algn="l">
              <a:lnSpc>
                <a:spcPct val="100000"/>
              </a:lnSpc>
              <a:spcBef>
                <a:spcPts val="0"/>
              </a:spcBef>
              <a:spcAft>
                <a:spcPts val="0"/>
              </a:spcAft>
              <a:buClr>
                <a:schemeClr val="dk1"/>
              </a:buClr>
              <a:buSzPts val="1100"/>
              <a:buFont typeface="Arial"/>
              <a:buNone/>
            </a:pPr>
            <a:r>
              <a:t/>
            </a:r>
            <a:endParaRPr sz="1400">
              <a:solidFill>
                <a:schemeClr val="dk1"/>
              </a:solidFill>
            </a:endParaRPr>
          </a:p>
        </p:txBody>
      </p:sp>
      <p:sp>
        <p:nvSpPr>
          <p:cNvPr id="67" name="Google Shape;67;p15"/>
          <p:cNvSpPr txBox="1"/>
          <p:nvPr>
            <p:ph idx="1" type="body"/>
          </p:nvPr>
        </p:nvSpPr>
        <p:spPr>
          <a:xfrm>
            <a:off x="311700" y="230525"/>
            <a:ext cx="8520600" cy="43383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lang="ru" sz="9600">
                <a:solidFill>
                  <a:schemeClr val="dk1"/>
                </a:solidFill>
              </a:rPr>
              <a:t>3 роки</a:t>
            </a:r>
            <a:endParaRPr sz="96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idx="1" type="body"/>
          </p:nvPr>
        </p:nvSpPr>
        <p:spPr>
          <a:xfrm>
            <a:off x="705975" y="1907550"/>
            <a:ext cx="7944300" cy="31626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605"/>
              <a:buFont typeface="Arial"/>
              <a:buNone/>
            </a:pPr>
            <a:r>
              <a:rPr lang="ru" sz="1400">
                <a:solidFill>
                  <a:srgbClr val="1F1F1F"/>
                </a:solidFill>
              </a:rPr>
              <a:t>   У простому варіанті проб на динамічний праксис («кулак – ребро», «долонь-кулак») більшість дітей виконують обидві програми серійних рухів самостійно і без помилок можуть виконати засвоєні програми іншою рукою. У поодиноких випадках доступне виконання та варіанти з трьох рухів. Графічна проба на динамічний праксис виконується більшістю дітей з персевераціями, просторовими інверсіями та дизметріями. </a:t>
            </a:r>
            <a:endParaRPr sz="1400">
              <a:solidFill>
                <a:srgbClr val="1F1F1F"/>
              </a:solidFill>
            </a:endParaRPr>
          </a:p>
          <a:p>
            <a:pPr indent="0" lvl="0" marL="0" rtl="0" algn="l">
              <a:lnSpc>
                <a:spcPct val="100000"/>
              </a:lnSpc>
              <a:spcBef>
                <a:spcPts val="0"/>
              </a:spcBef>
              <a:spcAft>
                <a:spcPts val="0"/>
              </a:spcAft>
              <a:buClr>
                <a:schemeClr val="dk1"/>
              </a:buClr>
              <a:buSzPts val="605"/>
              <a:buFont typeface="Arial"/>
              <a:buNone/>
            </a:pPr>
            <a:r>
              <a:t/>
            </a:r>
            <a:endParaRPr sz="1400">
              <a:solidFill>
                <a:srgbClr val="1F1F1F"/>
              </a:solidFill>
            </a:endParaRPr>
          </a:p>
          <a:p>
            <a:pPr indent="0" lvl="0" marL="0" rtl="0" algn="l">
              <a:lnSpc>
                <a:spcPct val="100000"/>
              </a:lnSpc>
              <a:spcBef>
                <a:spcPts val="0"/>
              </a:spcBef>
              <a:spcAft>
                <a:spcPts val="0"/>
              </a:spcAft>
              <a:buClr>
                <a:schemeClr val="dk1"/>
              </a:buClr>
              <a:buSzPts val="605"/>
              <a:buFont typeface="Arial"/>
              <a:buNone/>
            </a:pPr>
            <a:r>
              <a:rPr b="1" lang="ru" sz="1400">
                <a:solidFill>
                  <a:srgbClr val="1F1F1F"/>
                </a:solidFill>
              </a:rPr>
              <a:t>    </a:t>
            </a:r>
            <a:r>
              <a:rPr b="1" lang="ru" sz="1400">
                <a:solidFill>
                  <a:srgbClr val="4A86E8"/>
                </a:solidFill>
              </a:rPr>
              <a:t>Дитині пропонують пограти в «спритні ручки». Обстежувач показує три рази різні послідовності рухів кисті («кулак-ребро»/«долонь - кулак» - для дітей 4 років). Потім просить повторити їх іншою рукою послідовно, починаючи з першого руху. Обстежують обидві руки. </a:t>
            </a:r>
            <a:endParaRPr b="1" sz="1400">
              <a:solidFill>
                <a:srgbClr val="4A86E8"/>
              </a:solidFill>
            </a:endParaRPr>
          </a:p>
          <a:p>
            <a:pPr indent="0" lvl="0" marL="0" rtl="0" algn="l">
              <a:lnSpc>
                <a:spcPct val="100000"/>
              </a:lnSpc>
              <a:spcBef>
                <a:spcPts val="0"/>
              </a:spcBef>
              <a:spcAft>
                <a:spcPts val="0"/>
              </a:spcAft>
              <a:buClr>
                <a:schemeClr val="dk1"/>
              </a:buClr>
              <a:buSzPts val="605"/>
              <a:buFont typeface="Arial"/>
              <a:buNone/>
            </a:pPr>
            <a:r>
              <a:t/>
            </a:r>
            <a:endParaRPr sz="1400">
              <a:solidFill>
                <a:srgbClr val="1F1F1F"/>
              </a:solidFill>
            </a:endParaRPr>
          </a:p>
        </p:txBody>
      </p:sp>
      <p:sp>
        <p:nvSpPr>
          <p:cNvPr id="73" name="Google Shape;73;p16"/>
          <p:cNvSpPr txBox="1"/>
          <p:nvPr>
            <p:ph idx="1" type="body"/>
          </p:nvPr>
        </p:nvSpPr>
        <p:spPr>
          <a:xfrm>
            <a:off x="277100" y="247800"/>
            <a:ext cx="8520600" cy="42261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lang="ru" sz="9600">
                <a:solidFill>
                  <a:schemeClr val="dk1"/>
                </a:solidFill>
              </a:rPr>
              <a:t>4 роки</a:t>
            </a:r>
            <a:endParaRPr sz="96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idx="1" type="body"/>
          </p:nvPr>
        </p:nvSpPr>
        <p:spPr>
          <a:xfrm>
            <a:off x="1017175" y="2019950"/>
            <a:ext cx="7685100" cy="31236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ru" sz="1400">
                <a:solidFill>
                  <a:schemeClr val="dk1"/>
                </a:solidFill>
              </a:rPr>
              <a:t>     У 5-6 років діти вже здатні виконати складніший варіант проби на динамічний праксис («долоня - кулак - ребро», «кулак - долоня - ребро»), однак засвоєння послідовності рухів уповільнено і вимагає додаткового пред'явлення та організації уваги дитини. Помітна також чітка тенденція до стереотипії. Більшість дітей переносять засвоєну програму на іншу руку після кількох помилок із самокорекцією при приверненні уваги до них.</a:t>
            </a:r>
            <a:endParaRPr sz="14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1400">
              <a:solidFill>
                <a:schemeClr val="dk1"/>
              </a:solidFill>
            </a:endParaRPr>
          </a:p>
          <a:p>
            <a:pPr indent="0" lvl="0" marL="0" rtl="0" algn="l">
              <a:lnSpc>
                <a:spcPct val="100000"/>
              </a:lnSpc>
              <a:spcBef>
                <a:spcPts val="0"/>
              </a:spcBef>
              <a:spcAft>
                <a:spcPts val="0"/>
              </a:spcAft>
              <a:buClr>
                <a:schemeClr val="dk1"/>
              </a:buClr>
              <a:buSzPts val="1100"/>
              <a:buFont typeface="Arial"/>
              <a:buNone/>
            </a:pPr>
            <a:r>
              <a:rPr lang="ru" sz="1400">
                <a:solidFill>
                  <a:schemeClr val="dk1"/>
                </a:solidFill>
              </a:rPr>
              <a:t>        </a:t>
            </a:r>
            <a:r>
              <a:rPr b="1" lang="ru" sz="1400">
                <a:solidFill>
                  <a:srgbClr val="4A86E8"/>
                </a:solidFill>
              </a:rPr>
              <a:t>Дитині пропонують пограти в «спритні ручки». Обстежувач показує три рази різні послідовності рухів кисті («долонька-кулак-ребро»/«кулак - долоня - ребро» - для дітей віком від 5 років). Потім просить повторити їх іншою рукою послідовно, починаючи з першого руху. Обстежують обидві руки. </a:t>
            </a:r>
            <a:endParaRPr b="1" sz="1400">
              <a:solidFill>
                <a:srgbClr val="4A86E8"/>
              </a:solidFill>
            </a:endParaRPr>
          </a:p>
          <a:p>
            <a:pPr indent="0" lvl="0" marL="0" rtl="0" algn="l">
              <a:lnSpc>
                <a:spcPct val="100000"/>
              </a:lnSpc>
              <a:spcBef>
                <a:spcPts val="0"/>
              </a:spcBef>
              <a:spcAft>
                <a:spcPts val="0"/>
              </a:spcAft>
              <a:buClr>
                <a:schemeClr val="dk1"/>
              </a:buClr>
              <a:buSzPts val="1100"/>
              <a:buFont typeface="Arial"/>
              <a:buNone/>
            </a:pPr>
            <a:r>
              <a:rPr b="1" lang="ru" sz="1400">
                <a:solidFill>
                  <a:srgbClr val="4A86E8"/>
                </a:solidFill>
              </a:rPr>
              <a:t>    </a:t>
            </a:r>
            <a:endParaRPr sz="1400"/>
          </a:p>
        </p:txBody>
      </p:sp>
      <p:sp>
        <p:nvSpPr>
          <p:cNvPr id="79" name="Google Shape;79;p17"/>
          <p:cNvSpPr txBox="1"/>
          <p:nvPr>
            <p:ph idx="1" type="body"/>
          </p:nvPr>
        </p:nvSpPr>
        <p:spPr>
          <a:xfrm>
            <a:off x="567175" y="420700"/>
            <a:ext cx="8135100" cy="41133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lang="ru" sz="9600">
                <a:solidFill>
                  <a:schemeClr val="dk1"/>
                </a:solidFill>
              </a:rPr>
              <a:t>5-6 років</a:t>
            </a:r>
            <a:endParaRPr sz="96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idx="1" type="body"/>
          </p:nvPr>
        </p:nvSpPr>
        <p:spPr>
          <a:xfrm>
            <a:off x="852950" y="610875"/>
            <a:ext cx="7702200" cy="2211600"/>
          </a:xfrm>
          <a:prstGeom prst="rect">
            <a:avLst/>
          </a:prstGeom>
        </p:spPr>
        <p:txBody>
          <a:bodyPr anchorCtr="0" anchor="t" bIns="91425" lIns="91425" spcFirstLastPara="1" rIns="91425" wrap="square" tIns="91425">
            <a:normAutofit/>
          </a:bodyPr>
          <a:lstStyle/>
          <a:p>
            <a:pPr indent="0" lvl="0" marL="0" rtl="0" algn="l">
              <a:lnSpc>
                <a:spcPct val="100000"/>
              </a:lnSpc>
              <a:spcBef>
                <a:spcPts val="0"/>
              </a:spcBef>
              <a:spcAft>
                <a:spcPts val="0"/>
              </a:spcAft>
              <a:buNone/>
            </a:pPr>
            <a:r>
              <a:rPr b="1" lang="ru" sz="1400">
                <a:solidFill>
                  <a:srgbClr val="4A86E8"/>
                </a:solidFill>
              </a:rPr>
              <a:t>    </a:t>
            </a:r>
            <a:r>
              <a:rPr b="1" lang="ru" sz="1400">
                <a:solidFill>
                  <a:srgbClr val="4A86E8"/>
                </a:solidFill>
              </a:rPr>
              <a:t>Крім того, діти віком від 5 років виконують графічну пробу на динамічний праксис: продовжити малювати, не відриваючи олівець, візерунок, складений з двох елементів, що змінюються. </a:t>
            </a:r>
            <a:r>
              <a:rPr lang="ru" sz="1400">
                <a:solidFill>
                  <a:schemeClr val="dk1"/>
                </a:solidFill>
              </a:rPr>
              <a:t>Під час дистанційної діагностики дорослий, що знаходиться поряд із дитиною, малює початкові два елементи та передає олівець дитині.</a:t>
            </a:r>
            <a:endParaRPr sz="14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b="1" sz="1400">
              <a:solidFill>
                <a:srgbClr val="4A86E8"/>
              </a:solidFill>
            </a:endParaRPr>
          </a:p>
          <a:p>
            <a:pPr indent="0" lvl="0" marL="0" rtl="0" algn="l">
              <a:lnSpc>
                <a:spcPct val="100000"/>
              </a:lnSpc>
              <a:spcBef>
                <a:spcPts val="0"/>
              </a:spcBef>
              <a:spcAft>
                <a:spcPts val="0"/>
              </a:spcAft>
              <a:buNone/>
            </a:pPr>
            <a:r>
              <a:rPr lang="ru" sz="1400">
                <a:solidFill>
                  <a:schemeClr val="dk1"/>
                </a:solidFill>
              </a:rPr>
              <a:t>     Графічна проба на динамічний праксис виконується більшістю дітей 5 років з поодинокими персевераціями та дизметріями, які практично зникають до 6 років. </a:t>
            </a:r>
            <a:endParaRPr/>
          </a:p>
        </p:txBody>
      </p:sp>
      <p:pic>
        <p:nvPicPr>
          <p:cNvPr id="85" name="Google Shape;85;p18"/>
          <p:cNvPicPr preferRelativeResize="0"/>
          <p:nvPr/>
        </p:nvPicPr>
        <p:blipFill>
          <a:blip r:embed="rId3">
            <a:alphaModFix/>
          </a:blip>
          <a:stretch>
            <a:fillRect/>
          </a:stretch>
        </p:blipFill>
        <p:spPr>
          <a:xfrm>
            <a:off x="1886876" y="2571750"/>
            <a:ext cx="5370225" cy="1823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idx="1" type="body"/>
          </p:nvPr>
        </p:nvSpPr>
        <p:spPr>
          <a:xfrm>
            <a:off x="1397550" y="835650"/>
            <a:ext cx="6742800" cy="3622200"/>
          </a:xfrm>
          <a:prstGeom prst="rect">
            <a:avLst/>
          </a:prstGeom>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lang="ru" sz="1400">
                <a:solidFill>
                  <a:schemeClr val="dk1"/>
                </a:solidFill>
              </a:rPr>
              <a:t>Що ви побачили?</a:t>
            </a:r>
            <a:endParaRPr sz="1400">
              <a:solidFill>
                <a:schemeClr val="dk1"/>
              </a:solidFill>
            </a:endParaRPr>
          </a:p>
          <a:p>
            <a:pPr indent="0" lvl="0" marL="0" rtl="0" algn="ctr">
              <a:lnSpc>
                <a:spcPct val="100000"/>
              </a:lnSpc>
              <a:spcBef>
                <a:spcPts val="0"/>
              </a:spcBef>
              <a:spcAft>
                <a:spcPts val="0"/>
              </a:spcAft>
              <a:buNone/>
            </a:pPr>
            <a:r>
              <a:rPr lang="ru" sz="1400">
                <a:solidFill>
                  <a:schemeClr val="dk1"/>
                </a:solidFill>
              </a:rPr>
              <a:t>(Оберіть потрібне)</a:t>
            </a:r>
            <a:endParaRPr sz="1400">
              <a:solidFill>
                <a:schemeClr val="dk1"/>
              </a:solidFill>
            </a:endParaRPr>
          </a:p>
          <a:p>
            <a:pPr indent="0" lvl="0" marL="0" rtl="0" algn="l">
              <a:lnSpc>
                <a:spcPct val="100000"/>
              </a:lnSpc>
              <a:spcBef>
                <a:spcPts val="0"/>
              </a:spcBef>
              <a:spcAft>
                <a:spcPts val="0"/>
              </a:spcAft>
              <a:buNone/>
            </a:pPr>
            <a:r>
              <a:t/>
            </a:r>
            <a:endParaRPr sz="1400">
              <a:solidFill>
                <a:schemeClr val="dk1"/>
              </a:solidFill>
            </a:endParaRPr>
          </a:p>
          <a:p>
            <a:pPr indent="-317500" lvl="0" marL="457200" rtl="0" algn="l">
              <a:lnSpc>
                <a:spcPct val="100000"/>
              </a:lnSpc>
              <a:spcBef>
                <a:spcPts val="0"/>
              </a:spcBef>
              <a:spcAft>
                <a:spcPts val="0"/>
              </a:spcAft>
              <a:buClr>
                <a:schemeClr val="dk1"/>
              </a:buClr>
              <a:buSzPts val="1400"/>
              <a:buChar char="★"/>
            </a:pPr>
            <a:r>
              <a:rPr lang="ru" sz="1400">
                <a:solidFill>
                  <a:schemeClr val="dk1"/>
                </a:solidFill>
              </a:rPr>
              <a:t>інертність (персеверації рухів)</a:t>
            </a:r>
            <a:endParaRPr sz="1400">
              <a:solidFill>
                <a:schemeClr val="dk1"/>
              </a:solidFill>
            </a:endParaRPr>
          </a:p>
          <a:p>
            <a:pPr indent="-317500" lvl="0" marL="457200" rtl="0" algn="l">
              <a:lnSpc>
                <a:spcPct val="100000"/>
              </a:lnSpc>
              <a:spcBef>
                <a:spcPts val="0"/>
              </a:spcBef>
              <a:spcAft>
                <a:spcPts val="0"/>
              </a:spcAft>
              <a:buClr>
                <a:schemeClr val="dk1"/>
              </a:buClr>
              <a:buSzPts val="1400"/>
              <a:buChar char="★"/>
            </a:pPr>
            <a:r>
              <a:rPr lang="ru" sz="1400">
                <a:solidFill>
                  <a:schemeClr val="dk1"/>
                </a:solidFill>
              </a:rPr>
              <a:t>системні персеверації</a:t>
            </a:r>
            <a:endParaRPr sz="1400">
              <a:solidFill>
                <a:schemeClr val="dk1"/>
              </a:solidFill>
            </a:endParaRPr>
          </a:p>
          <a:p>
            <a:pPr indent="-317500" lvl="0" marL="457200" rtl="0" algn="l">
              <a:lnSpc>
                <a:spcPct val="100000"/>
              </a:lnSpc>
              <a:spcBef>
                <a:spcPts val="0"/>
              </a:spcBef>
              <a:spcAft>
                <a:spcPts val="0"/>
              </a:spcAft>
              <a:buClr>
                <a:schemeClr val="dk1"/>
              </a:buClr>
              <a:buSzPts val="1400"/>
              <a:buChar char="★"/>
            </a:pPr>
            <a:r>
              <a:rPr lang="ru" sz="1400">
                <a:solidFill>
                  <a:schemeClr val="dk1"/>
                </a:solidFill>
              </a:rPr>
              <a:t>труднощі утримання рухової програми</a:t>
            </a:r>
            <a:endParaRPr sz="1400">
              <a:solidFill>
                <a:schemeClr val="dk1"/>
              </a:solidFill>
            </a:endParaRPr>
          </a:p>
          <a:p>
            <a:pPr indent="-317500" lvl="0" marL="457200" rtl="0" algn="l">
              <a:lnSpc>
                <a:spcPct val="100000"/>
              </a:lnSpc>
              <a:spcBef>
                <a:spcPts val="0"/>
              </a:spcBef>
              <a:spcAft>
                <a:spcPts val="0"/>
              </a:spcAft>
              <a:buClr>
                <a:schemeClr val="dk1"/>
              </a:buClr>
              <a:buSzPts val="1400"/>
              <a:buChar char="★"/>
            </a:pPr>
            <a:r>
              <a:rPr lang="ru" sz="1400">
                <a:solidFill>
                  <a:schemeClr val="dk1"/>
                </a:solidFill>
              </a:rPr>
              <a:t>спрощення програми в динамічному праксисі</a:t>
            </a:r>
            <a:endParaRPr sz="1400">
              <a:solidFill>
                <a:schemeClr val="dk1"/>
              </a:solidFill>
            </a:endParaRPr>
          </a:p>
          <a:p>
            <a:pPr indent="-317500" lvl="0" marL="457200" rtl="0" algn="l">
              <a:lnSpc>
                <a:spcPct val="100000"/>
              </a:lnSpc>
              <a:spcBef>
                <a:spcPts val="0"/>
              </a:spcBef>
              <a:spcAft>
                <a:spcPts val="0"/>
              </a:spcAft>
              <a:buClr>
                <a:schemeClr val="dk1"/>
              </a:buClr>
              <a:buSzPts val="1400"/>
              <a:buChar char="★"/>
            </a:pPr>
            <a:r>
              <a:rPr lang="ru" sz="1400">
                <a:solidFill>
                  <a:schemeClr val="dk1"/>
                </a:solidFill>
              </a:rPr>
              <a:t>дизавтоматизація (скандованість) в динамічному праксисі</a:t>
            </a:r>
            <a:endParaRPr sz="1400">
              <a:solidFill>
                <a:schemeClr val="dk1"/>
              </a:solidFill>
            </a:endParaRPr>
          </a:p>
          <a:p>
            <a:pPr indent="-317500" lvl="0" marL="457200" rtl="0" algn="l">
              <a:lnSpc>
                <a:spcPct val="100000"/>
              </a:lnSpc>
              <a:spcBef>
                <a:spcPts val="0"/>
              </a:spcBef>
              <a:spcAft>
                <a:spcPts val="0"/>
              </a:spcAft>
              <a:buClr>
                <a:schemeClr val="dk1"/>
              </a:buClr>
              <a:buSzPts val="1400"/>
              <a:buChar char="★"/>
            </a:pPr>
            <a:r>
              <a:rPr lang="ru" sz="1400">
                <a:solidFill>
                  <a:schemeClr val="dk1"/>
                </a:solidFill>
              </a:rPr>
              <a:t>стереотипія в динамічному праксисі (вертикальний кулак)</a:t>
            </a:r>
            <a:endParaRPr sz="1400">
              <a:solidFill>
                <a:schemeClr val="dk1"/>
              </a:solidFill>
            </a:endParaRPr>
          </a:p>
          <a:p>
            <a:pPr indent="-317500" lvl="0" marL="457200" rtl="0" algn="l">
              <a:lnSpc>
                <a:spcPct val="100000"/>
              </a:lnSpc>
              <a:spcBef>
                <a:spcPts val="0"/>
              </a:spcBef>
              <a:spcAft>
                <a:spcPts val="0"/>
              </a:spcAft>
              <a:buClr>
                <a:schemeClr val="dk1"/>
              </a:buClr>
              <a:buSzPts val="1400"/>
              <a:buChar char="★"/>
            </a:pPr>
            <a:r>
              <a:rPr lang="ru" sz="1400">
                <a:solidFill>
                  <a:schemeClr val="dk1"/>
                </a:solidFill>
              </a:rPr>
              <a:t>рухова аспонтанність (труднощі при розпочинанні вправи)</a:t>
            </a:r>
            <a:endParaRPr sz="1400">
              <a:solidFill>
                <a:schemeClr val="dk1"/>
              </a:solidFill>
            </a:endParaRPr>
          </a:p>
          <a:p>
            <a:pPr indent="-317500" lvl="0" marL="457200" rtl="0" algn="l">
              <a:lnSpc>
                <a:spcPct val="100000"/>
              </a:lnSpc>
              <a:spcBef>
                <a:spcPts val="0"/>
              </a:spcBef>
              <a:spcAft>
                <a:spcPts val="0"/>
              </a:spcAft>
              <a:buClr>
                <a:schemeClr val="dk1"/>
              </a:buClr>
              <a:buSzPts val="1400"/>
              <a:buChar char="★"/>
            </a:pPr>
            <a:r>
              <a:rPr lang="ru" sz="1400">
                <a:solidFill>
                  <a:schemeClr val="dk1"/>
                </a:solidFill>
              </a:rPr>
              <a:t>наявність синкінезій (</a:t>
            </a:r>
            <a:r>
              <a:rPr lang="ru" sz="1400">
                <a:solidFill>
                  <a:schemeClr val="dk1"/>
                </a:solidFill>
              </a:rPr>
              <a:t>мимовільний рух однієї частини тіла, який виникає одночасно з мимовільним рухом іншої частини, автоматично)</a:t>
            </a:r>
            <a:endParaRPr sz="14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0"/>
          <p:cNvSpPr txBox="1"/>
          <p:nvPr/>
        </p:nvSpPr>
        <p:spPr>
          <a:xfrm>
            <a:off x="922075" y="602225"/>
            <a:ext cx="7494900" cy="4063500"/>
          </a:xfrm>
          <a:prstGeom prst="rect">
            <a:avLst/>
          </a:prstGeom>
          <a:noFill/>
          <a:ln>
            <a:noFill/>
          </a:ln>
        </p:spPr>
        <p:txBody>
          <a:bodyPr anchorCtr="0" anchor="t" bIns="91425" lIns="91425" spcFirstLastPara="1" rIns="91425" wrap="square" tIns="91425">
            <a:spAutoFit/>
          </a:bodyPr>
          <a:lstStyle/>
          <a:p>
            <a:pPr indent="0" lvl="0" marL="0" rtl="0" algn="ctr">
              <a:lnSpc>
                <a:spcPct val="100000"/>
              </a:lnSpc>
              <a:spcBef>
                <a:spcPts val="0"/>
              </a:spcBef>
              <a:spcAft>
                <a:spcPts val="0"/>
              </a:spcAft>
              <a:buNone/>
            </a:pPr>
            <a:r>
              <a:rPr b="1" lang="ru">
                <a:solidFill>
                  <a:schemeClr val="dk1"/>
                </a:solidFill>
              </a:rPr>
              <a:t>Критерії бальної оцінки</a:t>
            </a:r>
            <a:endParaRPr b="1">
              <a:solidFill>
                <a:schemeClr val="dk1"/>
              </a:solidFill>
            </a:endParaRPr>
          </a:p>
          <a:p>
            <a:pPr indent="0" lvl="0" marL="0" rtl="0" algn="ctr">
              <a:lnSpc>
                <a:spcPct val="100000"/>
              </a:lnSpc>
              <a:spcBef>
                <a:spcPts val="0"/>
              </a:spcBef>
              <a:spcAft>
                <a:spcPts val="0"/>
              </a:spcAft>
              <a:buNone/>
            </a:pPr>
            <a:r>
              <a:t/>
            </a:r>
            <a:endParaRPr b="1">
              <a:solidFill>
                <a:schemeClr val="dk1"/>
              </a:solidFill>
            </a:endParaRPr>
          </a:p>
          <a:p>
            <a:pPr indent="0" lvl="0" marL="0" rtl="0" algn="l">
              <a:lnSpc>
                <a:spcPct val="100000"/>
              </a:lnSpc>
              <a:spcBef>
                <a:spcPts val="0"/>
              </a:spcBef>
              <a:spcAft>
                <a:spcPts val="0"/>
              </a:spcAft>
              <a:buNone/>
            </a:pPr>
            <a:r>
              <a:rPr lang="ru">
                <a:solidFill>
                  <a:schemeClr val="dk1"/>
                </a:solidFill>
              </a:rPr>
              <a:t>    </a:t>
            </a:r>
            <a:r>
              <a:rPr b="1" lang="ru">
                <a:solidFill>
                  <a:schemeClr val="dk1"/>
                </a:solidFill>
              </a:rPr>
              <a:t>0</a:t>
            </a:r>
            <a:r>
              <a:rPr lang="ru">
                <a:solidFill>
                  <a:schemeClr val="dk1"/>
                </a:solidFill>
              </a:rPr>
              <a:t> - Безпомилкове та плавне виконання відповідних віку програми або двох програм (кінетичної мелодії), а також вікових умов їх виконання (самостійне або поєднане) не менше 3-х разів поспіль із можливістю перенесення на іншу руку.</a:t>
            </a:r>
            <a:endParaRPr>
              <a:solidFill>
                <a:schemeClr val="dk1"/>
              </a:solidFill>
            </a:endParaRPr>
          </a:p>
          <a:p>
            <a:pPr indent="0" lvl="0" marL="0" rtl="0" algn="l">
              <a:lnSpc>
                <a:spcPct val="100000"/>
              </a:lnSpc>
              <a:spcBef>
                <a:spcPts val="0"/>
              </a:spcBef>
              <a:spcAft>
                <a:spcPts val="0"/>
              </a:spcAft>
              <a:buNone/>
            </a:pPr>
            <a:r>
              <a:rPr lang="ru">
                <a:solidFill>
                  <a:schemeClr val="dk1"/>
                </a:solidFill>
              </a:rPr>
              <a:t>    </a:t>
            </a:r>
            <a:r>
              <a:rPr b="1" lang="ru">
                <a:solidFill>
                  <a:schemeClr val="dk1"/>
                </a:solidFill>
              </a:rPr>
              <a:t>0,5</a:t>
            </a:r>
            <a:r>
              <a:rPr lang="ru">
                <a:solidFill>
                  <a:schemeClr val="dk1"/>
                </a:solidFill>
              </a:rPr>
              <a:t> - Безпомилкове та плавне виконання за наявності синкінезій в іншій руці або легкій виснажливості (зменшення кута нахилу руки або величини парканчика у графічній пробі).</a:t>
            </a:r>
            <a:endParaRPr>
              <a:solidFill>
                <a:schemeClr val="dk1"/>
              </a:solidFill>
            </a:endParaRPr>
          </a:p>
          <a:p>
            <a:pPr indent="0" lvl="0" marL="0" rtl="0" algn="l">
              <a:lnSpc>
                <a:spcPct val="100000"/>
              </a:lnSpc>
              <a:spcBef>
                <a:spcPts val="0"/>
              </a:spcBef>
              <a:spcAft>
                <a:spcPts val="0"/>
              </a:spcAft>
              <a:buNone/>
            </a:pPr>
            <a:r>
              <a:rPr lang="ru">
                <a:solidFill>
                  <a:schemeClr val="dk1"/>
                </a:solidFill>
              </a:rPr>
              <a:t>    </a:t>
            </a:r>
            <a:r>
              <a:rPr b="1" lang="ru">
                <a:solidFill>
                  <a:schemeClr val="dk1"/>
                </a:solidFill>
              </a:rPr>
              <a:t>1</a:t>
            </a:r>
            <a:r>
              <a:rPr lang="ru">
                <a:solidFill>
                  <a:schemeClr val="dk1"/>
                </a:solidFill>
              </a:rPr>
              <a:t> - Одна-дві персеверації, або просторові помилки, або стереотипії з самокорекцією при переході до другої серії рухів або перенесення програми на іншу руку, або легка дисметрія елементів у графічній пробі на динамічний праксис для дітей віком від 6 років, або груба виснажливість.</a:t>
            </a:r>
            <a:endParaRPr>
              <a:solidFill>
                <a:schemeClr val="dk1"/>
              </a:solidFill>
            </a:endParaRPr>
          </a:p>
          <a:p>
            <a:pPr indent="0" lvl="0" marL="0" rtl="0" algn="l">
              <a:lnSpc>
                <a:spcPct val="100000"/>
              </a:lnSpc>
              <a:spcBef>
                <a:spcPts val="0"/>
              </a:spcBef>
              <a:spcAft>
                <a:spcPts val="0"/>
              </a:spcAft>
              <a:buNone/>
            </a:pPr>
            <a:r>
              <a:rPr lang="ru">
                <a:solidFill>
                  <a:schemeClr val="dk1"/>
                </a:solidFill>
              </a:rPr>
              <a:t>    </a:t>
            </a:r>
            <a:r>
              <a:rPr b="1" lang="ru">
                <a:solidFill>
                  <a:schemeClr val="dk1"/>
                </a:solidFill>
              </a:rPr>
              <a:t>1,5</a:t>
            </a:r>
            <a:r>
              <a:rPr lang="ru">
                <a:solidFill>
                  <a:schemeClr val="dk1"/>
                </a:solidFill>
              </a:rPr>
              <a:t> - Множинні помилки зазначених вище типів з частковою корекцією за інтенсивної допомоги дослідника: вербальної регуляції, або сполученому виконанні (для дітей віком від 4 років), та/або 1-2 персеверації в графічній пробі без корекції.</a:t>
            </a:r>
            <a:endParaRPr>
              <a:solidFill>
                <a:schemeClr val="dk1"/>
              </a:solidFill>
            </a:endParaRPr>
          </a:p>
          <a:p>
            <a:pPr indent="0" lvl="0" marL="0" rtl="0" algn="l">
              <a:lnSpc>
                <a:spcPct val="100000"/>
              </a:lnSpc>
              <a:spcBef>
                <a:spcPts val="0"/>
              </a:spcBef>
              <a:spcAft>
                <a:spcPts val="0"/>
              </a:spcAft>
              <a:buNone/>
            </a:pPr>
            <a:r>
              <a:rPr lang="ru">
                <a:solidFill>
                  <a:schemeClr val="dk1"/>
                </a:solidFill>
              </a:rPr>
              <a:t>     </a:t>
            </a:r>
            <a:r>
              <a:rPr b="1" lang="ru">
                <a:solidFill>
                  <a:schemeClr val="dk1"/>
                </a:solidFill>
              </a:rPr>
              <a:t>2</a:t>
            </a:r>
            <a:r>
              <a:rPr lang="ru">
                <a:solidFill>
                  <a:schemeClr val="dk1"/>
                </a:solidFill>
              </a:rPr>
              <a:t> - Необхідні обидва види допомоги фахівця одночасно для успішного виконання тесту та/або множинні персеверації в графічній пробі.</a:t>
            </a:r>
            <a:endParaRPr>
              <a:solidFill>
                <a:schemeClr val="dk1"/>
              </a:solidFill>
            </a:endParaRPr>
          </a:p>
          <a:p>
            <a:pPr indent="0" lvl="0" marL="0" rtl="0" algn="l">
              <a:lnSpc>
                <a:spcPct val="100000"/>
              </a:lnSpc>
              <a:spcBef>
                <a:spcPts val="0"/>
              </a:spcBef>
              <a:spcAft>
                <a:spcPts val="0"/>
              </a:spcAft>
              <a:buNone/>
            </a:pPr>
            <a:r>
              <a:rPr lang="ru">
                <a:solidFill>
                  <a:schemeClr val="dk1"/>
                </a:solidFill>
              </a:rPr>
              <a:t>     </a:t>
            </a:r>
            <a:r>
              <a:rPr b="1" lang="ru">
                <a:solidFill>
                  <a:schemeClr val="dk1"/>
                </a:solidFill>
              </a:rPr>
              <a:t>3</a:t>
            </a:r>
            <a:r>
              <a:rPr lang="ru">
                <a:solidFill>
                  <a:schemeClr val="dk1"/>
                </a:solidFill>
              </a:rPr>
              <a:t> - Неможливість виконання жодної програми за будь-якого виду допомоги.</a:t>
            </a:r>
            <a:endParaRPr>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