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2198e9f9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2198e9f9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a49c6656bd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a49c6656bd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a49c6656bd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a49c6656bd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a49c6656b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a49c6656b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a49c6656bd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a49c6656bd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a49c6656bd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a49c6656b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a49c6656bd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a49c6656bd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a49c6656bd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a49c6656bd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a49c6656bd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a49c6656bd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115000" y="273150"/>
            <a:ext cx="6717300" cy="22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</a:t>
            </a:r>
            <a:r>
              <a:rPr lang="ru"/>
              <a:t>бстеження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навички копіювання дітей 3-6 років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184200" y="3065925"/>
            <a:ext cx="6336300" cy="184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За посібником 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“Нейропсихологічна діагностика 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в дошкільному віці” 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Ж. М. Глозман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"/>
          <p:cNvSpPr txBox="1"/>
          <p:nvPr>
            <p:ph idx="1" type="body"/>
          </p:nvPr>
        </p:nvSpPr>
        <p:spPr>
          <a:xfrm>
            <a:off x="2115025" y="394775"/>
            <a:ext cx="6570000" cy="448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chemeClr val="dk1"/>
                </a:solidFill>
              </a:rPr>
              <a:t>Критерії бальної оцінки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400">
                <a:solidFill>
                  <a:schemeClr val="dk1"/>
                </a:solidFill>
              </a:rPr>
              <a:t>    0 </a:t>
            </a:r>
            <a:r>
              <a:rPr lang="ru" sz="1400">
                <a:solidFill>
                  <a:schemeClr val="dk1"/>
                </a:solidFill>
              </a:rPr>
              <a:t>- Безпомилкове копіювання фігур, що відповідають віковим нормативам, за збереження приблизних розмірів, напрямів та сполученості фігур та/або їх елементів.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400">
                <a:solidFill>
                  <a:schemeClr val="dk1"/>
                </a:solidFill>
              </a:rPr>
              <a:t>    0,5</a:t>
            </a:r>
            <a:r>
              <a:rPr lang="ru" sz="1400">
                <a:solidFill>
                  <a:schemeClr val="dk1"/>
                </a:solidFill>
              </a:rPr>
              <a:t> - Одна дизметрична помилка (порушення не менше ніж на 50% пропорційності сполучених фігур для дітей від 5 років або елементів однієї фігури для молодших дітей) при загальному збереженні запропонованої форми.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400">
                <a:solidFill>
                  <a:schemeClr val="dk1"/>
                </a:solidFill>
              </a:rPr>
              <a:t>    1</a:t>
            </a:r>
            <a:r>
              <a:rPr lang="ru" sz="1400">
                <a:solidFill>
                  <a:schemeClr val="dk1"/>
                </a:solidFill>
              </a:rPr>
              <a:t> - Декілька дизметричних помилок при загальному збереженні форми.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400">
                <a:solidFill>
                  <a:schemeClr val="dk1"/>
                </a:solidFill>
              </a:rPr>
              <a:t>    1,5</a:t>
            </a:r>
            <a:r>
              <a:rPr lang="ru" sz="1400">
                <a:solidFill>
                  <a:schemeClr val="dk1"/>
                </a:solidFill>
              </a:rPr>
              <a:t> - Одна-дві топологічні помилки (несполучені або накладені більш ніж на 0,5 см фігури) та/або координатні (просторові) помилки: спотворення векторів право/ліво, верх/низ або дзеркальний поворот фігури та/або її частин (наприклад, напрямки стрілок або положення квадрата щодо кола в пробі Денмана).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400">
                <a:solidFill>
                  <a:schemeClr val="dk1"/>
                </a:solidFill>
              </a:rPr>
              <a:t>    2</a:t>
            </a:r>
            <a:r>
              <a:rPr lang="ru" sz="1400">
                <a:solidFill>
                  <a:schemeClr val="dk1"/>
                </a:solidFill>
              </a:rPr>
              <a:t> - Множинні топологічні та/або координатні помилки, форму більше половини малюнків важко впізнати.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chemeClr val="dk1"/>
                </a:solidFill>
              </a:rPr>
              <a:t>    3</a:t>
            </a:r>
            <a:r>
              <a:rPr lang="ru" sz="1400">
                <a:solidFill>
                  <a:schemeClr val="dk1"/>
                </a:solidFill>
              </a:rPr>
              <a:t> - Невпізнанність жодного скопійованого малюнка, повна відмова від виконання завдання чи заміщення його діяльністю, яка не відповідає інструкції копіювання заданого зразка.</a:t>
            </a:r>
            <a:endParaRPr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236050" y="973950"/>
            <a:ext cx="6172200" cy="392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    </a:t>
            </a:r>
            <a:r>
              <a:rPr lang="ru" sz="1800"/>
              <a:t>Шановні колеги, правильна діагностика розвитку дитини можлива лише за умов чіткого розуміння норми та патології. Перш ніж розпочати тестування, пропоную вам повторити теоретичні основи оцінки навички копіювання дошкільників.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    </a:t>
            </a:r>
            <a:r>
              <a:rPr lang="ru" sz="1800"/>
              <a:t>Малюнок (копіювання) простих геометричних фігур: коло та квадрат – для дітей 3 років, коло, трикутник та квадрат – для дітей 4 років; коло, трикутник, квадрат і ромб, а також 3 фігури з методики Денмана для дітей від 5 років.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1734675" y="270725"/>
            <a:ext cx="709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13000">
                <a:solidFill>
                  <a:schemeClr val="dk1"/>
                </a:solidFill>
              </a:rPr>
              <a:t>3 роки</a:t>
            </a:r>
            <a:endParaRPr sz="13000">
              <a:solidFill>
                <a:schemeClr val="dk1"/>
              </a:solidFill>
            </a:endParaRPr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2261975" y="2469450"/>
            <a:ext cx="6232800" cy="24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     </a:t>
            </a:r>
            <a:r>
              <a:rPr lang="ru">
                <a:solidFill>
                  <a:schemeClr val="dk1"/>
                </a:solidFill>
              </a:rPr>
              <a:t>Малюнок 3-річних дітей має низку специфічних особливостей: практично всі діти цього віку можуть скопіювати коло і квадрат, але при копіюванні трикутника та ромба більшість дітей або відмовляються від виконання завдання, або відтворюють ці фігури з великими просторовими спотвореннями. Малювання за словом-найменуванням у цьому віці неможливо, оскільки ці поняття ще не сформовані.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98375" y="509925"/>
            <a:ext cx="6941875" cy="412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idx="1" type="body"/>
          </p:nvPr>
        </p:nvSpPr>
        <p:spPr>
          <a:xfrm>
            <a:off x="1881625" y="541725"/>
            <a:ext cx="6950700" cy="312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13000">
                <a:solidFill>
                  <a:schemeClr val="dk1"/>
                </a:solidFill>
              </a:rPr>
              <a:t>4 роки</a:t>
            </a:r>
            <a:endParaRPr sz="13000">
              <a:solidFill>
                <a:schemeClr val="dk1"/>
              </a:solidFill>
            </a:endParaRPr>
          </a:p>
        </p:txBody>
      </p:sp>
      <p:sp>
        <p:nvSpPr>
          <p:cNvPr id="77" name="Google Shape;77;p17"/>
          <p:cNvSpPr txBox="1"/>
          <p:nvPr>
            <p:ph idx="1" type="body"/>
          </p:nvPr>
        </p:nvSpPr>
        <p:spPr>
          <a:xfrm>
            <a:off x="2132250" y="3204250"/>
            <a:ext cx="6319200" cy="177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38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     </a:t>
            </a:r>
            <a:r>
              <a:rPr lang="ru">
                <a:solidFill>
                  <a:schemeClr val="dk1"/>
                </a:solidFill>
              </a:rPr>
              <a:t>У 4 роки діти відносно правильно копіюють 3 фігури: коло, квадрат та трикутник. Ромб копіюється зі значними спотвореннями форми.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3813" y="843950"/>
            <a:ext cx="8816376" cy="359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/>
          <p:nvPr>
            <p:ph idx="1" type="body"/>
          </p:nvPr>
        </p:nvSpPr>
        <p:spPr>
          <a:xfrm>
            <a:off x="1881625" y="636825"/>
            <a:ext cx="6950400" cy="303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13000">
                <a:solidFill>
                  <a:schemeClr val="dk1"/>
                </a:solidFill>
              </a:rPr>
              <a:t>5-6 років</a:t>
            </a:r>
            <a:endParaRPr sz="13000">
              <a:solidFill>
                <a:schemeClr val="dk1"/>
              </a:solidFill>
            </a:endParaRPr>
          </a:p>
        </p:txBody>
      </p:sp>
      <p:sp>
        <p:nvSpPr>
          <p:cNvPr id="88" name="Google Shape;88;p19"/>
          <p:cNvSpPr txBox="1"/>
          <p:nvPr>
            <p:ph idx="1" type="body"/>
          </p:nvPr>
        </p:nvSpPr>
        <p:spPr>
          <a:xfrm>
            <a:off x="2823850" y="3238800"/>
            <a:ext cx="5212800" cy="163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rgbClr val="1F1F1F"/>
                </a:solidFill>
                <a:highlight>
                  <a:srgbClr val="F8F9FA"/>
                </a:highlight>
              </a:rPr>
              <a:t> </a:t>
            </a:r>
            <a:r>
              <a:rPr lang="ru" sz="1400">
                <a:solidFill>
                  <a:srgbClr val="1F1F1F"/>
                </a:solidFill>
              </a:rPr>
              <a:t>   </a:t>
            </a:r>
            <a:r>
              <a:rPr lang="ru">
                <a:solidFill>
                  <a:srgbClr val="1F1F1F"/>
                </a:solidFill>
              </a:rPr>
              <a:t>У 5 років діти відносно правильно копіюють всі 4 фігури: коло, квадрат, ромб та трикутник, а також деякі прості фігури з теста Денмана (за А. В. Семеновичем, 2002).</a:t>
            </a:r>
            <a:endParaRPr>
              <a:solidFill>
                <a:srgbClr val="1F1F1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25500"/>
            <a:ext cx="8839201" cy="26067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52900"/>
            <a:ext cx="8839201" cy="28377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