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1c5fca8e0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21c5fca8e0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21c5fca8e0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21c5fca8e0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21c5fca8e0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21c5fca8e0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21c5fca8e0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21c5fca8e0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21c5fca8e0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21c5fca8e0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21c5fca8e0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21c5fca8e0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21c5fca8e0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21c5fca8e0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21c5fca8e0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21c5fca8e0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5191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Обстеження рухів і дій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у дітей від 4 років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54925" y="33787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ru" sz="9744">
                <a:solidFill>
                  <a:schemeClr val="dk1"/>
                </a:solidFill>
              </a:rPr>
              <a:t>За посібником “Нейропсихологічна діагностика в дошкільному віці” Ж. М. Глозман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558000" y="1521450"/>
            <a:ext cx="80280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" sz="9600">
                <a:solidFill>
                  <a:schemeClr val="dk1"/>
                </a:solidFill>
              </a:rPr>
              <a:t>Від </a:t>
            </a:r>
            <a:r>
              <a:rPr lang="ru" sz="9600">
                <a:solidFill>
                  <a:schemeClr val="dk1"/>
                </a:solidFill>
              </a:rPr>
              <a:t>4 років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550375" y="282400"/>
            <a:ext cx="8056800" cy="473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400">
                <a:solidFill>
                  <a:srgbClr val="38761D"/>
                </a:solidFill>
              </a:rPr>
              <a:t>Проба на реципрокну координацію</a:t>
            </a:r>
            <a:endParaRPr b="1" sz="1400">
              <a:solidFill>
                <a:srgbClr val="38761D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400">
                <a:solidFill>
                  <a:srgbClr val="38761D"/>
                </a:solidFill>
              </a:rPr>
              <a:t>   </a:t>
            </a:r>
            <a:r>
              <a:rPr lang="ru" sz="1400">
                <a:solidFill>
                  <a:srgbClr val="38761D"/>
                </a:solidFill>
              </a:rPr>
              <a:t> Обстежувач кладе на стіл обидві кисті, одна з яких стиснута в кулак, а в іншої розпрямлені</a:t>
            </a:r>
            <a:endParaRPr sz="1400">
              <a:solidFill>
                <a:srgbClr val="38761D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solidFill>
                  <a:srgbClr val="38761D"/>
                </a:solidFill>
              </a:rPr>
              <a:t>пальці. Потім, не змінюючи розташування рук на столі, обстежувач одночасно одну кисть розтискає, а іншу стискає у кулак. Після кількох показів пропонується дитині виконувати такі ж рухи разом. З 4-річним малюком весь тест виконується сполучено, а починаючи з 5 років після кількох сполучених рухів дитина може виконувати пробу на реципрокну координацію самостійно.</a:t>
            </a:r>
            <a:endParaRPr sz="1400">
              <a:solidFill>
                <a:srgbClr val="38761D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400">
                <a:solidFill>
                  <a:schemeClr val="dk1"/>
                </a:solidFill>
              </a:rPr>
              <a:t>Критерії бальної оцінки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solidFill>
                  <a:schemeClr val="dk1"/>
                </a:solidFill>
              </a:rPr>
              <a:t>0 - Плавні дворучні рухи.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solidFill>
                  <a:schemeClr val="dk1"/>
                </a:solidFill>
              </a:rPr>
              <a:t>0,5 - Уповільнене входження у завдання, або неповне стискання та розпрямлення долоні, або уповільнене, напружене, але координоване виконання (один із симптомів).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solidFill>
                  <a:schemeClr val="dk1"/>
                </a:solidFill>
              </a:rPr>
              <a:t>1 - Декілька зазначених вище симптомів одночасно.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solidFill>
                  <a:schemeClr val="dk1"/>
                </a:solidFill>
              </a:rPr>
              <a:t>1,5 - Відставання однієї руки або послідовне виконання з корекцією після вказівки на помилку.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solidFill>
                  <a:schemeClr val="dk1"/>
                </a:solidFill>
              </a:rPr>
              <a:t>2 - Відставання однієї руки або почергове виконання з неповною корекцією після вказівки на помилку.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3 - Неможливість виконання даної проби, симетричне виконання (уподібнення).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400">
                <a:solidFill>
                  <a:schemeClr val="dk1"/>
                </a:solidFill>
              </a:rPr>
              <a:t>Що ще ви могли побачити?</a:t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Напруженість, уповільненість у реципрокній координації.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Почергове чи симетричне (уподібнення) виконання реципрокної координації.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Відставання однієї руки у реципрокній координації.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idx="1" type="body"/>
          </p:nvPr>
        </p:nvSpPr>
        <p:spPr>
          <a:xfrm>
            <a:off x="861575" y="878850"/>
            <a:ext cx="7529400" cy="36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400">
                <a:solidFill>
                  <a:srgbClr val="38761D"/>
                </a:solidFill>
              </a:rPr>
              <a:t>Проба на оральний праксис</a:t>
            </a:r>
            <a:endParaRPr b="1" sz="1400">
              <a:solidFill>
                <a:srgbClr val="38761D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38761D"/>
                </a:solidFill>
              </a:rPr>
              <a:t>    Дитині пропонується пограти у пики - послідовно імітувати кожне з показаних обстежувачем рухів оральної мускулатури: надути щоки, надути одну щоку, поцокати, вперти язик у щоку.</a:t>
            </a:r>
            <a:endParaRPr sz="1400">
              <a:solidFill>
                <a:srgbClr val="38761D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38761D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400">
                <a:solidFill>
                  <a:schemeClr val="dk1"/>
                </a:solidFill>
              </a:rPr>
              <a:t>Критерії бальної оцінки 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0 - Безпомилкове виконання.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0,5 - Пошук 1-2 поз із наступним правильним виконанням.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1 - Розгорнутий пошук у більшості проб, поодинокі помилки з самокорекцією.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1,5 - Численні помилки, що коригуються при зовнішній організації уваги дитини.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2 - Численні помилки, що не повністю коригуються при зовнішній організації діяльності дитини.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3 – Неможливість виконання проб.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rgbClr val="38761D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idx="1" type="body"/>
          </p:nvPr>
        </p:nvSpPr>
        <p:spPr>
          <a:xfrm>
            <a:off x="645450" y="368825"/>
            <a:ext cx="7927200" cy="46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400">
                <a:solidFill>
                  <a:srgbClr val="38761D"/>
                </a:solidFill>
              </a:rPr>
              <a:t>Проба на праксис пози пальців.</a:t>
            </a:r>
            <a:endParaRPr b="1" sz="1400">
              <a:solidFill>
                <a:srgbClr val="38761D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38761D"/>
                </a:solidFill>
              </a:rPr>
              <a:t>    Дитині пропонується пограти в «спритні пальчики» - послідовно повторювати кожну із зазначених у протоколі поз пальців руки: витягнути по одному другий, п'ятий, другий та третій, другий та п'ятий пальці; скласти пальці в кільце, покласти пальці один на одного. Почергово обстежують обидві руки, починаючи обстеження з провідної руки.</a:t>
            </a:r>
            <a:endParaRPr sz="1400">
              <a:solidFill>
                <a:srgbClr val="38761D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38761D"/>
                </a:solidFill>
              </a:rPr>
              <a:t>.</a:t>
            </a:r>
            <a:endParaRPr sz="1400">
              <a:solidFill>
                <a:srgbClr val="38761D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400">
                <a:solidFill>
                  <a:schemeClr val="dk1"/>
                </a:solidFill>
              </a:rPr>
              <a:t>Критерії бальної оцінки 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0 - Безпомилкове виконання.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0,5 - Пошук 1-2 поз із наступним правильним виконанням.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1 - Розгорнутий пошук у більшості проб, поодинокі помилки з самокорекцією.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1,5 - Численні помилки, що коригуються при зовнішній організації уваги дитини.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2 - Численні помилки, що не повністю коригуються при зовнішній організації діяльності дитини.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3 – Неможливість виконання проб.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400">
                <a:solidFill>
                  <a:schemeClr val="dk1"/>
                </a:solidFill>
              </a:rPr>
              <a:t>Що ще ви могли побачити?</a:t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Проблеми просторової організації рухів та дій: просторовий пошук, дзеркальність, просторові спотворення у праксисі пози.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Імпульсивність (ехопраксія з корекцією) у праксисі пози.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Кінестетичні проблеми (пошук пози, моторна незручність) у праксисі пози.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"/>
          <p:cNvSpPr txBox="1"/>
          <p:nvPr/>
        </p:nvSpPr>
        <p:spPr>
          <a:xfrm>
            <a:off x="968175" y="1602275"/>
            <a:ext cx="7353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" sz="9600">
                <a:solidFill>
                  <a:schemeClr val="dk1"/>
                </a:solidFill>
              </a:rPr>
              <a:t>Від 5 років</a:t>
            </a:r>
            <a:endParaRPr sz="9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idx="1" type="body"/>
          </p:nvPr>
        </p:nvSpPr>
        <p:spPr>
          <a:xfrm>
            <a:off x="550375" y="645450"/>
            <a:ext cx="8056800" cy="437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400">
                <a:solidFill>
                  <a:srgbClr val="38761D"/>
                </a:solidFill>
              </a:rPr>
              <a:t>Проба на умовні реакції вибору</a:t>
            </a:r>
            <a:endParaRPr b="1" sz="1400">
              <a:solidFill>
                <a:srgbClr val="38761D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38761D"/>
                </a:solidFill>
              </a:rPr>
              <a:t>    Дитині пропонують «пограти в уважних моряків-сигнальників»: у відповідь на піднятий кулак підняти палець, а у відповідь на піднятий палець підняти кулак. Після засвоєння інструкції три рази відбувається послідовне чергування рухів - "палець - кулак" (створення рухового стереотипу), після чого двічі поспіль пред'являється один і той самий рух, а потім інший (ламання стереотипу).</a:t>
            </a:r>
            <a:endParaRPr sz="1400">
              <a:solidFill>
                <a:srgbClr val="38761D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400">
                <a:solidFill>
                  <a:schemeClr val="dk1"/>
                </a:solidFill>
              </a:rPr>
              <a:t>Критерії бальної оцінки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solidFill>
                  <a:schemeClr val="dk1"/>
                </a:solidFill>
              </a:rPr>
              <a:t>0 - Безпомилкове виконання.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solidFill>
                  <a:schemeClr val="dk1"/>
                </a:solidFill>
              </a:rPr>
              <a:t>1 - Поодинокі імпульсні реакції (ехопраксії) при ламанні стереотипу з можливістю самокорекції.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solidFill>
                  <a:schemeClr val="dk1"/>
                </a:solidFill>
              </a:rPr>
              <a:t>2 - Виражена ехопраксія з корекцією лише після вказівки на помилку.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3 - Некоригована ехопраксія.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400">
                <a:solidFill>
                  <a:schemeClr val="dk1"/>
                </a:solidFill>
              </a:rPr>
              <a:t>Що ще ви могли побачити?</a:t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Втрата програми у реакції вибору.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Імпульсивність (ехопраксія з корекцією) у реакції вибору.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0"/>
          <p:cNvSpPr txBox="1"/>
          <p:nvPr>
            <p:ph idx="1" type="body"/>
          </p:nvPr>
        </p:nvSpPr>
        <p:spPr>
          <a:xfrm>
            <a:off x="524425" y="956650"/>
            <a:ext cx="8039400" cy="361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ru" sz="1400">
                <a:solidFill>
                  <a:srgbClr val="38761D"/>
                </a:solidFill>
              </a:rPr>
              <a:t>Проба на відтворення ритмічних структур</a:t>
            </a:r>
            <a:endParaRPr b="1" sz="1400">
              <a:solidFill>
                <a:srgbClr val="38761D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lang="ru" sz="1400">
                <a:solidFill>
                  <a:srgbClr val="38761D"/>
                </a:solidFill>
              </a:rPr>
              <a:t>    Дитині пропонується пограти в радистів: послідовно відтворювати провідною рукою групи ритмічних структур (2-3-2).</a:t>
            </a:r>
            <a:endParaRPr sz="1400">
              <a:solidFill>
                <a:srgbClr val="38761D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ru" sz="1400">
                <a:solidFill>
                  <a:schemeClr val="dk1"/>
                </a:solidFill>
              </a:rPr>
              <a:t>Критерії бальної оцінки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lang="ru" sz="1400">
                <a:solidFill>
                  <a:schemeClr val="dk1"/>
                </a:solidFill>
              </a:rPr>
              <a:t>0 - Безпомилкове виконання.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lang="ru" sz="1400">
                <a:solidFill>
                  <a:schemeClr val="dk1"/>
                </a:solidFill>
              </a:rPr>
              <a:t>1 - Зайві імпульси із самокорекцією.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lang="ru" sz="1400">
                <a:solidFill>
                  <a:schemeClr val="dk1"/>
                </a:solidFill>
              </a:rPr>
              <a:t>2 - Некориговані помилки при відтворенні окремих ритмічних структур при правильній їх оцінці.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lang="ru" sz="1400">
                <a:solidFill>
                  <a:schemeClr val="dk1"/>
                </a:solidFill>
              </a:rPr>
              <a:t>3 - Неможливість відтворення жодної ритмічної структури при правильній їх оцінці.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ru" sz="1400">
                <a:solidFill>
                  <a:schemeClr val="dk1"/>
                </a:solidFill>
              </a:rPr>
              <a:t>Що ще ви могли побачити?</a:t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Зайві імпульси під час відтворення ритмічних структур.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r>
              <a:t/>
            </a:r>
            <a:endParaRPr sz="126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 txBox="1"/>
          <p:nvPr>
            <p:ph idx="1" type="body"/>
          </p:nvPr>
        </p:nvSpPr>
        <p:spPr>
          <a:xfrm>
            <a:off x="783775" y="1509925"/>
            <a:ext cx="7676400" cy="30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400">
                <a:solidFill>
                  <a:schemeClr val="dk1"/>
                </a:solidFill>
              </a:rPr>
              <a:t>Які з даних симптомів ви помітили при проведенні досліджень?</a:t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Інертність (переверації рухів).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Проблеми утримання рухової програми.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Проблеми входження у завдання (рухова аспонтанність).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Наявність синкінезії.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★"/>
            </a:pPr>
            <a:r>
              <a:rPr lang="ru" sz="1400">
                <a:solidFill>
                  <a:schemeClr val="dk1"/>
                </a:solidFill>
              </a:rPr>
              <a:t>Системні персеверації.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