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92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3" r:id="rId29"/>
    <p:sldId id="294" r:id="rId30"/>
    <p:sldId id="295" r:id="rId31"/>
    <p:sldId id="296" r:id="rId32"/>
    <p:sldId id="266" r:id="rId33"/>
    <p:sldId id="267" r:id="rId34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Vinnytsia Sans" panose="00000500000000000000" pitchFamily="2" charset="0"/>
      <p:regular r:id="rId41"/>
      <p:bold r:id="rId4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5B60"/>
    <a:srgbClr val="4472C4"/>
    <a:srgbClr val="00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4E140612-C1F2-4460-9814-D91712CB8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90" t="5286" r="7197" b="7982"/>
          <a:stretch/>
        </p:blipFill>
        <p:spPr>
          <a:xfrm>
            <a:off x="531223" y="764177"/>
            <a:ext cx="5414543" cy="5329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222BA-BFA6-4BB8-A66C-2B20BB198E70}"/>
              </a:ext>
            </a:extLst>
          </p:cNvPr>
          <p:cNvSpPr txBox="1"/>
          <p:nvPr/>
        </p:nvSpPr>
        <p:spPr>
          <a:xfrm>
            <a:off x="5564777" y="96545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solidFill>
                  <a:srgbClr val="515B60"/>
                </a:solidFill>
                <a:latin typeface="Vinnytsia Sans" panose="00000500000000000000" pitchFamily="2" charset="0"/>
              </a:rPr>
              <a:t>Операційна система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8B74B-A953-49FB-98A1-B85EA5AAE149}"/>
              </a:ext>
            </a:extLst>
          </p:cNvPr>
          <p:cNvSpPr txBox="1"/>
          <p:nvPr/>
        </p:nvSpPr>
        <p:spPr>
          <a:xfrm>
            <a:off x="5564777" y="289102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solidFill>
                  <a:srgbClr val="515B60"/>
                </a:solidFill>
                <a:latin typeface="Vinnytsia Sans" panose="00000500000000000000" pitchFamily="2" charset="0"/>
              </a:rPr>
              <a:t>Файли та папки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C272B-05EF-498E-99F7-27AC151235D5}"/>
              </a:ext>
            </a:extLst>
          </p:cNvPr>
          <p:cNvSpPr txBox="1"/>
          <p:nvPr/>
        </p:nvSpPr>
        <p:spPr>
          <a:xfrm>
            <a:off x="5564777" y="407692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5400" b="1" dirty="0">
                <a:solidFill>
                  <a:srgbClr val="515B60"/>
                </a:solidFill>
                <a:latin typeface="Vinnytsia Sans" panose="00000500000000000000" pitchFamily="2" charset="0"/>
              </a:rPr>
              <a:t>Прикладні програми</a:t>
            </a:r>
          </a:p>
        </p:txBody>
      </p:sp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Файли та папки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2"/>
            <a:ext cx="10515601" cy="2763452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Папки та файли розміщуються на носіях даних, роботу з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якими здійснюють відповідні пристрої.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 операційних системах кожний пристрій має свій значок та ім'я. Ім'я зазвичай містить велику літеру англійського алфавіту та двокрапку після неї. Наприклад, А:, С:,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D:.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C3662-3334-44AA-A9A8-AAA942BC0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22" y="4465978"/>
            <a:ext cx="8143554" cy="16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3316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Ярлик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860177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Ярлик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посилання на інший об'єкт на цьому самому комп'ютері або в мережі.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Таким об'єктом може бути файл, папка, пристрій збереження даних. Значок ярлика зазвичай має зображення стрілки у лівому нижньому куті. Однак у певних випадках стрілка на зображенні значка ярлика відсутня.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BF606A-A35C-46D4-BB2A-C000354B3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9" t="1241" r="3859" b="2648"/>
          <a:stretch/>
        </p:blipFill>
        <p:spPr>
          <a:xfrm>
            <a:off x="8447313" y="548640"/>
            <a:ext cx="2847703" cy="28110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C09242-C987-4D87-B34A-3393424B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313" y="3655838"/>
            <a:ext cx="2638793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933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Ярлик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10515602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двічі клацнути на значку ярлика, то відбудеться дія, яка залежить від типу об'єкта, на який посилається ярлик: </a:t>
            </a:r>
          </a:p>
          <a:p>
            <a:pPr marL="357188" indent="-357188">
              <a:spcAft>
                <a:spcPts val="600"/>
              </a:spcAft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 програми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програма запуститься на виконання; </a:t>
            </a:r>
          </a:p>
          <a:p>
            <a:pPr marL="357188" indent="-357188">
              <a:spcAft>
                <a:spcPts val="600"/>
              </a:spcAft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 з малюнком, текстом, презентацією, відеофільмом тощо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відкриється зазначений файл у вікні програми, у якій опрацьовуються файли цього типу; </a:t>
            </a:r>
          </a:p>
          <a:p>
            <a:pPr marL="357188" indent="-357188">
              <a:spcAft>
                <a:spcPts val="600"/>
              </a:spcAft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запуститься програма Провідник, у вікні якої буде відображено список імен файлів і папок цієї папки; </a:t>
            </a:r>
          </a:p>
          <a:p>
            <a:pPr marL="357188" indent="-357188">
              <a:spcAft>
                <a:spcPts val="600"/>
              </a:spcAft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пристрій збереження даних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запуститься програма Провідник, у вікні якої відображатиметься список імен файлів і папок на носії даних.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9014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29097"/>
            <a:ext cx="5449164" cy="421930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 створення папки з використанням контекстного меню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відкрити контекстне меню вільного місця → створити папку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ввести ім'я папки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 створення файлу з використанням контекстного меню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відкрити контекстне меню вільного місця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документ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/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рисунок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ввести ім'я файлу →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5AA7B5-D116-4B3A-8F9E-CD00F371A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18" y="2145814"/>
            <a:ext cx="4884643" cy="39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27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9097"/>
            <a:ext cx="5118464" cy="4219303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 видалення папки або файлу з використанням контекстного меню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відкрити контекстне меню об'єкта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Видалити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Алгоритм копіювання папки або файлу з використанням контекстного меню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відкрити контекстне меню об'єкта → Копіювати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потрібна папка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контекстне меню вільного місця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Вставити.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02A908-74A7-469E-BFB2-62167102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085" y="2370868"/>
            <a:ext cx="4014447" cy="35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5551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29097"/>
            <a:ext cx="6215743" cy="4389120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Зазначені операції над папками та файлами можна виконувати не тільки з використанням контекстного меню об'єктів.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Можна також використати елементи керування вікна програми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запуску програми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можна скористатися вже відомою операцією подвійним клацанням лівою кнопкою миші після наведення вказівника на значок папки або вибрати кнопку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Файловий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Панелі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1EACD0-A493-4028-821E-3BB4F771A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213" y="2931225"/>
            <a:ext cx="3899128" cy="16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13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9098"/>
            <a:ext cx="10515601" cy="2112041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18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Наведемо алгоритм створення папки з використанням Провідника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відкрити потрібну папку → Основне → Створити папку → увести ім'я папки → </a:t>
            </a:r>
            <a:r>
              <a:rPr lang="uk-UA" sz="18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18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файлів з використанням Провідника</a:t>
            </a: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потрібно на вкладці </a:t>
            </a:r>
            <a:r>
              <a:rPr lang="uk-UA" sz="18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відкрити список кнопки </a:t>
            </a:r>
            <a:r>
              <a:rPr lang="uk-UA" sz="18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вибрати потрібний тип файлу, наприклад рисунок. Потім увести замість слів </a:t>
            </a:r>
            <a:r>
              <a:rPr lang="uk-UA" sz="1800" i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Створити рисунок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(для інших типів файлів буде запропоновано інше ім'я) ім'я нового файлу та натиснути клавішу 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Enter.</a:t>
            </a:r>
            <a:endParaRPr lang="uk-UA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250C19-6743-4E7B-AAD2-6F93DB9AF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81" y="4001587"/>
            <a:ext cx="6850161" cy="24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11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21842"/>
            <a:ext cx="5780314" cy="3862251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ярликів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здійснюється за таким алгоритмом: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у вікні Провідника папку, у якій буде створено ярлик.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Основне →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Створити Ярлик.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вікні Створення ярлика кнопку Огляд.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вікні Пошук файлів або папок об'єкт, на який буде посилатися ярлик.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ОК.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63C793-4CD4-4ECF-8DC3-8F04CEE1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473" y="2221842"/>
            <a:ext cx="4778972" cy="35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8641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Операції над папками</a:t>
            </a:r>
            <a:r>
              <a:rPr lang="en-US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 </a:t>
            </a:r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та файлами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88177"/>
            <a:ext cx="10630989" cy="2442755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 файлів і папок з використанням Провідника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потрібно виконати алгоритм: вибрати об'єкт Основне → Буфер обміну →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Копіювати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відкрити потрібну папку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Основне → Буфер обміну → Вставити.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видалення файлів і папок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слід виконати: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об'єкт, який потрібно видалити. </a:t>
            </a:r>
            <a:endParaRPr lang="en-US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на вкладці Основне у групі елементів Упорядкування команду Видалити.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D77366-002E-4339-81B4-001D9DD7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860" y="4868092"/>
            <a:ext cx="7059000" cy="15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400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Перейменування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07623"/>
            <a:ext cx="10578738" cy="1767840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Зміна імен файлів і папок у програмі Провідник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здійснюється за алгоритмом: вибрати об’єкт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→ Основне упорядкування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Перейменувати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увести нове ім’я →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80623E-225D-4934-9289-C1EF0D70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144" y="3915747"/>
            <a:ext cx="3924848" cy="18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0229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  <a:endParaRPr lang="uk-UA" sz="54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1"/>
            <a:ext cx="7717797" cy="384048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операційну систему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файли та папки, операції над ними з використанням </a:t>
            </a:r>
            <a:r>
              <a:rPr lang="uk-UA" sz="36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Провідника</a:t>
            </a:r>
            <a:endParaRPr lang="uk-UA" sz="36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прикладні програми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Переміщення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7137"/>
            <a:ext cx="4996544" cy="3862251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Операція переміщення об'єктів з використанням елементів керування програми Провідник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здійснюється за алгоритмом, схожим з операцією копіювання. Тільки замість кнопки Копіювати слід вибрати кнопку Вирізати.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A80257-0F35-499B-85DB-BB9B8348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46" y="2451463"/>
            <a:ext cx="4366004" cy="295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55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Переміщення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9097"/>
            <a:ext cx="5867400" cy="421930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Іншим способом переміщення об'єктів є використання елементів керування групи Упорядкування за таким алгоритмом: 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об'єкт. 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Виконати Основне →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Упорядкування →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Перемістити.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списку кнопки Перемістити папку, у яку буде переміщено об'єкт, або (якщо потрібної папки немає у списку) вибрати команду Вибрати розташування та обрати потрібну папку у вікні, що відкриється. 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кнопку Перемістити.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E395BB-E0F3-4816-A5D5-B0A3AF052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22" y="714103"/>
            <a:ext cx="3710078" cy="1887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4C5791-2C59-4231-AAE2-9E3069EF3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345" y="2938056"/>
            <a:ext cx="3618831" cy="34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5160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Відновлення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67841"/>
            <a:ext cx="10515602" cy="3214200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операцією видалення папок і файлів ви ознайомилися в початковій школі й у цьому пункті. Але об'єкти не завжди видаляються остаточно. Зазвичай після видалення вони потрапляють до Кошика. 3 Кошика об'єкти можна відновити в папку, у якій вони були розміщені до видалення.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об'єктів потрібно відкрити вікно папки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після вибору об'єктів для відновлення вибрати на вкладці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елементів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кнопку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Відновити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виділені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елементи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відновлення всіх об'єктів слід вибрати кнопку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Відновити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елементи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відновлення можна також використати відповідну команду з контекстного меню об'єктів.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05D044-BCAC-47A7-B3A3-8746A313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585" y="4951565"/>
            <a:ext cx="4776830" cy="12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101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Відновлення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9097"/>
            <a:ext cx="6102532" cy="4219303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остаточного видалення об'єктів потрібно вибрати команду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Очистити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контекстного меню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таку саму кнопку з його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Звертаємо вашу увагу, об'єкти, видалені зі змінних носіїв, до Кошика не потрапляють і не можуть бути відновлені зазначеним способом.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6D83C3-C3B1-4261-9B86-322E1E079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34" y="2570315"/>
            <a:ext cx="3216617" cy="31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443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726784" cy="141949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Корисні сполучення клавіш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7" name="Таблиця 7">
            <a:extLst>
              <a:ext uri="{FF2B5EF4-FFF2-40B4-BE49-F238E27FC236}">
                <a16:creationId xmlns:a16="http://schemas.microsoft.com/office/drawing/2014/main" id="{E3B2FC15-0ECE-4567-9011-B9BE48602B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423055"/>
              </p:ext>
            </p:extLst>
          </p:nvPr>
        </p:nvGraphicFramePr>
        <p:xfrm>
          <a:off x="838199" y="2268583"/>
          <a:ext cx="10491652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45826">
                  <a:extLst>
                    <a:ext uri="{9D8B030D-6E8A-4147-A177-3AD203B41FA5}">
                      <a16:colId xmlns:a16="http://schemas.microsoft.com/office/drawing/2014/main" val="2105404697"/>
                    </a:ext>
                  </a:extLst>
                </a:gridCol>
                <a:gridCol w="5245826">
                  <a:extLst>
                    <a:ext uri="{9D8B030D-6E8A-4147-A177-3AD203B41FA5}">
                      <a16:colId xmlns:a16="http://schemas.microsoft.com/office/drawing/2014/main" val="2256014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Команда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Сполучення клавіш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929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Копіювати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Ctrl + C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08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Вирізати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Ctrl + X </a:t>
                      </a:r>
                      <a:r>
                        <a:rPr lang="uk-UA" sz="2800" dirty="0"/>
                        <a:t>або </a:t>
                      </a:r>
                      <a:r>
                        <a:rPr lang="en-US" sz="2800" dirty="0"/>
                        <a:t>Shift + Delete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5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Вставити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Ctrl + V </a:t>
                      </a:r>
                      <a:r>
                        <a:rPr lang="uk-UA" sz="2800" dirty="0"/>
                        <a:t>або </a:t>
                      </a:r>
                      <a:r>
                        <a:rPr lang="en-US" sz="2800" dirty="0"/>
                        <a:t>Shift + Insert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40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Скасувати останню дію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Ctrl + Z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644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Виділити всі об'єкти папки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Ctrl + A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012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800" dirty="0"/>
                        <a:t>Видалити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Delete </a:t>
                      </a:r>
                      <a:r>
                        <a:rPr lang="uk-UA" sz="2800" dirty="0"/>
                        <a:t>або </a:t>
                      </a:r>
                      <a:r>
                        <a:rPr lang="en-US" sz="2800" dirty="0"/>
                        <a:t>Backspace</a:t>
                      </a:r>
                      <a:endParaRPr lang="uk-UA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522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8287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515602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Прикладні комп'ютерні програми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3600"/>
            <a:ext cx="7243355" cy="4114800"/>
          </a:xfrm>
        </p:spPr>
        <p:txBody>
          <a:bodyPr anchor="ctr">
            <a:normAutofit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Більшість програм, з якими ви працювали в початковій школі, належать до прикладного програмного забезпечення. Це такі програми, як графічний редактор, програми роботи з текстами, редактори презентацій, середовища програмування тощо.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Значна частина з них це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прикладні програми загального призначення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тобто такі прикладні програми, що використовуються в різних галузях людської діяльності для опрацювання текстів, малюнків, мультимедійних даних, електронних таблиць, створення презентацій та іншого.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977EFD-7A54-403B-81AF-B3F2C752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50" y="1101633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DD4F2C6-6CD9-4E86-98AC-876E839E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751" y="385354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75677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515602" cy="1419497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Прикладні комп'ютерні програми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33600"/>
            <a:ext cx="7626533" cy="4114800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0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Прикладні програми спеціального призначення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використовуються для опрацювання даних у певній галузі діяльності, на конкретному підприємстві, в організації, фірмі або їх підрозділі.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такого типу програм належать програми для створення відеоефектів під час створення кінофільмів, креслень машин і механізмів у конструкторських і проєктних бюро, діагностування захворювань у медичних закладах, створення шкільного розкладу уроків та іншого.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Окремою групою прикладних програм є системи програмування, призначені для створення програм з використанням мов програмування, наприклад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Scratch, Free Pascal, DEV-C++, Lazarus, Python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22" name="Picture 2" descr="Game Development in Scratch Jr.Tech Hands-on STEM Workshop">
            <a:extLst>
              <a:ext uri="{FF2B5EF4-FFF2-40B4-BE49-F238E27FC236}">
                <a16:creationId xmlns:a16="http://schemas.microsoft.com/office/drawing/2014/main" id="{E09EDD04-5108-489D-B660-4B786BCC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94" y="1380308"/>
            <a:ext cx="2558687" cy="25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2A68531-8056-4777-8384-C6E22A7FC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40" y="4333829"/>
            <a:ext cx="1810838" cy="19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4214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6 Операційна система її призначення 5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B4E71A43-759B-4A7A-9BC1-5EC2F3F6C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08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Операційна система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комплекс програм, призначений для керування роботою пристроїв комп'ютера; організації обміну даними між користувачем і комп'ютером та пристроями комп'ютера; організації зберігання даних на носіях даних і забезпечення виконання інших програм, забезпечення їх роботи.</a:t>
            </a:r>
          </a:p>
          <a:p>
            <a:pPr marL="0" indent="0">
              <a:buNone/>
            </a:pP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</a:t>
            </a:r>
            <a:r>
              <a:rPr lang="en-US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набір даних певного типу, що розміщується на одному з носіїв даних і має ім'я.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568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впорядкованого зберігання файлів створюються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Крім файлів папки можуть містити інші папки. Папки і файли розміщуються на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носіях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роботу з якими здійснюють відповідні пристрої.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Над файлами та папками можна виконувати такі дії (операції):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(перейменування),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копіювання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переміщення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відновлення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79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762A5D31-DF58-4176-85E3-743982CDE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8580" y="1669211"/>
            <a:ext cx="4060371" cy="40603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Операційна система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211"/>
            <a:ext cx="6850380" cy="4783840"/>
          </a:xfrm>
        </p:spPr>
        <p:txBody>
          <a:bodyPr anchor="ctr"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Операційна система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комплекс програм, призначений для: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керування роботою пристроїв комп'ютера;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організації обміну даними між користувачем і комп'ютером;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забезпечення обміну даними між пристроями комп'ютера;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організації зберігання даних на носіях даних;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забезпечення одночасної роботи інших програм.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Без операційної системи робота сучасного комп'ютера неможлива.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404799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Операції над об'єктами здійснюються з використанням елементів керування вікна програми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Провідник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команд контекстного меню або з використанням сполучень клавіш.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видалення об'єкта він потрапляє до спеціальної папки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з якої за потреби його можна відновити. Об'єкт буде відновлений у тому самому місці, звідки його було видалено. Для остаточного видалення об'єктів потрібно виконати команду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Очистити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кошик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082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316479"/>
            <a:ext cx="7600408" cy="403424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Прикладне програмне забезпечення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поділяють на прикладні програми загального і спеціального призначення.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прикладних програм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загального призначення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належать програми, які можуть застосовуватися в різних галузях людської діяльності.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Прикладні програми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спеціального призначення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використовують для реалізації завдань опрацювання даних у певній галузі діяльності.</a:t>
            </a:r>
          </a:p>
          <a:p>
            <a:pPr marL="0" indent="0"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Системи програмування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призначені для створення програм з використанням мов програмування</a:t>
            </a:r>
            <a:r>
              <a:rPr lang="ru-RU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3831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призначена операційна система?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основні елементи графічного інтерфейсу ОС?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папки належать до спеціальних і для чого вони призначені?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створити папку?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noProof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програми належать до прикладних?</a:t>
            </a:r>
            <a:endParaRPr lang="uk-UA" sz="2400" noProof="1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Операційна система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10515602" cy="17597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персональних комп'ютерів призначені операційні системи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 10, Windows 11, MacOS, Android, Chrome OS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B071F61-A799-4EE3-8CDF-82905841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5" y="3429000"/>
            <a:ext cx="4023361" cy="85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ображение логотипа">
            <a:extLst>
              <a:ext uri="{FF2B5EF4-FFF2-40B4-BE49-F238E27FC236}">
                <a16:creationId xmlns:a16="http://schemas.microsoft.com/office/drawing/2014/main" id="{19E31BC5-B924-4553-ACED-7BFFEE03D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4" y="4797749"/>
            <a:ext cx="4023361" cy="94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CF983C-6528-41E4-8F45-8D077EB3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26" y="3506691"/>
            <a:ext cx="4380411" cy="69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fined">
            <a:extLst>
              <a:ext uri="{FF2B5EF4-FFF2-40B4-BE49-F238E27FC236}">
                <a16:creationId xmlns:a16="http://schemas.microsoft.com/office/drawing/2014/main" id="{347D3C88-4526-4530-9585-E4E427830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5" y="4579259"/>
            <a:ext cx="5016135" cy="13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6306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Інтерфейс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215744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 сучасні операційні системи говорять, що вони мають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графічний інтерфейс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inter —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між,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face —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обличчя — засоби забезпечення обміну даними між двома об'єктами).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Цей інтерфейс базується на підході, який отримав назву </a:t>
            </a:r>
            <a:r>
              <a:rPr lang="en-US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WIMP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англ.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Windows, Icons, Menus, Pointer —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вікна, значки або піктограми, меню, вказівник).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 descr="Windows evolution">
            <a:extLst>
              <a:ext uri="{FF2B5EF4-FFF2-40B4-BE49-F238E27FC236}">
                <a16:creationId xmlns:a16="http://schemas.microsoft.com/office/drawing/2014/main" id="{83089B36-BBEF-4C70-ABBF-A4EA6084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91" y="609600"/>
            <a:ext cx="3084831" cy="231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ndows evolution">
            <a:extLst>
              <a:ext uri="{FF2B5EF4-FFF2-40B4-BE49-F238E27FC236}">
                <a16:creationId xmlns:a16="http://schemas.microsoft.com/office/drawing/2014/main" id="{1327EF25-FA4D-40BA-A7E3-C346EF4D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91" y="3141451"/>
            <a:ext cx="3079929" cy="246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304C50-5BB3-49C1-8EA3-82221E2E74C2}"/>
              </a:ext>
            </a:extLst>
          </p:cNvPr>
          <p:cNvSpPr txBox="1"/>
          <p:nvPr/>
        </p:nvSpPr>
        <p:spPr>
          <a:xfrm>
            <a:off x="8049079" y="5695405"/>
            <a:ext cx="312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Еволюція інтерфейсу ОС </a:t>
            </a:r>
            <a:r>
              <a:rPr lang="en-US" dirty="0"/>
              <a:t>Windows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13156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Інтерфейс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5640978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інтерфейсом користувача операційної системи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розуміють набір засобів і правил, застосовуючи які користувач може подавати команди операційній системі та отримувати повідомлення про хід або результат виконання поданої команди.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вибір вказівником значка об'єкта на екрані приведе до його виділення зафарбування іншим кольором.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6" name="Picture 4" descr="An animated image that shows several examples of motion in the Windows UI.">
            <a:extLst>
              <a:ext uri="{FF2B5EF4-FFF2-40B4-BE49-F238E27FC236}">
                <a16:creationId xmlns:a16="http://schemas.microsoft.com/office/drawing/2014/main" id="{48A6622C-3B64-4275-9977-5455BE315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11" y="2390502"/>
            <a:ext cx="4704908" cy="31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5209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CBF17-A55E-4C14-BC3B-0FE55C196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t="10019" r="10496" b="9671"/>
          <a:stretch/>
        </p:blipFill>
        <p:spPr>
          <a:xfrm>
            <a:off x="7208519" y="1855685"/>
            <a:ext cx="4145282" cy="42062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Файли та папки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69211"/>
            <a:ext cx="6294121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3 курсу інформатики початкової школи ви знаєте, що дані на жорстких магнітних дисках, на картках пам'яті зберігаються у файлах.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Файл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(англ.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file —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підшивка паперів, картотека)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це набір даних певного типу, що розміщується на носії даних і має ім'я.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17295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Файли та папки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7164978" cy="4579189"/>
          </a:xfrm>
        </p:spPr>
        <p:txBody>
          <a:bodyPr anchor="ctr"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файлах зберігаються дані різних типів тексти, фотографії, малюнки, пісні, відеофільми та інше. Відповідно до цього, говорять, що файли бувають різних типів: текстові, графічні, відео, звукові тощо. Комп'ютерні програми також зберігаються у файлах.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Кожен файл має ім'я набір символів, що може містити літери українського, англійського та інших алфавітів, цифри й інші символи.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Ім'я файлу може мати розширення набір символів після останньої крапки в імені. За розширенням імені файлу операційна система «розпізнає» тип файлу та закріплює за ним певний значок.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CDC588-D2C1-41FE-A649-FF3C51E8D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" r="54794"/>
          <a:stretch/>
        </p:blipFill>
        <p:spPr>
          <a:xfrm>
            <a:off x="8749779" y="810097"/>
            <a:ext cx="2558038" cy="27354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AB627-7176-48CC-ADEF-AA4315BF3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779" y="3798275"/>
            <a:ext cx="2419688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4832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Файли та папки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294121" cy="4579189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швидко знайти потрібні файли, бажано зберігати їх у певному порядку. Для цього створюються додаткові об'єкти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папки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(каталоги). Кожна папка має ім’я.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правило, ім'я папки має відповідати типу або призначенню файлів.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F35F4-2787-4A95-A84F-0272C0C5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890" y="1139405"/>
            <a:ext cx="2410161" cy="26197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813F6-AF6A-4EC0-BB0D-874EDE8D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019" y="3759146"/>
            <a:ext cx="2514951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521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1735</Words>
  <Application>Microsoft Office PowerPoint</Application>
  <PresentationFormat>Широкий екран</PresentationFormat>
  <Paragraphs>131</Paragraphs>
  <Slides>33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8" baseType="lpstr">
      <vt:lpstr>Calibri</vt:lpstr>
      <vt:lpstr>Calibri Light</vt:lpstr>
      <vt:lpstr>Vinnytsia Sans</vt:lpstr>
      <vt:lpstr>Arial</vt:lpstr>
      <vt:lpstr>Тема Office</vt:lpstr>
      <vt:lpstr>Презентація PowerPoint</vt:lpstr>
      <vt:lpstr>Сьогодні на уроці ви дізнаєтесь про:</vt:lpstr>
      <vt:lpstr>Операційна система</vt:lpstr>
      <vt:lpstr>Операційна система</vt:lpstr>
      <vt:lpstr>Інтерфейс</vt:lpstr>
      <vt:lpstr>Інтерфейс</vt:lpstr>
      <vt:lpstr>Файли та папки</vt:lpstr>
      <vt:lpstr>Файли та папки</vt:lpstr>
      <vt:lpstr>Файли та папки</vt:lpstr>
      <vt:lpstr>Файли та папки</vt:lpstr>
      <vt:lpstr>Ярлик</vt:lpstr>
      <vt:lpstr>Ярлик</vt:lpstr>
      <vt:lpstr>Операції над папками та файлами</vt:lpstr>
      <vt:lpstr>Операції над папками та файлами</vt:lpstr>
      <vt:lpstr>Операції над папками та файлами</vt:lpstr>
      <vt:lpstr>Операції над папками та файлами</vt:lpstr>
      <vt:lpstr>Операції над папками та файлами</vt:lpstr>
      <vt:lpstr>Операції над папками та файлами</vt:lpstr>
      <vt:lpstr>Перейменування</vt:lpstr>
      <vt:lpstr>Переміщення</vt:lpstr>
      <vt:lpstr>Переміщення</vt:lpstr>
      <vt:lpstr>Відновлення</vt:lpstr>
      <vt:lpstr>Відновлення</vt:lpstr>
      <vt:lpstr>Корисні сполучення клавіш</vt:lpstr>
      <vt:lpstr>Прикладні комп'ютерні програми</vt:lpstr>
      <vt:lpstr>Прикладні комп'ютерні програми</vt:lpstr>
      <vt:lpstr>Презентація PowerPoint</vt:lpstr>
      <vt:lpstr>Запам’ятайте!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55</cp:revision>
  <dcterms:created xsi:type="dcterms:W3CDTF">2024-08-14T11:57:21Z</dcterms:created>
  <dcterms:modified xsi:type="dcterms:W3CDTF">2025-08-15T16:19:32Z</dcterms:modified>
</cp:coreProperties>
</file>