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17" r:id="rId2"/>
    <p:sldId id="318" r:id="rId3"/>
    <p:sldId id="324" r:id="rId4"/>
    <p:sldId id="325" r:id="rId5"/>
    <p:sldId id="326" r:id="rId6"/>
    <p:sldId id="327" r:id="rId7"/>
    <p:sldId id="328" r:id="rId8"/>
    <p:sldId id="329" r:id="rId9"/>
    <p:sldId id="259" r:id="rId10"/>
    <p:sldId id="331" r:id="rId11"/>
    <p:sldId id="279" r:id="rId12"/>
    <p:sldId id="332" r:id="rId13"/>
  </p:sldIdLst>
  <p:sldSz cx="9144000" cy="5143500" type="screen16x9"/>
  <p:notesSz cx="6858000" cy="9144000"/>
  <p:embeddedFontLst>
    <p:embeddedFont>
      <p:font typeface="Alegreya" panose="020B0604020202020204" charset="0"/>
      <p:regular r:id="rId15"/>
      <p:bold r:id="rId16"/>
      <p:italic r:id="rId17"/>
      <p:boldItalic r:id="rId18"/>
    </p:embeddedFont>
    <p:embeddedFont>
      <p:font typeface="Antiqua~Alx" panose="020B0604020202020204" charset="0"/>
      <p:regular r:id="rId19"/>
      <p:bold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italic r:id="rId27"/>
    </p:embeddedFont>
    <p:embeddedFont>
      <p:font typeface="Roboto" panose="020000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A9A66"/>
    <a:srgbClr val="7D8A00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6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0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LKCTbamSZIVwlvsP0DWnGH6OBRFrylDD/view?usp=drive_link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MKYPEJ2Dj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34854" y="2169493"/>
            <a:ext cx="5667703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9.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мозочок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40" y="3532471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1009600" y="3532471"/>
            <a:ext cx="3488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особливості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будова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головного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представників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класів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хребетних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38" name="Picture 2" descr="Практична робота №6. Порівняння будови головного мозку хребетних твари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2556" y="1920537"/>
            <a:ext cx="3311815" cy="3034235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1009600" y="4433814"/>
            <a:ext cx="3387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E3E3E"/>
                </a:solidFill>
                <a:latin typeface="Roboto"/>
                <a:hlinkClick r:id="rId6"/>
              </a:rPr>
              <a:t>10 </a:t>
            </a:r>
            <a:r>
              <a:rPr lang="ru-RU" dirty="0" err="1">
                <a:solidFill>
                  <a:srgbClr val="3E3E3E"/>
                </a:solidFill>
                <a:latin typeface="Roboto"/>
                <a:hlinkClick r:id="rId6"/>
              </a:rPr>
              <a:t>Цікавих</a:t>
            </a:r>
            <a:r>
              <a:rPr lang="ru-RU" dirty="0">
                <a:solidFill>
                  <a:srgbClr val="3E3E3E"/>
                </a:solidFill>
                <a:latin typeface="Roboto"/>
                <a:hlinkClick r:id="rId6"/>
              </a:rPr>
              <a:t> </a:t>
            </a:r>
            <a:r>
              <a:rPr lang="ru-RU" dirty="0" err="1">
                <a:solidFill>
                  <a:srgbClr val="3E3E3E"/>
                </a:solidFill>
                <a:latin typeface="Roboto"/>
                <a:hlinkClick r:id="rId6"/>
              </a:rPr>
              <a:t>фактів</a:t>
            </a:r>
            <a:r>
              <a:rPr lang="ru-RU" dirty="0">
                <a:solidFill>
                  <a:srgbClr val="3E3E3E"/>
                </a:solidFill>
                <a:latin typeface="Roboto"/>
                <a:hlinkClick r:id="rId6"/>
              </a:rPr>
              <a:t> про </a:t>
            </a:r>
            <a:r>
              <a:rPr lang="ru-RU" dirty="0" err="1">
                <a:solidFill>
                  <a:srgbClr val="3E3E3E"/>
                </a:solidFill>
                <a:latin typeface="Roboto"/>
                <a:hlinkClick r:id="rId6"/>
              </a:rPr>
              <a:t>людський</a:t>
            </a:r>
            <a:r>
              <a:rPr lang="ru-RU" dirty="0">
                <a:solidFill>
                  <a:srgbClr val="3E3E3E"/>
                </a:solidFill>
                <a:latin typeface="Roboto"/>
                <a:hlinkClick r:id="rId6"/>
              </a:rPr>
              <a:t> </a:t>
            </a:r>
            <a:r>
              <a:rPr lang="ru-RU" dirty="0" err="1">
                <a:solidFill>
                  <a:srgbClr val="3E3E3E"/>
                </a:solidFill>
                <a:latin typeface="Roboto"/>
                <a:hlinkClick r:id="rId6"/>
              </a:rPr>
              <a:t>мозок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9" y="4232996"/>
            <a:ext cx="681859" cy="681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Головний моз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173" y="2256014"/>
            <a:ext cx="3285247" cy="2583902"/>
          </a:xfrm>
          <a:prstGeom prst="rect">
            <a:avLst/>
          </a:prstGeom>
          <a:noFill/>
        </p:spPr>
      </p:pic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218;p26"/>
          <p:cNvSpPr txBox="1"/>
          <p:nvPr/>
        </p:nvSpPr>
        <p:spPr>
          <a:xfrm>
            <a:off x="1018048" y="862519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ntiqua~Alx" panose="02000503060000020003" pitchFamily="2" charset="0"/>
                <a:ea typeface="Alegreya"/>
                <a:cs typeface="Alegreya"/>
                <a:sym typeface="Alegreya"/>
              </a:rPr>
              <a:t>ПЕРЕВІРТЕ СВОЇ ЗНАННЯ</a:t>
            </a:r>
            <a:endParaRPr sz="1800" b="1" dirty="0">
              <a:solidFill>
                <a:srgbClr val="38761D"/>
              </a:solidFill>
              <a:latin typeface="Antiqua~Alx" panose="02000503060000020003" pitchFamily="2" charset="0"/>
              <a:ea typeface="Alegreya"/>
              <a:cs typeface="Alegreya"/>
              <a:sym typeface="Alegreya"/>
            </a:endParaRPr>
          </a:p>
        </p:txBody>
      </p:sp>
      <p:pic>
        <p:nvPicPr>
          <p:cNvPr id="6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50" y="620655"/>
            <a:ext cx="787601" cy="78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12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494" y="1556425"/>
            <a:ext cx="389755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Виконайте вправу.</a:t>
            </a:r>
            <a:r>
              <a:rPr lang="uk-UA" dirty="0"/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Підпишіть відділи, позначені цифрами (1–7) на малюнку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556426" y="4487694"/>
            <a:ext cx="823609" cy="12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32817" y="3800272"/>
            <a:ext cx="1533730" cy="3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976663" y="4007796"/>
            <a:ext cx="823609" cy="12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206230" y="4143983"/>
            <a:ext cx="1008435" cy="15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587557" y="4714672"/>
            <a:ext cx="823609" cy="12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224392" y="3411166"/>
            <a:ext cx="1647217" cy="77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568102" y="2684834"/>
            <a:ext cx="823609" cy="12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4680" y="459145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1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020" y="366732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8706" y="397455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3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5659" y="434826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2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25486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5939" y="32393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6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87301" y="386512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chemeClr val="tx1"/>
                </a:solidFill>
              </a:rPr>
              <a:t>7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1209" y="774720"/>
            <a:ext cx="4546059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chemeClr val="tx1"/>
                </a:solidFill>
              </a:rPr>
              <a:t>Продовте</a:t>
            </a:r>
            <a:r>
              <a:rPr lang="uk-UA" b="1" dirty="0">
                <a:solidFill>
                  <a:schemeClr val="tx1"/>
                </a:solidFill>
              </a:rPr>
              <a:t> речення: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Відповідає за кровообіг, дихання, чхання та кашель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Містить центри, що контролюють міміку та жування, поставу й рівновагу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Складається з трьох відділів: довгастого, моста і середнього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У дорослої людини маса мозку сягає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Від головного мозку відходить … пар ЧМН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Тягнеться від спинного мозку до переднього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Має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чотиригорбкове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тіло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Головний мозок оточений оболонками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Складається з двох півкуль, з’єднаних черв’яком,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Розташовані центри регуляції тонусу м’язів, центри больової чутливості – …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Контролює рівновагу, узгодженість рухів, підтримує тонус м’язів –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складчасту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поверхню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сірої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…</a:t>
            </a:r>
          </a:p>
        </p:txBody>
      </p:sp>
    </p:spTree>
    <p:extLst>
      <p:ext uri="{BB962C8B-B14F-4D97-AF65-F5344CB8AC3E}">
        <p14:creationId xmlns:p14="http://schemas.microsoft.com/office/powerpoint/2010/main" val="204356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732369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9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640" y="3443499"/>
            <a:ext cx="299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Замалюйте будову головного мозку та позначте його відділи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57" y="3353858"/>
            <a:ext cx="718475" cy="70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Домашнє завдання 1-4 кла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1150" y="825875"/>
            <a:ext cx="2928566" cy="4121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27"/>
          <p:cNvSpPr txBox="1"/>
          <p:nvPr/>
        </p:nvSpPr>
        <p:spPr>
          <a:xfrm>
            <a:off x="694791" y="841647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167A80"/>
                </a:solidFill>
                <a:latin typeface="Arial" panose="020B0604020202020204" pitchFamily="34" charset="0"/>
                <a:ea typeface="Alegreya"/>
                <a:cs typeface="Arial" panose="020B0604020202020204" pitchFamily="34" charset="0"/>
                <a:sym typeface="Alegreya"/>
              </a:rPr>
              <a:t>ВИКОРИСТАНІ ДЖЕРЕЛА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6" y="750503"/>
            <a:ext cx="446315" cy="446315"/>
          </a:xfrm>
          <a:prstGeom prst="rect">
            <a:avLst/>
          </a:prstGeom>
        </p:spPr>
      </p:pic>
      <p:cxnSp>
        <p:nvCxnSpPr>
          <p:cNvPr id="1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8.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4593" y="1385248"/>
            <a:ext cx="476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Open Sans"/>
              </a:rPr>
              <a:t>С21С. 10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Цікавих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Фактів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про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людський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мозок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ви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могли не знати /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Ягич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Вікторія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, 2019. </a:t>
            </a:r>
            <a:r>
              <a:rPr lang="ru-RU" i="1" dirty="0" err="1">
                <a:solidFill>
                  <a:srgbClr val="212121"/>
                </a:solidFill>
                <a:latin typeface="Open Sans"/>
              </a:rPr>
              <a:t>YouTube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ru-RU" dirty="0">
                <a:solidFill>
                  <a:srgbClr val="1A57AA"/>
                </a:solidFill>
                <a:latin typeface="Open Sans"/>
                <a:hlinkClick r:id="rId4"/>
              </a:rPr>
              <a:t>https://www.youtube.com/watch?v=MKYPEJ2DjEU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069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9653" y="2963691"/>
            <a:ext cx="4454347" cy="209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Головний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мозок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: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загальні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ознаки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813" y="846686"/>
            <a:ext cx="45720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Головний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мозок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людини. </a:t>
            </a:r>
            <a:r>
              <a:rPr lang="ru-RU" dirty="0" err="1"/>
              <a:t>Він</a:t>
            </a:r>
            <a:r>
              <a:rPr lang="ru-RU" dirty="0"/>
              <a:t>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тісні</a:t>
            </a:r>
            <a:r>
              <a:rPr lang="ru-RU" dirty="0"/>
              <a:t> </a:t>
            </a:r>
            <a:r>
              <a:rPr lang="ru-RU" dirty="0" err="1"/>
              <a:t>просторові</a:t>
            </a:r>
            <a:r>
              <a:rPr lang="ru-RU" dirty="0"/>
              <a:t> та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центральна </a:t>
            </a:r>
            <a:r>
              <a:rPr lang="ru-RU" dirty="0" err="1"/>
              <a:t>нервова</a:t>
            </a:r>
            <a:r>
              <a:rPr lang="ru-RU" dirty="0"/>
              <a:t> система </a:t>
            </a:r>
            <a:r>
              <a:rPr lang="ru-RU" dirty="0" err="1"/>
              <a:t>функціонує</a:t>
            </a:r>
            <a:r>
              <a:rPr lang="ru-RU" dirty="0"/>
              <a:t> як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цілісна</a:t>
            </a:r>
            <a:r>
              <a:rPr lang="ru-RU" dirty="0"/>
              <a:t> система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39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183" y="2347609"/>
            <a:ext cx="4066162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Оточений кістками мозкової частини черепа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Череп захищає головний мозок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Сполучається зі спинним через потиличний отвір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Зовні вкритий трьома захисними оболонками (пригадайте їх назви)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Від нього відходить 12 пар ЧМН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Маса мозку новонародженого 330–400 г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У дорослої людини маса мозку сягає 1350 г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 Як і у спинному мозку, є біла та сіра речовина (пригадайте, що вона утворює)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b="3193"/>
          <a:stretch>
            <a:fillRect/>
          </a:stretch>
        </p:blipFill>
        <p:spPr bwMode="auto">
          <a:xfrm>
            <a:off x="5641797" y="765242"/>
            <a:ext cx="3171158" cy="17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90299" y="2574587"/>
            <a:ext cx="415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Назвіть відділи головного мозку, зображені на малюнку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094" y="2237362"/>
            <a:ext cx="366702" cy="39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072" y="969212"/>
            <a:ext cx="4572000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>
            <a:spAutoFit/>
          </a:bodyPr>
          <a:lstStyle/>
          <a:p>
            <a:pPr algn="ctr"/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людини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розумові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: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більша</a:t>
            </a:r>
            <a:r>
              <a:rPr lang="ru-RU" dirty="0"/>
              <a:t>, то </a:t>
            </a:r>
            <a:r>
              <a:rPr lang="ru-RU" dirty="0" err="1"/>
              <a:t>обдарованіша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 Але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з’ясували</a:t>
            </a:r>
            <a:r>
              <a:rPr lang="ru-RU" dirty="0"/>
              <a:t>: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900 г, то </a:t>
            </a:r>
            <a:r>
              <a:rPr lang="ru-RU" dirty="0" err="1"/>
              <a:t>розумові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людини на нормальному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i="1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маса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Джорджа Гордона Байрона</a:t>
            </a:r>
            <a:r>
              <a:rPr lang="ru-RU" dirty="0"/>
              <a:t> становила </a:t>
            </a:r>
            <a:r>
              <a:rPr lang="ru-RU" u="sng" dirty="0"/>
              <a:t>1807 г</a:t>
            </a:r>
            <a:r>
              <a:rPr lang="ru-RU" dirty="0"/>
              <a:t>, а </a:t>
            </a:r>
            <a:r>
              <a:rPr lang="ru-RU" dirty="0" err="1"/>
              <a:t>маса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Анатоля Франса, </a:t>
            </a:r>
            <a:r>
              <a:rPr lang="ru-RU" dirty="0"/>
              <a:t>лауреата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– </a:t>
            </a:r>
            <a:r>
              <a:rPr lang="ru-RU" u="sng" dirty="0"/>
              <a:t>1017 г</a:t>
            </a:r>
            <a:r>
              <a:rPr lang="ru-RU" dirty="0"/>
              <a:t>.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вченого-біолога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Жоржа Леопольда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Кюв’є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науки </a:t>
            </a:r>
            <a:r>
              <a:rPr lang="ru-RU" dirty="0" err="1"/>
              <a:t>палеонтології</a:t>
            </a:r>
            <a:r>
              <a:rPr lang="ru-RU" dirty="0"/>
              <a:t> (</a:t>
            </a:r>
            <a:r>
              <a:rPr lang="ru-RU" dirty="0" err="1"/>
              <a:t>науки</a:t>
            </a:r>
            <a:r>
              <a:rPr lang="ru-RU" dirty="0"/>
              <a:t> про </a:t>
            </a:r>
            <a:r>
              <a:rPr lang="ru-RU" dirty="0" err="1"/>
              <a:t>вимерлі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) – </a:t>
            </a:r>
            <a:r>
              <a:rPr lang="ru-RU" u="sng" dirty="0"/>
              <a:t>1861 г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геніального</a:t>
            </a:r>
            <a:r>
              <a:rPr lang="ru-RU" dirty="0"/>
              <a:t> </a:t>
            </a:r>
            <a:r>
              <a:rPr lang="ru-RU" dirty="0" err="1"/>
              <a:t>вченого-фізика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(1879–1955) </a:t>
            </a:r>
            <a:r>
              <a:rPr lang="ru-RU" dirty="0" err="1"/>
              <a:t>важив</a:t>
            </a:r>
            <a:r>
              <a:rPr lang="ru-RU" dirty="0"/>
              <a:t> 1230 г</a:t>
            </a: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Головний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мозок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814" y="676990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  <p:pic>
        <p:nvPicPr>
          <p:cNvPr id="28674" name="Picture 2" descr="БАЙРОН Джордж Гордон - биография, новости, фото, дата рождения,  пресс-досье. Персоналии ГлобалМСК.ру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856" y="728764"/>
            <a:ext cx="1268649" cy="126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00308" y="2062264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Д. Байрон</a:t>
            </a:r>
          </a:p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1788–1824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2842" y="4504047"/>
            <a:ext cx="101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Енштейн</a:t>
            </a:r>
            <a:endParaRPr lang="uk-UA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1879–1955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1645" y="4500665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Ж. 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Кув’є</a:t>
            </a:r>
            <a:endParaRPr lang="uk-UA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1769–1832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4776" y="2091447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А. Франс</a:t>
            </a:r>
          </a:p>
          <a:p>
            <a:pPr algn="ctr"/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1844–1924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676" name="AutoShape 4" descr="Краткая биография Анатоля Фран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Анатоль Франс — ЛАФЕЮ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9686" y="733120"/>
            <a:ext cx="1316544" cy="127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Фредерік Кюв'є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7340" y="2652409"/>
            <a:ext cx="1303605" cy="176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Альберт Ейнштейн — Вікіпед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98094" y="2593627"/>
            <a:ext cx="1357320" cy="180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Головний мозок людини: стовбурна частина, мозочок, передній мозок"/>
          <p:cNvPicPr>
            <a:picLocks noChangeAspect="1" noChangeArrowheads="1"/>
          </p:cNvPicPr>
          <p:nvPr/>
        </p:nvPicPr>
        <p:blipFill>
          <a:blip r:embed="rId2"/>
          <a:srcRect t="28506"/>
          <a:stretch>
            <a:fillRect/>
          </a:stretch>
        </p:blipFill>
        <p:spPr bwMode="auto">
          <a:xfrm>
            <a:off x="5633815" y="881974"/>
            <a:ext cx="3510186" cy="4261526"/>
          </a:xfrm>
          <a:prstGeom prst="rect">
            <a:avLst/>
          </a:prstGeom>
          <a:noFill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ru-RU" sz="1800" b="1" dirty="0">
              <a:solidFill>
                <a:srgbClr val="339933"/>
              </a:solidFill>
              <a:latin typeface="Alegreya" charset="0"/>
            </a:endParaRPr>
          </a:p>
          <a:p>
            <a:pPr lvl="0" algn="ctr"/>
            <a:r>
              <a:rPr lang="uk-UA" sz="1800" b="1" i="1" dirty="0">
                <a:solidFill>
                  <a:srgbClr val="339933"/>
                </a:solidFill>
                <a:latin typeface="Alegreya" charset="0"/>
                <a:ea typeface="Alegreya"/>
                <a:cs typeface="Alegreya"/>
                <a:sym typeface="Alegreya"/>
              </a:rPr>
              <a:t>Стовбурова частина</a:t>
            </a:r>
            <a:endParaRPr lang="uk-UA" sz="2400" b="1" i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289" y="1146780"/>
            <a:ext cx="5014677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b="1" i="1" dirty="0" err="1"/>
              <a:t>довгастий</a:t>
            </a:r>
            <a:r>
              <a:rPr lang="ru-RU" b="1" i="1" dirty="0"/>
              <a:t> </a:t>
            </a:r>
            <a:r>
              <a:rPr lang="ru-RU" b="1" i="1" dirty="0" err="1"/>
              <a:t>мозок</a:t>
            </a:r>
            <a:r>
              <a:rPr lang="ru-RU" b="1" i="1" dirty="0"/>
              <a:t>, </a:t>
            </a:r>
            <a:r>
              <a:rPr lang="ru-RU" b="1" i="1" dirty="0" err="1"/>
              <a:t>міст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середній</a:t>
            </a:r>
            <a:r>
              <a:rPr lang="ru-RU" b="1" i="1" dirty="0"/>
              <a:t> </a:t>
            </a:r>
            <a:r>
              <a:rPr lang="ru-RU" b="1" i="1" dirty="0" err="1"/>
              <a:t>мозок</a:t>
            </a:r>
            <a:endParaRPr lang="ru-RU" b="1" i="1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довгастий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мозок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межує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спинним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3 см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у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сіра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ядра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центри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регуляцію</a:t>
            </a:r>
            <a:r>
              <a:rPr lang="ru-RU" dirty="0"/>
              <a:t>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кровообігу</a:t>
            </a:r>
            <a:r>
              <a:rPr lang="ru-RU" dirty="0"/>
              <a:t> та </a:t>
            </a:r>
            <a:r>
              <a:rPr lang="ru-RU" dirty="0" err="1"/>
              <a:t>дихання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чхання</a:t>
            </a:r>
            <a:r>
              <a:rPr lang="ru-RU" dirty="0"/>
              <a:t>, </a:t>
            </a:r>
            <a:r>
              <a:rPr lang="ru-RU" dirty="0" err="1"/>
              <a:t>ковтання</a:t>
            </a:r>
            <a:r>
              <a:rPr lang="ru-RU" dirty="0"/>
              <a:t>, </a:t>
            </a:r>
            <a:r>
              <a:rPr lang="ru-RU" dirty="0" err="1"/>
              <a:t>ссання</a:t>
            </a:r>
            <a:r>
              <a:rPr lang="ru-RU" dirty="0"/>
              <a:t>, </a:t>
            </a:r>
            <a:r>
              <a:rPr lang="ru-RU" dirty="0" err="1"/>
              <a:t>моргання</a:t>
            </a:r>
            <a:r>
              <a:rPr lang="ru-RU" dirty="0"/>
              <a:t>,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сльозовиділення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травних</a:t>
            </a:r>
            <a:r>
              <a:rPr lang="ru-RU" dirty="0"/>
              <a:t> </a:t>
            </a:r>
            <a:r>
              <a:rPr lang="ru-RU" dirty="0" err="1"/>
              <a:t>соків</a:t>
            </a:r>
            <a:r>
              <a:rPr lang="ru-RU" dirty="0"/>
              <a:t> та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endParaRPr lang="ru-RU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руйнування</a:t>
            </a:r>
            <a:r>
              <a:rPr lang="ru-RU" dirty="0"/>
              <a:t> </a:t>
            </a:r>
            <a:r>
              <a:rPr lang="ru-RU" dirty="0" err="1"/>
              <a:t>довгастого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endParaRPr lang="ru-RU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/>
              <a:t>проводить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спинним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розташованими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відділами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етикулярна формація Функції:підтримує активність нервової системидо кориретикулярна формаціязорові імпульсислухові імпульсивисхідні чутливі шляхидо спинного мозку"/>
          <p:cNvPicPr>
            <a:picLocks noChangeAspect="1" noChangeArrowheads="1"/>
          </p:cNvPicPr>
          <p:nvPr/>
        </p:nvPicPr>
        <p:blipFill>
          <a:blip r:embed="rId2"/>
          <a:srcRect l="39296" r="595"/>
          <a:stretch>
            <a:fillRect/>
          </a:stretch>
        </p:blipFill>
        <p:spPr bwMode="auto">
          <a:xfrm>
            <a:off x="5136202" y="1275303"/>
            <a:ext cx="4007798" cy="3752851"/>
          </a:xfrm>
          <a:prstGeom prst="rect">
            <a:avLst/>
          </a:prstGeom>
          <a:noFill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290172" y="309874"/>
            <a:ext cx="703670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ru-RU" sz="1800" b="1" dirty="0">
              <a:solidFill>
                <a:srgbClr val="339933"/>
              </a:solidFill>
              <a:latin typeface="Alegreya" charset="0"/>
            </a:endParaRPr>
          </a:p>
          <a:p>
            <a:pPr lvl="0" algn="ctr"/>
            <a:r>
              <a:rPr lang="uk-UA" sz="1800" b="1" i="1" dirty="0">
                <a:solidFill>
                  <a:srgbClr val="339933"/>
                </a:solidFill>
                <a:latin typeface="Alegreya" charset="0"/>
                <a:ea typeface="Alegreya"/>
                <a:cs typeface="Alegreya"/>
                <a:sym typeface="Alegreya"/>
              </a:rPr>
              <a:t>Стовбурова частина</a:t>
            </a:r>
            <a:endParaRPr lang="uk-UA" sz="2400" b="1" i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872" y="1297773"/>
            <a:ext cx="45720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довгастому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як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відділах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ретикулярна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формація</a:t>
            </a:r>
            <a:r>
              <a:rPr lang="ru-RU" dirty="0"/>
              <a:t> – </a:t>
            </a:r>
            <a:r>
              <a:rPr lang="ru-RU" dirty="0" err="1"/>
              <a:t>дифузне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виду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довгими</a:t>
            </a:r>
            <a:r>
              <a:rPr lang="ru-RU" dirty="0"/>
              <a:t> та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розгалуженими</a:t>
            </a:r>
            <a:r>
              <a:rPr lang="ru-RU" dirty="0"/>
              <a:t> короткими </a:t>
            </a:r>
            <a:r>
              <a:rPr lang="ru-RU" dirty="0" err="1"/>
              <a:t>відростками</a:t>
            </a:r>
            <a:r>
              <a:rPr lang="ru-RU" dirty="0"/>
              <a:t>. </a:t>
            </a:r>
            <a:r>
              <a:rPr lang="ru-RU" dirty="0" err="1"/>
              <a:t>Ретикулярна</a:t>
            </a:r>
            <a:r>
              <a:rPr lang="ru-RU" dirty="0"/>
              <a:t> </a:t>
            </a:r>
            <a:r>
              <a:rPr lang="ru-RU" dirty="0" err="1"/>
              <a:t>формація</a:t>
            </a:r>
            <a:r>
              <a:rPr lang="ru-RU" dirty="0"/>
              <a:t> </a:t>
            </a:r>
            <a:r>
              <a:rPr lang="ru-RU" dirty="0" err="1"/>
              <a:t>тягнеться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спинного </a:t>
            </a:r>
            <a:r>
              <a:rPr lang="ru-RU" dirty="0" err="1"/>
              <a:t>мозку</a:t>
            </a:r>
            <a:r>
              <a:rPr lang="ru-RU" dirty="0"/>
              <a:t> через </a:t>
            </a:r>
            <a:r>
              <a:rPr lang="ru-RU" dirty="0" err="1"/>
              <a:t>стовбурову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головного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– до </a:t>
            </a:r>
            <a:r>
              <a:rPr lang="ru-RU" dirty="0" err="1"/>
              <a:t>переднього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зв’язуючи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Через </a:t>
            </a:r>
            <a:r>
              <a:rPr lang="ru-RU" dirty="0" err="1"/>
              <a:t>неї</a:t>
            </a:r>
            <a:r>
              <a:rPr lang="ru-RU" dirty="0"/>
              <a:t> «</a:t>
            </a:r>
            <a:r>
              <a:rPr lang="ru-RU" dirty="0" err="1"/>
              <a:t>просіюється</a:t>
            </a:r>
            <a:r>
              <a:rPr lang="ru-RU" dirty="0"/>
              <a:t>» вся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надійти</a:t>
            </a:r>
            <a:r>
              <a:rPr lang="ru-RU" dirty="0"/>
              <a:t> до </a:t>
            </a:r>
            <a:r>
              <a:rPr lang="ru-RU" dirty="0" err="1"/>
              <a:t>пів</a:t>
            </a:r>
            <a:r>
              <a:rPr lang="ru-RU" dirty="0"/>
              <a:t>куль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Ретикулярна</a:t>
            </a:r>
            <a:r>
              <a:rPr lang="ru-RU" dirty="0"/>
              <a:t> </a:t>
            </a:r>
            <a:r>
              <a:rPr lang="ru-RU" dirty="0" err="1"/>
              <a:t>формація</a:t>
            </a:r>
            <a:r>
              <a:rPr lang="ru-RU" dirty="0"/>
              <a:t> </a:t>
            </a:r>
            <a:r>
              <a:rPr lang="ru-RU" i="1" dirty="0" err="1"/>
              <a:t>відіграє</a:t>
            </a:r>
            <a:r>
              <a:rPr lang="ru-RU" i="1" dirty="0"/>
              <a:t> </a:t>
            </a:r>
            <a:r>
              <a:rPr lang="ru-RU" i="1" dirty="0" err="1"/>
              <a:t>важливу</a:t>
            </a:r>
            <a:r>
              <a:rPr lang="ru-RU" i="1" dirty="0"/>
              <a:t> роль у </a:t>
            </a:r>
            <a:r>
              <a:rPr lang="ru-RU" i="1" dirty="0" err="1"/>
              <a:t>регуляції</a:t>
            </a:r>
            <a:r>
              <a:rPr lang="ru-RU" i="1" dirty="0"/>
              <a:t> </a:t>
            </a:r>
            <a:r>
              <a:rPr lang="ru-RU" i="1" dirty="0" err="1"/>
              <a:t>збудливості</a:t>
            </a:r>
            <a:r>
              <a:rPr lang="ru-RU" i="1" dirty="0"/>
              <a:t> </a:t>
            </a:r>
            <a:r>
              <a:rPr lang="ru-RU" i="1" dirty="0" err="1"/>
              <a:t>й</a:t>
            </a:r>
            <a:r>
              <a:rPr lang="ru-RU" i="1" dirty="0"/>
              <a:t> тонусу </a:t>
            </a:r>
            <a:r>
              <a:rPr lang="ru-RU" i="1" dirty="0" err="1"/>
              <a:t>всіх</a:t>
            </a:r>
            <a:r>
              <a:rPr lang="ru-RU" i="1" dirty="0"/>
              <a:t> </a:t>
            </a:r>
            <a:r>
              <a:rPr lang="ru-RU" i="1" dirty="0" err="1"/>
              <a:t>відділів</a:t>
            </a:r>
            <a:r>
              <a:rPr lang="ru-RU" i="1" dirty="0"/>
              <a:t> </a:t>
            </a:r>
            <a:r>
              <a:rPr lang="ru-RU" i="1" dirty="0" err="1"/>
              <a:t>центральної</a:t>
            </a:r>
            <a:r>
              <a:rPr lang="ru-RU" i="1" dirty="0"/>
              <a:t> </a:t>
            </a:r>
            <a:r>
              <a:rPr lang="ru-RU" i="1" dirty="0" err="1"/>
              <a:t>нервової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dirty="0"/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299" y="1007730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71" y="1277566"/>
            <a:ext cx="3740143" cy="3740143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196" y="1146780"/>
            <a:ext cx="5441004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b="1" i="1" dirty="0" err="1"/>
              <a:t>довгастий</a:t>
            </a:r>
            <a:r>
              <a:rPr lang="ru-RU" b="1" i="1" dirty="0"/>
              <a:t> </a:t>
            </a:r>
            <a:r>
              <a:rPr lang="ru-RU" b="1" i="1" dirty="0" err="1"/>
              <a:t>мозок</a:t>
            </a:r>
            <a:r>
              <a:rPr lang="ru-RU" b="1" i="1" dirty="0"/>
              <a:t>, </a:t>
            </a:r>
            <a:r>
              <a:rPr lang="ru-RU" b="1" i="1" dirty="0" err="1"/>
              <a:t>міст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середній</a:t>
            </a:r>
            <a:r>
              <a:rPr lang="ru-RU" b="1" i="1" dirty="0"/>
              <a:t> </a:t>
            </a:r>
            <a:r>
              <a:rPr lang="ru-RU" b="1" i="1" dirty="0" err="1"/>
              <a:t>мозок</a:t>
            </a:r>
            <a:endParaRPr lang="ru-RU" b="1" i="1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міст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зв’язує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довгастий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endParaRPr lang="ru-RU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висхідні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низхідні</a:t>
            </a:r>
            <a:r>
              <a:rPr lang="ru-RU" dirty="0"/>
              <a:t> шляхи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endParaRPr lang="ru-RU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/>
              <a:t>за </a:t>
            </a:r>
            <a:r>
              <a:rPr lang="ru-RU" dirty="0" err="1"/>
              <a:t>внутрішньою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довгастий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– у </a:t>
            </a:r>
            <a:r>
              <a:rPr lang="ru-RU" dirty="0" err="1"/>
              <a:t>білій</a:t>
            </a:r>
            <a:r>
              <a:rPr lang="ru-RU" dirty="0"/>
              <a:t> </a:t>
            </a:r>
            <a:r>
              <a:rPr lang="ru-RU" dirty="0" err="1"/>
              <a:t>речовині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сіра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ядер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містить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центри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міміку</a:t>
            </a:r>
            <a:r>
              <a:rPr lang="ru-RU" dirty="0"/>
              <a:t> та </a:t>
            </a:r>
            <a:r>
              <a:rPr lang="ru-RU" dirty="0" err="1"/>
              <a:t>жування</a:t>
            </a:r>
            <a:r>
              <a:rPr lang="ru-RU" dirty="0"/>
              <a:t>, моторику кишки, </a:t>
            </a:r>
            <a:r>
              <a:rPr lang="ru-RU" dirty="0" err="1"/>
              <a:t>сечовиділення</a:t>
            </a:r>
            <a:r>
              <a:rPr lang="ru-RU" dirty="0"/>
              <a:t>, поставу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endParaRPr lang="ru-RU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слуховим</a:t>
            </a:r>
            <a:r>
              <a:rPr lang="ru-RU" dirty="0"/>
              <a:t> нервом у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імпульси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вуха</a:t>
            </a:r>
            <a:endParaRPr lang="ru-RU" dirty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пошкодження</a:t>
            </a:r>
            <a:r>
              <a:rPr lang="ru-RU" dirty="0"/>
              <a:t> в </a:t>
            </a:r>
            <a:r>
              <a:rPr lang="ru-RU" dirty="0" err="1"/>
              <a:t>ділянці</a:t>
            </a:r>
            <a:r>
              <a:rPr lang="ru-RU" dirty="0"/>
              <a:t> моста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супроводжуватися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узгодженості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 </a:t>
            </a:r>
            <a:r>
              <a:rPr lang="ru-RU" dirty="0" err="1"/>
              <a:t>м’язів-згиначів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розгиначів</a:t>
            </a:r>
            <a:r>
              <a:rPr lang="ru-RU" dirty="0"/>
              <a:t>, слуху та </a:t>
            </a:r>
            <a:r>
              <a:rPr lang="ru-RU" dirty="0" err="1"/>
              <a:t>рівноваги</a:t>
            </a:r>
            <a:endParaRPr lang="ru-RU" dirty="0"/>
          </a:p>
        </p:txBody>
      </p:sp>
      <p:sp>
        <p:nvSpPr>
          <p:cNvPr id="7" name="Google Shape;99;p16"/>
          <p:cNvSpPr txBox="1"/>
          <p:nvPr/>
        </p:nvSpPr>
        <p:spPr>
          <a:xfrm>
            <a:off x="1290172" y="309874"/>
            <a:ext cx="703670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ru-RU" sz="1800" b="1" dirty="0">
              <a:solidFill>
                <a:srgbClr val="339933"/>
              </a:solidFill>
              <a:latin typeface="Alegreya" charset="0"/>
            </a:endParaRPr>
          </a:p>
          <a:p>
            <a:pPr lvl="0" algn="ctr"/>
            <a:r>
              <a:rPr lang="uk-UA" sz="1800" b="1" i="1" dirty="0">
                <a:solidFill>
                  <a:srgbClr val="339933"/>
                </a:solidFill>
                <a:latin typeface="Alegreya" charset="0"/>
                <a:ea typeface="Alegreya"/>
                <a:cs typeface="Alegreya"/>
                <a:sym typeface="Alegreya"/>
              </a:rPr>
              <a:t>Стовбурова частина</a:t>
            </a:r>
            <a:endParaRPr lang="uk-UA" sz="2400" b="1" i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808" y="83009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schemeClr val="accent1">
                    <a:lumMod val="50000"/>
                  </a:schemeClr>
                </a:solidFill>
              </a:rPr>
              <a:t>К.</a:t>
            </a:r>
            <a:r>
              <a:rPr lang="uk-UA" sz="1200" dirty="0" err="1">
                <a:solidFill>
                  <a:schemeClr val="accent1">
                    <a:lumMod val="50000"/>
                  </a:schemeClr>
                </a:solidFill>
              </a:rPr>
              <a:t>Варолій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22" name="Picture 2" descr="Варолий, Костанцо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665396" y="657891"/>
            <a:ext cx="1192977" cy="12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290172" y="309874"/>
            <a:ext cx="703670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ru-RU" sz="1800" b="1" dirty="0">
              <a:solidFill>
                <a:srgbClr val="339933"/>
              </a:solidFill>
              <a:latin typeface="Alegreya" charset="0"/>
            </a:endParaRPr>
          </a:p>
          <a:p>
            <a:pPr lvl="0" algn="ctr"/>
            <a:r>
              <a:rPr lang="uk-UA" sz="1800" b="1" i="1" dirty="0">
                <a:solidFill>
                  <a:srgbClr val="339933"/>
                </a:solidFill>
                <a:latin typeface="Alegreya" charset="0"/>
                <a:ea typeface="Alegreya"/>
                <a:cs typeface="Alegreya"/>
                <a:sym typeface="Alegreya"/>
              </a:rPr>
              <a:t>Стовбурова частина</a:t>
            </a:r>
            <a:endParaRPr lang="uk-UA" sz="2400" b="1" i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212" y="1010593"/>
            <a:ext cx="5356698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b="1" i="1" dirty="0" err="1"/>
              <a:t>довгастий</a:t>
            </a:r>
            <a:r>
              <a:rPr lang="ru-RU" b="1" i="1" dirty="0"/>
              <a:t> </a:t>
            </a:r>
            <a:r>
              <a:rPr lang="ru-RU" b="1" i="1" dirty="0" err="1"/>
              <a:t>мозок</a:t>
            </a:r>
            <a:r>
              <a:rPr lang="ru-RU" b="1" i="1" dirty="0"/>
              <a:t>, </a:t>
            </a:r>
            <a:r>
              <a:rPr lang="ru-RU" b="1" i="1" dirty="0" err="1"/>
              <a:t>міст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середній</a:t>
            </a:r>
            <a:r>
              <a:rPr lang="ru-RU" b="1" i="1" dirty="0"/>
              <a:t> </a:t>
            </a:r>
            <a:r>
              <a:rPr lang="ru-RU" b="1" i="1" dirty="0" err="1"/>
              <a:t>мозок</a:t>
            </a:r>
            <a:endParaRPr lang="ru-RU" b="1" i="1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середній мозок </a:t>
            </a:r>
            <a:r>
              <a:rPr lang="uk-UA" dirty="0">
                <a:solidFill>
                  <a:schemeClr val="tx1"/>
                </a:solidFill>
              </a:rPr>
              <a:t>розташований між мостом і проміжним мозком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 його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становить </a:t>
            </a:r>
            <a:r>
              <a:rPr lang="ru-RU" dirty="0" err="1"/>
              <a:t>сіра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яка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чотиригорбкове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тіло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i="1" dirty="0"/>
              <a:t>два </a:t>
            </a:r>
            <a:r>
              <a:rPr lang="ru-RU" i="1" dirty="0" err="1"/>
              <a:t>передні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горби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автоматичні</a:t>
            </a:r>
            <a:r>
              <a:rPr lang="ru-RU" dirty="0"/>
              <a:t> </a:t>
            </a:r>
            <a:r>
              <a:rPr lang="ru-RU" dirty="0" err="1"/>
              <a:t>орієнтувальні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(</a:t>
            </a:r>
            <a:r>
              <a:rPr lang="ru-RU" dirty="0" err="1"/>
              <a:t>рухи</a:t>
            </a:r>
            <a:r>
              <a:rPr lang="ru-RU" dirty="0"/>
              <a:t> очей, повороти </a:t>
            </a:r>
            <a:r>
              <a:rPr lang="ru-RU" dirty="0" err="1"/>
              <a:t>голови</a:t>
            </a:r>
            <a:r>
              <a:rPr lang="ru-RU" dirty="0"/>
              <a:t>) на </a:t>
            </a:r>
            <a:r>
              <a:rPr lang="ru-RU" dirty="0" err="1"/>
              <a:t>світло</a:t>
            </a:r>
            <a:r>
              <a:rPr lang="ru-RU" dirty="0"/>
              <a:t>, а </a:t>
            </a:r>
            <a:r>
              <a:rPr lang="ru-RU" i="1" dirty="0"/>
              <a:t>два</a:t>
            </a:r>
            <a:r>
              <a:rPr lang="ru-RU" dirty="0"/>
              <a:t> </a:t>
            </a:r>
            <a:r>
              <a:rPr lang="ru-RU" i="1" dirty="0" err="1"/>
              <a:t>задні</a:t>
            </a:r>
            <a:r>
              <a:rPr lang="ru-RU" dirty="0"/>
              <a:t> – на звук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endParaRPr lang="ru-RU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розташовані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 центри </a:t>
            </a:r>
            <a:r>
              <a:rPr lang="ru-RU" dirty="0" err="1"/>
              <a:t>регуляції</a:t>
            </a:r>
            <a:r>
              <a:rPr lang="ru-RU" dirty="0"/>
              <a:t> тонусу </a:t>
            </a:r>
            <a:r>
              <a:rPr lang="ru-RU" dirty="0" err="1"/>
              <a:t>м’язів</a:t>
            </a:r>
            <a:r>
              <a:rPr lang="ru-RU" dirty="0"/>
              <a:t>, особливо тих,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позу, </a:t>
            </a:r>
            <a:r>
              <a:rPr lang="ru-RU" dirty="0" err="1"/>
              <a:t>протидіючи</a:t>
            </a:r>
            <a:r>
              <a:rPr lang="ru-RU" dirty="0"/>
              <a:t> </a:t>
            </a:r>
            <a:r>
              <a:rPr lang="ru-RU" dirty="0" err="1"/>
              <a:t>силі</a:t>
            </a:r>
            <a:r>
              <a:rPr lang="ru-RU" dirty="0"/>
              <a:t> земного </a:t>
            </a:r>
            <a:r>
              <a:rPr lang="ru-RU" dirty="0" err="1"/>
              <a:t>тяжіння</a:t>
            </a:r>
            <a:r>
              <a:rPr lang="ru-RU" dirty="0"/>
              <a:t>, та ядра,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больову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згинальні</a:t>
            </a:r>
            <a:r>
              <a:rPr lang="ru-RU" dirty="0"/>
              <a:t> </a:t>
            </a:r>
            <a:r>
              <a:rPr lang="ru-RU" dirty="0" err="1"/>
              <a:t>рефлекси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.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орієнтувальних</a:t>
            </a:r>
            <a:r>
              <a:rPr lang="ru-RU" dirty="0"/>
              <a:t> </a:t>
            </a:r>
            <a:r>
              <a:rPr lang="ru-RU" dirty="0" err="1"/>
              <a:t>рефлексів</a:t>
            </a:r>
            <a:endParaRPr lang="ru-RU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через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угору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вниз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шляхи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порушення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</a:t>
            </a:r>
            <a:r>
              <a:rPr lang="ru-RU" dirty="0" err="1"/>
              <a:t>втратою</a:t>
            </a:r>
            <a:r>
              <a:rPr lang="ru-RU" dirty="0"/>
              <a:t> </a:t>
            </a:r>
            <a:r>
              <a:rPr lang="ru-RU" dirty="0" err="1"/>
              <a:t>узгодженості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очей, </a:t>
            </a:r>
            <a:r>
              <a:rPr lang="ru-RU" dirty="0" err="1"/>
              <a:t>роздвоєнням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неможливістю</a:t>
            </a:r>
            <a:r>
              <a:rPr lang="ru-RU" dirty="0"/>
              <a:t> </a:t>
            </a:r>
            <a:r>
              <a:rPr lang="ru-RU" dirty="0" err="1"/>
              <a:t>налаштувати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на </a:t>
            </a:r>
            <a:r>
              <a:rPr lang="ru-RU" dirty="0" err="1"/>
              <a:t>бачення</a:t>
            </a:r>
            <a:r>
              <a:rPr lang="ru-RU" dirty="0"/>
              <a:t> далеких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1915" y="4275127"/>
            <a:ext cx="2655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Якими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частинами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стовбура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проходить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інформація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переднього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0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9464" y="4370962"/>
            <a:ext cx="444523" cy="43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 descr="Середній мозок. Автор: Images are generated by Life Science Databases(LSDB)https://commons.wikimedia.org/w/index.php?curid=7837984 Функції:забезпечує реакції на зорові і слухові подразнення;звуження і розширення зіниць;акомодація, рухи очей. Середній мозок складається з чотиригорбикового тіла і масивних ніжок.ніжкиверхніІнижнігорбикисередній мозокчервоне ядрочорна субстанція"/>
          <p:cNvPicPr>
            <a:picLocks noChangeAspect="1" noChangeArrowheads="1"/>
          </p:cNvPicPr>
          <p:nvPr/>
        </p:nvPicPr>
        <p:blipFill>
          <a:blip r:embed="rId3"/>
          <a:srcRect l="63029" t="19587" r="7500" b="20277"/>
          <a:stretch>
            <a:fillRect/>
          </a:stretch>
        </p:blipFill>
        <p:spPr bwMode="auto">
          <a:xfrm>
            <a:off x="6738026" y="551234"/>
            <a:ext cx="1964987" cy="2256817"/>
          </a:xfrm>
          <a:prstGeom prst="rect">
            <a:avLst/>
          </a:prstGeom>
          <a:noFill/>
        </p:spPr>
      </p:pic>
      <p:pic>
        <p:nvPicPr>
          <p:cNvPr id="29700" name="Picture 4" descr="Середній мозок. Автор: Images are generated by Life Science Databases(LSDB)https://commons.wikimedia.org/w/index.php?curid=7837984 Функції:забезпечує реакції на зорові і слухові подразнення;звуження і розширення зіниць;акомодація, рухи очей. Середній мозок складається з чотиригорбикового тіла і масивних ніжок.ніжкиверхніІнижнігорбикисередній мозокчервоне ядрочорна субстанція"/>
          <p:cNvPicPr>
            <a:picLocks noChangeAspect="1" noChangeArrowheads="1"/>
          </p:cNvPicPr>
          <p:nvPr/>
        </p:nvPicPr>
        <p:blipFill>
          <a:blip r:embed="rId3"/>
          <a:srcRect l="1460" t="20797" r="42127" b="31163"/>
          <a:stretch>
            <a:fillRect/>
          </a:stretch>
        </p:blipFill>
        <p:spPr bwMode="auto">
          <a:xfrm>
            <a:off x="6310009" y="2881176"/>
            <a:ext cx="2594042" cy="124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Мозочок Мозочок складається з двох півкуль і черв’яка. Маса – 120 – 150 г Функції: - рефлекторна координація рухів; - розподіл м’язового тонусу; - контроль рівноваги і положення тіла. Автор: Images are generated by Life Science Databases(LSDB). https://commons.wikimedia.org/w/index.php?curid=7769113біла речовинакораядрачерв’як"/>
          <p:cNvPicPr>
            <a:picLocks noChangeAspect="1" noChangeArrowheads="1"/>
          </p:cNvPicPr>
          <p:nvPr/>
        </p:nvPicPr>
        <p:blipFill>
          <a:blip r:embed="rId2"/>
          <a:srcRect l="59083" t="11379" r="5836" b="23117"/>
          <a:stretch>
            <a:fillRect/>
          </a:stretch>
        </p:blipFill>
        <p:spPr bwMode="auto">
          <a:xfrm>
            <a:off x="5890253" y="1099930"/>
            <a:ext cx="2982077" cy="3134139"/>
          </a:xfrm>
          <a:prstGeom prst="rect">
            <a:avLst/>
          </a:prstGeom>
          <a:noFill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Будова та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>
                <a:solidFill>
                  <a:srgbClr val="339933"/>
                </a:solidFill>
                <a:latin typeface="Alegreya" charset="0"/>
              </a:rPr>
              <a:t> головного </a:t>
            </a:r>
            <a:r>
              <a:rPr lang="ru-RU" sz="1800" b="1" dirty="0" err="1">
                <a:solidFill>
                  <a:srgbClr val="339933"/>
                </a:solidFill>
                <a:latin typeface="Alegreya" charset="0"/>
              </a:rPr>
              <a:t>мозку</a:t>
            </a:r>
            <a:endParaRPr lang="ru-RU" sz="1800" b="1" dirty="0">
              <a:solidFill>
                <a:srgbClr val="339933"/>
              </a:solidFill>
              <a:latin typeface="Alegreya" charset="0"/>
            </a:endParaRPr>
          </a:p>
          <a:p>
            <a:pPr lvl="0" algn="ctr"/>
            <a:r>
              <a:rPr lang="uk-UA" sz="1800" b="1" i="1" dirty="0">
                <a:solidFill>
                  <a:srgbClr val="339933"/>
                </a:solidFill>
                <a:latin typeface="Alegreya" charset="0"/>
                <a:ea typeface="Alegreya"/>
                <a:cs typeface="Alegreya"/>
                <a:sym typeface="Alegreya"/>
              </a:rPr>
              <a:t>Мозочок</a:t>
            </a:r>
            <a:endParaRPr lang="uk-UA" sz="2400" b="1" i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42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319" y="1145001"/>
            <a:ext cx="5522068" cy="289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Мозочок</a:t>
            </a:r>
            <a:r>
              <a:rPr lang="ru-RU" dirty="0"/>
              <a:t> у </a:t>
            </a:r>
            <a:r>
              <a:rPr lang="ru-RU" dirty="0" err="1"/>
              <a:t>зародка</a:t>
            </a:r>
            <a:r>
              <a:rPr lang="ru-RU" dirty="0"/>
              <a:t> людини </a:t>
            </a:r>
            <a:r>
              <a:rPr lang="ru-RU" dirty="0" err="1"/>
              <a:t>формується</a:t>
            </a:r>
            <a:r>
              <a:rPr lang="ru-RU" dirty="0"/>
              <a:t> як </a:t>
            </a:r>
            <a:r>
              <a:rPr lang="ru-RU" dirty="0" err="1"/>
              <a:t>червоподібний</a:t>
            </a:r>
            <a:r>
              <a:rPr lang="ru-RU" dirty="0"/>
              <a:t> </a:t>
            </a:r>
            <a:r>
              <a:rPr lang="ru-RU" dirty="0" err="1"/>
              <a:t>виріст</a:t>
            </a:r>
            <a:r>
              <a:rPr lang="ru-RU" dirty="0"/>
              <a:t> моста. У </a:t>
            </a:r>
            <a:r>
              <a:rPr lang="ru-RU" dirty="0" err="1"/>
              <a:t>дорослої</a:t>
            </a:r>
            <a:r>
              <a:rPr lang="ru-RU" dirty="0"/>
              <a:t> людини </a:t>
            </a:r>
            <a:r>
              <a:rPr lang="ru-RU" dirty="0" err="1"/>
              <a:t>мозочок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над мостом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довгастим</a:t>
            </a:r>
            <a:r>
              <a:rPr lang="ru-RU" dirty="0"/>
              <a:t> </a:t>
            </a:r>
            <a:r>
              <a:rPr lang="ru-RU" dirty="0" err="1"/>
              <a:t>мозком</a:t>
            </a:r>
            <a:endParaRPr lang="ru-RU" dirty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маса</a:t>
            </a:r>
            <a:r>
              <a:rPr lang="ru-RU" dirty="0"/>
              <a:t> в </a:t>
            </a:r>
            <a:r>
              <a:rPr lang="ru-RU" dirty="0" err="1"/>
              <a:t>дорослої</a:t>
            </a:r>
            <a:r>
              <a:rPr lang="ru-RU" dirty="0"/>
              <a:t> людини становить </a:t>
            </a:r>
            <a:r>
              <a:rPr lang="ru-RU" dirty="0" err="1"/>
              <a:t>близько</a:t>
            </a:r>
            <a:r>
              <a:rPr lang="ru-RU" dirty="0"/>
              <a:t> 150 г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двох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півкуль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з’єднані</a:t>
            </a:r>
            <a:r>
              <a:rPr lang="ru-RU" dirty="0"/>
              <a:t> невеликою </a:t>
            </a:r>
            <a:r>
              <a:rPr lang="ru-RU" dirty="0" err="1"/>
              <a:t>середньою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–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черв’яком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 </a:t>
            </a:r>
            <a:r>
              <a:rPr lang="ru-RU" dirty="0" err="1"/>
              <a:t>вкриває</a:t>
            </a:r>
            <a:r>
              <a:rPr lang="ru-RU" dirty="0"/>
              <a:t> </a:t>
            </a:r>
            <a:r>
              <a:rPr lang="ru-RU" dirty="0" err="1"/>
              <a:t>сіра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кору; вона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товщі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ядер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вузькі</a:t>
            </a:r>
            <a:r>
              <a:rPr lang="ru-RU" dirty="0"/>
              <a:t> складки, </a:t>
            </a:r>
            <a:r>
              <a:rPr lang="ru-RU" dirty="0" err="1"/>
              <a:t>розділені</a:t>
            </a:r>
            <a:r>
              <a:rPr lang="ru-RU" dirty="0"/>
              <a:t> </a:t>
            </a:r>
            <a:r>
              <a:rPr lang="ru-RU" dirty="0" err="1"/>
              <a:t>борознами</a:t>
            </a:r>
            <a:endParaRPr lang="ru-RU" dirty="0"/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півкуль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1500 см2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функції</a:t>
            </a:r>
            <a:r>
              <a:rPr lang="ru-RU" dirty="0"/>
              <a:t> </a:t>
            </a:r>
            <a:r>
              <a:rPr lang="ru-RU" dirty="0" err="1"/>
              <a:t>мозочка</a:t>
            </a:r>
            <a:r>
              <a:rPr lang="ru-RU" dirty="0"/>
              <a:t> –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, </a:t>
            </a:r>
            <a:r>
              <a:rPr lang="ru-RU" dirty="0" err="1"/>
              <a:t>плавності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тонусу </a:t>
            </a:r>
            <a:r>
              <a:rPr lang="ru-RU" dirty="0" err="1"/>
              <a:t>м’язів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52590" y="4306683"/>
            <a:ext cx="459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разі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враження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мозочка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рухи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людини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стають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неточними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незграбними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порушується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рівновага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 Тому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уникати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струсів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головного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мозку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ударів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по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голові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858" y="4298367"/>
            <a:ext cx="696275" cy="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21" y="2891343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91110" y="293573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885" y="940341"/>
            <a:ext cx="7496783" cy="2042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Вищим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нервової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стовбурову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мозочок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Стовбурова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довгастий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міст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Довгастий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серцевої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кровообігу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дихання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безумовних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рефлексів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ковтання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слиновиділення</a:t>
            </a:r>
            <a:r>
              <a:rPr lang="ru-RU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Міст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зв’язує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довгастий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. Там </a:t>
            </a:r>
            <a:r>
              <a:rPr lang="ru-RU" dirty="0" err="1">
                <a:solidFill>
                  <a:schemeClr val="tx1"/>
                </a:solidFill>
              </a:rPr>
              <a:t>розташовані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міміки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жування</a:t>
            </a:r>
            <a:r>
              <a:rPr lang="ru-RU" dirty="0">
                <a:solidFill>
                  <a:schemeClr val="tx1"/>
                </a:solidFill>
              </a:rPr>
              <a:t>, моторики кишки, </a:t>
            </a:r>
            <a:r>
              <a:rPr lang="ru-RU" dirty="0" err="1">
                <a:solidFill>
                  <a:schemeClr val="tx1"/>
                </a:solidFill>
              </a:rPr>
              <a:t>сечовиділення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постави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рівноваги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Середній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регулює</a:t>
            </a:r>
            <a:r>
              <a:rPr lang="ru-RU" dirty="0">
                <a:solidFill>
                  <a:schemeClr val="tx1"/>
                </a:solidFill>
              </a:rPr>
              <a:t> тонус </a:t>
            </a:r>
            <a:r>
              <a:rPr lang="ru-RU" dirty="0" err="1">
                <a:solidFill>
                  <a:schemeClr val="tx1"/>
                </a:solidFill>
              </a:rPr>
              <a:t>м’язів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містить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центри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первинної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обробки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надходить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зору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</a:t>
            </a:r>
            <a:r>
              <a:rPr lang="ru-RU" dirty="0">
                <a:solidFill>
                  <a:schemeClr val="tx1"/>
                </a:solidFill>
              </a:rPr>
              <a:t> слуху. </a:t>
            </a:r>
            <a:r>
              <a:rPr lang="ru-RU" dirty="0" err="1">
                <a:solidFill>
                  <a:schemeClr val="tx1"/>
                </a:solidFill>
              </a:rPr>
              <a:t>Мозочок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складчасту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поверхню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сірої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речовини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координація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м’язового</a:t>
            </a:r>
            <a:r>
              <a:rPr lang="ru-RU" dirty="0">
                <a:solidFill>
                  <a:schemeClr val="tx1"/>
                </a:solidFill>
              </a:rPr>
              <a:t> тонусу, </a:t>
            </a:r>
            <a:r>
              <a:rPr lang="ru-RU" dirty="0" err="1">
                <a:solidFill>
                  <a:schemeClr val="tx1"/>
                </a:solidFill>
              </a:rPr>
              <a:t>рівновага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385226"/>
            <a:ext cx="7490298" cy="14786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поверхня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мозочка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складчаста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будівельною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спорудою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міст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стовбура</a:t>
            </a:r>
            <a:r>
              <a:rPr lang="ru-RU" dirty="0">
                <a:solidFill>
                  <a:schemeClr val="tx1"/>
                </a:solidFill>
              </a:rPr>
              <a:t> головного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такою самою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Яку </a:t>
            </a:r>
            <a:r>
              <a:rPr lang="ru-RU" dirty="0" err="1">
                <a:solidFill>
                  <a:schemeClr val="tx1"/>
                </a:solidFill>
              </a:rPr>
              <a:t>альтернативну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довгастому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</a:t>
            </a:r>
            <a:r>
              <a:rPr lang="ru-RU" dirty="0">
                <a:solidFill>
                  <a:schemeClr val="tx1"/>
                </a:solidFill>
              </a:rPr>
              <a:t> могли б </a:t>
            </a:r>
            <a:r>
              <a:rPr lang="ru-RU" dirty="0" err="1">
                <a:solidFill>
                  <a:schemeClr val="tx1"/>
                </a:solidFill>
              </a:rPr>
              <a:t>запропонувати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враховуючи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будову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рефлекси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таке</a:t>
            </a:r>
            <a:r>
              <a:rPr lang="ru-RU" dirty="0">
                <a:solidFill>
                  <a:schemeClr val="tx1"/>
                </a:solidFill>
              </a:rPr>
              <a:t>?» </a:t>
            </a:r>
            <a:r>
              <a:rPr lang="ru-RU" dirty="0" err="1">
                <a:solidFill>
                  <a:schemeClr val="tx1"/>
                </a:solidFill>
              </a:rPr>
              <a:t>координує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9.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людини: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стовбурова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частина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cap="all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мозочок</a:t>
            </a: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1380</Words>
  <Application>Microsoft Office PowerPoint</Application>
  <PresentationFormat>Екран (16:9)</PresentationFormat>
  <Paragraphs>132</Paragraphs>
  <Slides>12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Arial</vt:lpstr>
      <vt:lpstr>Wingdings</vt:lpstr>
      <vt:lpstr>Comic Sans MS</vt:lpstr>
      <vt:lpstr>Roboto</vt:lpstr>
      <vt:lpstr>Alegreya</vt:lpstr>
      <vt:lpstr>Open Sans</vt:lpstr>
      <vt:lpstr>Antiqua~Alx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153</cp:revision>
  <dcterms:modified xsi:type="dcterms:W3CDTF">2025-08-21T07:52:42Z</dcterms:modified>
</cp:coreProperties>
</file>