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317" r:id="rId2"/>
    <p:sldId id="318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259" r:id="rId11"/>
    <p:sldId id="339" r:id="rId12"/>
    <p:sldId id="340" r:id="rId13"/>
    <p:sldId id="341" r:id="rId14"/>
    <p:sldId id="279" r:id="rId15"/>
    <p:sldId id="342" r:id="rId16"/>
  </p:sldIdLst>
  <p:sldSz cx="9144000" cy="5143500" type="screen16x9"/>
  <p:notesSz cx="6858000" cy="9144000"/>
  <p:embeddedFontLst>
    <p:embeddedFont>
      <p:font typeface="Alegreya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italic r:id="rId23"/>
    </p:embeddedFont>
    <p:embeddedFont>
      <p:font typeface="Open Sans" panose="020B0604020202020204" charset="0"/>
      <p:regular r:id="rId24"/>
      <p: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39933"/>
    <a:srgbClr val="6A9A66"/>
    <a:srgbClr val="7D8A00"/>
    <a:srgbClr val="626C00"/>
    <a:srgbClr val="6B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4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1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17jlkYC0ySQSZ-OhuB0BIOKi1BX7aVF6v/view?usp=drive_link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png"/><Relationship Id="rId7" Type="http://schemas.openxmlformats.org/officeDocument/2006/relationships/hyperlink" Target="https://wordwall.net/uk/resource/5264415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ordwall.net/uk/resource/52916379" TargetMode="External"/><Relationship Id="rId5" Type="http://schemas.openxmlformats.org/officeDocument/2006/relationships/hyperlink" Target="https://wordwall.net/uk/resource/52915020" TargetMode="External"/><Relationship Id="rId4" Type="http://schemas.openxmlformats.org/officeDocument/2006/relationships/hyperlink" Target="https://wordwall.net/uk/resource/30465341" TargetMode="Externa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Q_8mxgDvCp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0" y="1984030"/>
            <a:ext cx="593516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10.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мозок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81" y="3294970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785195" y="3294970"/>
            <a:ext cx="3488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Яка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головного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людини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забезпечує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їй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складну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поведінку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соціальні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362" name="Picture 2" descr="Великий (передній) мозок. Півкулі. Функції"/>
          <p:cNvPicPr>
            <a:picLocks noChangeAspect="1" noChangeArrowheads="1"/>
          </p:cNvPicPr>
          <p:nvPr/>
        </p:nvPicPr>
        <p:blipFill>
          <a:blip r:embed="rId5"/>
          <a:srcRect l="15022" t="2707" r="53983" b="47098"/>
          <a:stretch>
            <a:fillRect/>
          </a:stretch>
        </p:blipFill>
        <p:spPr bwMode="auto">
          <a:xfrm>
            <a:off x="5990339" y="2121894"/>
            <a:ext cx="3070333" cy="279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кутник 10"/>
          <p:cNvSpPr/>
          <p:nvPr/>
        </p:nvSpPr>
        <p:spPr>
          <a:xfrm>
            <a:off x="785195" y="4238437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3E3E3E"/>
                </a:solidFill>
                <a:latin typeface="Roboto"/>
                <a:hlinkClick r:id="rId6"/>
              </a:rPr>
              <a:t>Як працює мозок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" y="4063241"/>
            <a:ext cx="699514" cy="6995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21" y="2891343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91110" y="293573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885" y="940341"/>
            <a:ext cx="7496783" cy="2042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Передній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проміжний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кінцевий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Проміжний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таламус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гіпоталамус</a:t>
            </a:r>
            <a:r>
              <a:rPr lang="ru-RU" dirty="0">
                <a:solidFill>
                  <a:schemeClr val="tx1"/>
                </a:solidFill>
              </a:rPr>
              <a:t>. Таламус </a:t>
            </a:r>
            <a:r>
              <a:rPr lang="ru-RU" dirty="0" err="1">
                <a:solidFill>
                  <a:schemeClr val="tx1"/>
                </a:solidFill>
              </a:rPr>
              <a:t>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вищим</a:t>
            </a:r>
            <a:r>
              <a:rPr lang="ru-RU" dirty="0">
                <a:solidFill>
                  <a:schemeClr val="tx1"/>
                </a:solidFill>
              </a:rPr>
              <a:t> центром </a:t>
            </a:r>
            <a:r>
              <a:rPr lang="ru-RU" dirty="0" err="1">
                <a:solidFill>
                  <a:schemeClr val="tx1"/>
                </a:solidFill>
              </a:rPr>
              <a:t>больової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чутливості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замикання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рефлексів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перерозподіляє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чуття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Гіпоталамус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відповідає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регуляцію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температури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підтримання</a:t>
            </a:r>
            <a:r>
              <a:rPr lang="ru-RU" dirty="0">
                <a:solidFill>
                  <a:schemeClr val="tx1"/>
                </a:solidFill>
              </a:rPr>
              <a:t> гомеостазу та </a:t>
            </a:r>
            <a:r>
              <a:rPr lang="ru-RU" dirty="0" err="1">
                <a:solidFill>
                  <a:schemeClr val="tx1"/>
                </a:solidFill>
              </a:rPr>
              <a:t>взаємодіє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ендокринною</a:t>
            </a:r>
            <a:r>
              <a:rPr lang="ru-RU" dirty="0">
                <a:solidFill>
                  <a:schemeClr val="tx1"/>
                </a:solidFill>
              </a:rPr>
              <a:t> системою через </a:t>
            </a:r>
            <a:r>
              <a:rPr lang="ru-RU" dirty="0" err="1">
                <a:solidFill>
                  <a:schemeClr val="tx1"/>
                </a:solidFill>
              </a:rPr>
              <a:t>гіпофіз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Кінцевий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великий,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правої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лівої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півкуль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з’єднаних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мозолистим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тілом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Півкулі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вкриті</a:t>
            </a:r>
            <a:r>
              <a:rPr lang="ru-RU" dirty="0">
                <a:solidFill>
                  <a:schemeClr val="tx1"/>
                </a:solidFill>
              </a:rPr>
              <a:t> корою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сірої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утворюють</a:t>
            </a:r>
            <a:r>
              <a:rPr lang="ru-RU" dirty="0">
                <a:solidFill>
                  <a:schemeClr val="tx1"/>
                </a:solidFill>
              </a:rPr>
              <a:t> складки – </a:t>
            </a:r>
            <a:r>
              <a:rPr lang="ru-RU" dirty="0" err="1">
                <a:solidFill>
                  <a:schemeClr val="tx1"/>
                </a:solidFill>
              </a:rPr>
              <a:t>звивини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заглибини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борозни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збільшують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поверхні</a:t>
            </a:r>
            <a:r>
              <a:rPr lang="ru-RU" dirty="0">
                <a:solidFill>
                  <a:schemeClr val="tx1"/>
                </a:solidFill>
              </a:rPr>
              <a:t>. Кора великих </a:t>
            </a:r>
            <a:r>
              <a:rPr lang="ru-RU" dirty="0" err="1">
                <a:solidFill>
                  <a:schemeClr val="tx1"/>
                </a:solidFill>
              </a:rPr>
              <a:t>півкуль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відповідає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поведінку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запам’ятовування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свідомість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мислення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людський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інтелект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385226"/>
            <a:ext cx="7490298" cy="14786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проміжний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належить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переднього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, а не до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стовбурової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частини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Порушення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</a:t>
            </a:r>
            <a:r>
              <a:rPr lang="ru-RU" dirty="0">
                <a:solidFill>
                  <a:schemeClr val="tx1"/>
                </a:solidFill>
              </a:rPr>
              <a:t> головного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призвести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втрати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виникати</a:t>
            </a:r>
            <a:r>
              <a:rPr lang="ru-RU" dirty="0">
                <a:solidFill>
                  <a:schemeClr val="tx1"/>
                </a:solidFill>
              </a:rPr>
              <a:t> в людини у </a:t>
            </a:r>
            <a:r>
              <a:rPr lang="ru-RU" dirty="0" err="1">
                <a:solidFill>
                  <a:schemeClr val="tx1"/>
                </a:solidFill>
              </a:rPr>
              <a:t>разі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пошкодження</a:t>
            </a:r>
            <a:r>
              <a:rPr lang="ru-RU" dirty="0">
                <a:solidFill>
                  <a:schemeClr val="tx1"/>
                </a:solidFill>
              </a:rPr>
              <a:t> мозолистого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органа </a:t>
            </a:r>
            <a:r>
              <a:rPr lang="ru-RU" dirty="0" err="1">
                <a:solidFill>
                  <a:schemeClr val="tx1"/>
                </a:solidFill>
              </a:rPr>
              <a:t>чуття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функціонування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травми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потиличної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частки</a:t>
            </a:r>
            <a:r>
              <a:rPr lang="ru-RU" dirty="0">
                <a:solidFill>
                  <a:schemeClr val="tx1"/>
                </a:solidFill>
              </a:rPr>
              <a:t> кори головного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394" y="854993"/>
            <a:ext cx="6358309" cy="8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Лабораторне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дослідження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5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83" y="983250"/>
            <a:ext cx="718484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2919" y="1937101"/>
            <a:ext cx="86770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Тема: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ВИВЧЕННЯ БУДОВИ ГОЛОВНОГО МОЗКУ ЛЮДИНИ (за муляжами, моделями, </a:t>
            </a:r>
            <a:r>
              <a:rPr lang="ru-RU" dirty="0" err="1"/>
              <a:t>пластинчастими</a:t>
            </a:r>
            <a:r>
              <a:rPr lang="ru-RU" dirty="0"/>
              <a:t> препаратами, </a:t>
            </a:r>
            <a:r>
              <a:rPr lang="ru-RU" dirty="0" err="1"/>
              <a:t>анімаціями</a:t>
            </a:r>
            <a:r>
              <a:rPr lang="ru-RU" dirty="0"/>
              <a:t>).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Мета: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та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розпізнавати</a:t>
            </a:r>
            <a:r>
              <a:rPr lang="ru-RU" dirty="0"/>
              <a:t> на моделях </a:t>
            </a:r>
            <a:r>
              <a:rPr lang="ru-RU" dirty="0" err="1"/>
              <a:t>і</a:t>
            </a:r>
            <a:r>
              <a:rPr lang="ru-RU" dirty="0"/>
              <a:t> муляжах.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Обладнання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розбірні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та </a:t>
            </a:r>
            <a:r>
              <a:rPr lang="ru-RU" dirty="0" err="1"/>
              <a:t>муляжі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людини, </a:t>
            </a:r>
            <a:r>
              <a:rPr lang="ru-RU" dirty="0" err="1"/>
              <a:t>вологі</a:t>
            </a:r>
            <a:r>
              <a:rPr lang="ru-RU" dirty="0"/>
              <a:t> та </a:t>
            </a:r>
            <a:r>
              <a:rPr lang="ru-RU" dirty="0" err="1"/>
              <a:t>пластинчасті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людини.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Хід роботи: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І.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головного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розбірною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моделлю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1.</a:t>
            </a:r>
          </a:p>
          <a:p>
            <a:r>
              <a:rPr lang="ru-RU" dirty="0" err="1"/>
              <a:t>Розгляньте</a:t>
            </a:r>
            <a:r>
              <a:rPr lang="ru-RU" dirty="0"/>
              <a:t> </a:t>
            </a:r>
            <a:r>
              <a:rPr lang="ru-RU" dirty="0" err="1"/>
              <a:t>розбірну</a:t>
            </a:r>
            <a:r>
              <a:rPr lang="ru-RU" dirty="0"/>
              <a:t> модель головного </a:t>
            </a:r>
            <a:r>
              <a:rPr lang="ru-RU" dirty="0" err="1"/>
              <a:t>мозку</a:t>
            </a:r>
            <a:r>
              <a:rPr lang="ru-RU" dirty="0"/>
              <a:t> людини. 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/>
              <a:t>довгастий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мозочок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проміжний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мозолисте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великий </a:t>
            </a:r>
            <a:r>
              <a:rPr lang="ru-RU" dirty="0" err="1"/>
              <a:t>мозок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Лабораторне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дослідження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587" y="713370"/>
            <a:ext cx="8589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2 </a:t>
            </a:r>
          </a:p>
          <a:p>
            <a:r>
              <a:rPr lang="ru-RU" dirty="0" err="1"/>
              <a:t>Підпишіть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, </a:t>
            </a:r>
            <a:r>
              <a:rPr lang="ru-RU" dirty="0" err="1"/>
              <a:t>позначте</a:t>
            </a:r>
            <a:r>
              <a:rPr lang="ru-RU" dirty="0"/>
              <a:t> </a:t>
            </a:r>
            <a:r>
              <a:rPr lang="ru-RU" dirty="0" err="1"/>
              <a:t>довгастий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мозочок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проміжний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мозолисте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великий </a:t>
            </a:r>
            <a:r>
              <a:rPr lang="ru-RU" dirty="0" err="1"/>
              <a:t>мозок</a:t>
            </a:r>
            <a:r>
              <a:rPr lang="ru-RU" dirty="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26" y="1511029"/>
            <a:ext cx="3055920" cy="257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35030" y="1815830"/>
            <a:ext cx="12907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1 -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2 –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3 –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4 –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5 –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6 –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7 -  __________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190" y="3995921"/>
            <a:ext cx="8693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3</a:t>
            </a:r>
          </a:p>
          <a:p>
            <a:r>
              <a:rPr lang="ru-RU" dirty="0" err="1"/>
              <a:t>Дослідіть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Знайдіть</a:t>
            </a:r>
            <a:r>
              <a:rPr lang="ru-RU" dirty="0"/>
              <a:t> праву та </a:t>
            </a:r>
            <a:r>
              <a:rPr lang="ru-RU" dirty="0" err="1"/>
              <a:t>ліву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</a:t>
            </a:r>
            <a:r>
              <a:rPr lang="ru-RU" dirty="0" err="1"/>
              <a:t>Розгляньте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та </a:t>
            </a:r>
            <a:r>
              <a:rPr lang="ru-RU" dirty="0" err="1"/>
              <a:t>бічної</a:t>
            </a:r>
            <a:r>
              <a:rPr lang="ru-RU" dirty="0"/>
              <a:t> </a:t>
            </a:r>
            <a:r>
              <a:rPr lang="ru-RU" dirty="0" err="1"/>
              <a:t>борозен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великих </a:t>
            </a:r>
            <a:r>
              <a:rPr lang="ru-RU" dirty="0" err="1"/>
              <a:t>півкуль</a:t>
            </a:r>
            <a:r>
              <a:rPr lang="ru-RU" dirty="0"/>
              <a:t>. </a:t>
            </a:r>
            <a:r>
              <a:rPr lang="ru-RU" dirty="0" err="1"/>
              <a:t>Підпишіть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, указавши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великого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12899" r="10530"/>
          <a:stretch>
            <a:fillRect/>
          </a:stretch>
        </p:blipFill>
        <p:spPr bwMode="auto">
          <a:xfrm>
            <a:off x="4682247" y="1618979"/>
            <a:ext cx="2516221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948136" y="1783404"/>
            <a:ext cx="531779" cy="447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896911" y="2386519"/>
            <a:ext cx="262646" cy="197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259421" y="2846962"/>
            <a:ext cx="570690" cy="337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436468" y="1750979"/>
            <a:ext cx="295072" cy="346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47098" y="163424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/>
              <a:t>1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110919" y="220169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/>
              <a:t>4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673175" y="157588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/>
              <a:t>3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087566" y="303827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/>
              <a:t>2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441661" y="2480554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1 -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2 –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3 – __________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4 – __________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Лабораторне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дослідження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60" y="802035"/>
            <a:ext cx="8573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ІІ.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головного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вологими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пластинчастими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препаратами.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Завдіння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1. </a:t>
            </a:r>
          </a:p>
          <a:p>
            <a:r>
              <a:rPr lang="ru-RU" dirty="0"/>
              <a:t>На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пластинчастих</a:t>
            </a:r>
            <a:r>
              <a:rPr lang="ru-RU" dirty="0"/>
              <a:t> препаратах </a:t>
            </a:r>
            <a:r>
              <a:rPr lang="ru-RU" dirty="0" err="1"/>
              <a:t>розгляньте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сірої</a:t>
            </a:r>
            <a:r>
              <a:rPr lang="ru-RU" dirty="0"/>
              <a:t> та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стовбурі</a:t>
            </a:r>
            <a:r>
              <a:rPr lang="ru-RU" dirty="0"/>
              <a:t>. </a:t>
            </a:r>
            <a:r>
              <a:rPr lang="ru-RU" dirty="0" err="1"/>
              <a:t>Сіра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в </a:t>
            </a:r>
            <a:r>
              <a:rPr lang="ru-RU" dirty="0" err="1"/>
              <a:t>стовбурі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розміщена</a:t>
            </a:r>
            <a:r>
              <a:rPr lang="ru-RU" dirty="0"/>
              <a:t> __________, </a:t>
            </a:r>
            <a:r>
              <a:rPr lang="ru-RU" dirty="0" err="1"/>
              <a:t>біла</a:t>
            </a:r>
            <a:r>
              <a:rPr lang="ru-RU" dirty="0"/>
              <a:t> – _________.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ru-RU" dirty="0"/>
              <a:t>. </a:t>
            </a:r>
          </a:p>
          <a:p>
            <a:r>
              <a:rPr lang="ru-RU" dirty="0" err="1"/>
              <a:t>Роздивіться</a:t>
            </a:r>
            <a:r>
              <a:rPr lang="ru-RU" dirty="0"/>
              <a:t> </a:t>
            </a:r>
            <a:r>
              <a:rPr lang="ru-RU" dirty="0" err="1"/>
              <a:t>вологі</a:t>
            </a:r>
            <a:r>
              <a:rPr lang="ru-RU" dirty="0"/>
              <a:t> (</a:t>
            </a:r>
            <a:r>
              <a:rPr lang="ru-RU" dirty="0" err="1"/>
              <a:t>пластинчасті</a:t>
            </a:r>
            <a:r>
              <a:rPr lang="ru-RU" dirty="0"/>
              <a:t>)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. На </a:t>
            </a:r>
            <a:r>
              <a:rPr lang="ru-RU" dirty="0" err="1"/>
              <a:t>пластинчастому</a:t>
            </a:r>
            <a:r>
              <a:rPr lang="ru-RU" dirty="0"/>
              <a:t> </a:t>
            </a:r>
            <a:r>
              <a:rPr lang="ru-RU" dirty="0" err="1"/>
              <a:t>препараті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 </a:t>
            </a:r>
            <a:r>
              <a:rPr lang="ru-RU" dirty="0" err="1"/>
              <a:t>сіра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розміщена</a:t>
            </a:r>
            <a:r>
              <a:rPr lang="ru-RU" dirty="0"/>
              <a:t> ______ та </a:t>
            </a:r>
            <a:r>
              <a:rPr lang="ru-RU" dirty="0" err="1"/>
              <a:t>позначена</a:t>
            </a:r>
            <a:r>
              <a:rPr lang="ru-RU" dirty="0"/>
              <a:t> на </a:t>
            </a:r>
            <a:r>
              <a:rPr lang="ru-RU" dirty="0" err="1"/>
              <a:t>малюнку</a:t>
            </a:r>
            <a:r>
              <a:rPr lang="ru-RU" dirty="0"/>
              <a:t> цифрою _____, </a:t>
            </a:r>
            <a:r>
              <a:rPr lang="ru-RU" dirty="0" err="1"/>
              <a:t>біла</a:t>
            </a:r>
            <a:r>
              <a:rPr lang="ru-RU" dirty="0"/>
              <a:t> ______ та </a:t>
            </a:r>
            <a:r>
              <a:rPr lang="ru-RU" dirty="0" err="1"/>
              <a:t>позначена</a:t>
            </a:r>
            <a:r>
              <a:rPr lang="ru-RU" dirty="0"/>
              <a:t> на </a:t>
            </a:r>
            <a:r>
              <a:rPr lang="ru-RU" dirty="0" err="1"/>
              <a:t>малюнку</a:t>
            </a:r>
            <a:r>
              <a:rPr lang="ru-RU" dirty="0"/>
              <a:t> цифрою _____.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74" y="2660714"/>
            <a:ext cx="2531927" cy="190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31268" y="2770237"/>
            <a:ext cx="58884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3.</a:t>
            </a:r>
            <a:r>
              <a:rPr lang="ru-RU" dirty="0"/>
              <a:t> </a:t>
            </a:r>
            <a:r>
              <a:rPr lang="ru-RU" dirty="0" err="1"/>
              <a:t>Дослідіть</a:t>
            </a:r>
            <a:r>
              <a:rPr lang="ru-RU" dirty="0"/>
              <a:t> </a:t>
            </a:r>
            <a:r>
              <a:rPr lang="ru-RU" dirty="0" err="1"/>
              <a:t>пластинчастий</a:t>
            </a:r>
            <a:r>
              <a:rPr lang="ru-RU" dirty="0"/>
              <a:t> препарат кори великих </a:t>
            </a:r>
            <a:r>
              <a:rPr lang="ru-RU" dirty="0" err="1"/>
              <a:t>півкуль</a:t>
            </a:r>
            <a:r>
              <a:rPr lang="ru-RU" dirty="0"/>
              <a:t>. </a:t>
            </a:r>
            <a:r>
              <a:rPr lang="ru-RU" dirty="0" err="1"/>
              <a:t>Укажіть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речовиною</a:t>
            </a:r>
            <a:r>
              <a:rPr lang="ru-RU" dirty="0"/>
              <a:t> </a:t>
            </a:r>
            <a:r>
              <a:rPr lang="ru-RU" dirty="0" err="1"/>
              <a:t>утворена</a:t>
            </a:r>
            <a:r>
              <a:rPr lang="ru-RU" dirty="0"/>
              <a:t> кора </a:t>
            </a:r>
            <a:r>
              <a:rPr lang="ru-RU" dirty="0" err="1"/>
              <a:t>півкуль</a:t>
            </a:r>
            <a:r>
              <a:rPr lang="ru-RU" dirty="0"/>
              <a:t>  ______. Вона </a:t>
            </a:r>
            <a:r>
              <a:rPr lang="ru-RU" dirty="0" err="1"/>
              <a:t>утворює</a:t>
            </a:r>
            <a:r>
              <a:rPr lang="ru-RU" dirty="0"/>
              <a:t> ____________. </a:t>
            </a:r>
          </a:p>
          <a:p>
            <a:endParaRPr lang="uk-UA" dirty="0"/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Сформулюйте висновки дослідження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644046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10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318" y="3179904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https://wordwall.net/uk/resource/30465341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13289" y="3556040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https://wordwall.net/uk/resource/52915020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6805" y="3912721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https://wordwall.net/uk/resource/52916379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6805" y="4295342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https://wordwall.net/uk/resource/52644152</a:t>
            </a:r>
            <a:endParaRPr lang="ru-RU" dirty="0"/>
          </a:p>
        </p:txBody>
      </p:sp>
      <p:pic>
        <p:nvPicPr>
          <p:cNvPr id="21" name="Picture 2" descr="Мальчик Учиться — стоковая векторная графика и другие изображения на тему  Бумага - Бумага, Векторная графика, Высовывать язык - iStoc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3379" y="1935712"/>
            <a:ext cx="3099205" cy="2807097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960" y="3117044"/>
            <a:ext cx="746632" cy="7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0;p27"/>
          <p:cNvSpPr txBox="1"/>
          <p:nvPr/>
        </p:nvSpPr>
        <p:spPr>
          <a:xfrm>
            <a:off x="694791" y="841647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167A80"/>
                </a:solidFill>
                <a:latin typeface="Arial" panose="020B0604020202020204" pitchFamily="34" charset="0"/>
                <a:ea typeface="Alegreya"/>
                <a:cs typeface="Arial" panose="020B0604020202020204" pitchFamily="34" charset="0"/>
                <a:sym typeface="Alegreya"/>
              </a:rPr>
              <a:t>ВИКОРИСТАНІ ДЖЕРЕЛА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6" y="750503"/>
            <a:ext cx="446315" cy="446315"/>
          </a:xfrm>
          <a:prstGeom prst="rect">
            <a:avLst/>
          </a:prstGeom>
        </p:spPr>
      </p:pic>
      <p:cxnSp>
        <p:nvCxnSpPr>
          <p:cNvPr id="1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8.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4593" y="1376776"/>
            <a:ext cx="6053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12121"/>
                </a:solidFill>
                <a:latin typeface="Open Sans"/>
              </a:rPr>
              <a:t>Наука. Це люблю - Світ. ЯК ПРАЦЮЄ МОЗОК? | </a:t>
            </a:r>
            <a:r>
              <a:rPr lang="en-US" dirty="0" err="1">
                <a:solidFill>
                  <a:srgbClr val="212121"/>
                </a:solidFill>
                <a:latin typeface="Open Sans"/>
              </a:rPr>
              <a:t>Jak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Open Sans"/>
              </a:rPr>
              <a:t>działa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Open Sans"/>
              </a:rPr>
              <a:t>mózg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?, 2022. </a:t>
            </a:r>
            <a:r>
              <a:rPr lang="en-US" i="1" dirty="0">
                <a:solidFill>
                  <a:srgbClr val="212121"/>
                </a:solidFill>
                <a:latin typeface="Open Sans"/>
              </a:rPr>
              <a:t>YouTube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. URL: </a:t>
            </a:r>
            <a:r>
              <a:rPr lang="en-US" dirty="0">
                <a:solidFill>
                  <a:srgbClr val="1A57AA"/>
                </a:solidFill>
                <a:latin typeface="Open Sans"/>
                <a:hlinkClick r:id="rId4"/>
              </a:rPr>
              <a:t>https://www.youtube.com/watch?v=Q_8mxgDvCp8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531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2036323" y="846686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Передній мозок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42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4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59813" y="4409872"/>
            <a:ext cx="535738" cy="560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297535" y="1463616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кінцевий мозок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963" y="1466859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Проміжний мозок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Головний мозок — урок. Біологія, 8 кла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8724" y="828159"/>
            <a:ext cx="2710100" cy="1838825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>
            <a:stCxn id="5" idx="2"/>
            <a:endCxn id="15" idx="0"/>
          </p:cNvCxnSpPr>
          <p:nvPr/>
        </p:nvCxnSpPr>
        <p:spPr>
          <a:xfrm flipH="1">
            <a:off x="1881104" y="1154463"/>
            <a:ext cx="1400360" cy="312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2"/>
            <a:endCxn id="12" idx="0"/>
          </p:cNvCxnSpPr>
          <p:nvPr/>
        </p:nvCxnSpPr>
        <p:spPr>
          <a:xfrm>
            <a:off x="3281464" y="1154463"/>
            <a:ext cx="1261212" cy="309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7497" y="4418896"/>
            <a:ext cx="237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Знайдіть на малюнках відділи переднього мозку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6" name="Picture 4" descr="Головний мозок | Урок на 1 завдання. Біологія"/>
          <p:cNvPicPr>
            <a:picLocks noChangeAspect="1" noChangeArrowheads="1"/>
          </p:cNvPicPr>
          <p:nvPr/>
        </p:nvPicPr>
        <p:blipFill>
          <a:blip r:embed="rId4"/>
          <a:srcRect t="16440"/>
          <a:stretch>
            <a:fillRect/>
          </a:stretch>
        </p:blipFill>
        <p:spPr bwMode="auto">
          <a:xfrm>
            <a:off x="1805470" y="2378765"/>
            <a:ext cx="3124200" cy="244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Що представляє собою таламічний інсульт: наслідки, лікування та  відновлення? | МЕДИ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129" y="678513"/>
            <a:ext cx="2476229" cy="1675581"/>
          </a:xfrm>
          <a:prstGeom prst="rect">
            <a:avLst/>
          </a:prstGeom>
          <a:noFill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42</a:t>
            </a:r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і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проміжного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33794" name="Picture 2" descr="Головний мозок людини: передній мозок - Біологія. Повторне видання. 8 клас.  Матя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86" y="2535675"/>
            <a:ext cx="1937861" cy="18373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20149" y="1233396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Проміжний мозок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6652" y="1758689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Таламус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6363" y="1755447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гіпоталамус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7" idx="2"/>
            <a:endCxn id="8" idx="0"/>
          </p:cNvCxnSpPr>
          <p:nvPr/>
        </p:nvCxnSpPr>
        <p:spPr>
          <a:xfrm flipH="1">
            <a:off x="2451793" y="1541173"/>
            <a:ext cx="2613497" cy="217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2"/>
            <a:endCxn id="9" idx="0"/>
          </p:cNvCxnSpPr>
          <p:nvPr/>
        </p:nvCxnSpPr>
        <p:spPr>
          <a:xfrm>
            <a:off x="5065290" y="1541173"/>
            <a:ext cx="16214" cy="214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96924" y="2170493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гіпофіз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3121" y="2160765"/>
            <a:ext cx="24902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епіфіз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9226" y="2585785"/>
            <a:ext cx="4572000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Таламус</a:t>
            </a:r>
            <a:r>
              <a:rPr lang="ru-RU" dirty="0"/>
              <a:t> –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проміжного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становить собою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сірої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ядер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налічують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40).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охоплює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проміжного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відповідає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висхідними</a:t>
            </a:r>
            <a:r>
              <a:rPr lang="ru-RU" dirty="0"/>
              <a:t> шляхами </a:t>
            </a:r>
            <a:r>
              <a:rPr lang="ru-RU" dirty="0" err="1"/>
              <a:t>надходить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ядер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чуття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нюху).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таламуса </a:t>
            </a:r>
            <a:r>
              <a:rPr lang="ru-RU" dirty="0" err="1"/>
              <a:t>спрямовується</a:t>
            </a:r>
            <a:r>
              <a:rPr lang="ru-RU" dirty="0"/>
              <a:t> до кори великих </a:t>
            </a:r>
            <a:r>
              <a:rPr lang="ru-RU" dirty="0" err="1"/>
              <a:t>півкуль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центром</a:t>
            </a:r>
            <a:r>
              <a:rPr lang="ru-RU" dirty="0"/>
              <a:t> </a:t>
            </a:r>
            <a:r>
              <a:rPr lang="ru-RU" dirty="0" err="1"/>
              <a:t>больової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, </a:t>
            </a:r>
            <a:r>
              <a:rPr lang="ru-RU" dirty="0" err="1"/>
              <a:t>замикання</a:t>
            </a:r>
            <a:r>
              <a:rPr lang="ru-RU" dirty="0"/>
              <a:t> </a:t>
            </a:r>
            <a:r>
              <a:rPr lang="ru-RU" dirty="0" err="1"/>
              <a:t>умовних</a:t>
            </a:r>
            <a:r>
              <a:rPr lang="ru-RU" dirty="0"/>
              <a:t> </a:t>
            </a:r>
            <a:r>
              <a:rPr lang="ru-RU" dirty="0" err="1"/>
              <a:t>рефлексів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</p:txBody>
      </p:sp>
      <p:pic>
        <p:nvPicPr>
          <p:cNvPr id="17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8849" y="4577498"/>
            <a:ext cx="366702" cy="392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614527" y="4516173"/>
            <a:ext cx="237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Знайдіть на малюнку відділи, що підписані цифрами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9948" y="538264"/>
            <a:ext cx="3255523" cy="11024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Центри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відчуття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спраги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, голоду,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насичення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, сну та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неспання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терморегуляції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, контролю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ендокринних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залоз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розташовані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підкіркові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центри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зору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та слуху</a:t>
            </a:r>
          </a:p>
        </p:txBody>
      </p:sp>
      <p:cxnSp>
        <p:nvCxnSpPr>
          <p:cNvPr id="30" name="Прямая со стрелкой 29"/>
          <p:cNvCxnSpPr>
            <a:stCxn id="7" idx="0"/>
          </p:cNvCxnSpPr>
          <p:nvPr/>
        </p:nvCxnSpPr>
        <p:spPr>
          <a:xfrm flipH="1" flipV="1">
            <a:off x="3476017" y="856034"/>
            <a:ext cx="1589273" cy="377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і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проміжного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032" y="752272"/>
            <a:ext cx="4584971" cy="41857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Гіпоталамус</a:t>
            </a:r>
            <a:r>
              <a:rPr lang="ru-RU" dirty="0"/>
              <a:t> – невелика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проміжного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таламусом.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до складу </a:t>
            </a:r>
            <a:r>
              <a:rPr lang="ru-RU" dirty="0" err="1"/>
              <a:t>гіпоталамуса</a:t>
            </a:r>
            <a:r>
              <a:rPr lang="ru-RU" dirty="0"/>
              <a:t>,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сірої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– ядра (</a:t>
            </a:r>
            <a:r>
              <a:rPr lang="ru-RU" dirty="0" err="1"/>
              <a:t>понад</a:t>
            </a:r>
            <a:r>
              <a:rPr lang="ru-RU" dirty="0"/>
              <a:t> 30).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шляхи </a:t>
            </a:r>
            <a:r>
              <a:rPr lang="ru-RU" dirty="0" err="1"/>
              <a:t>пов’язують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проміжного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ділянками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(великими </a:t>
            </a:r>
            <a:r>
              <a:rPr lang="ru-RU" dirty="0" err="1"/>
              <a:t>півкулями</a:t>
            </a:r>
            <a:r>
              <a:rPr lang="ru-RU" dirty="0"/>
              <a:t>, </a:t>
            </a:r>
            <a:r>
              <a:rPr lang="ru-RU" dirty="0" err="1"/>
              <a:t>мозочком</a:t>
            </a:r>
            <a:r>
              <a:rPr lang="ru-RU" dirty="0"/>
              <a:t>, </a:t>
            </a:r>
            <a:r>
              <a:rPr lang="ru-RU" dirty="0" err="1"/>
              <a:t>стовбуром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-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важливий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інтегративний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центр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бере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участь </a:t>
            </a:r>
            <a:r>
              <a:rPr lang="ru-RU" dirty="0"/>
              <a:t>у </a:t>
            </a:r>
            <a:r>
              <a:rPr lang="ru-RU" dirty="0" err="1"/>
              <a:t>здійсненні</a:t>
            </a:r>
            <a:r>
              <a:rPr lang="ru-RU" dirty="0"/>
              <a:t> як </a:t>
            </a:r>
            <a:r>
              <a:rPr lang="ru-RU" dirty="0" err="1"/>
              <a:t>нервової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гуморальної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організму, </a:t>
            </a:r>
            <a:r>
              <a:rPr lang="ru-RU" dirty="0" err="1"/>
              <a:t>підтримуючи</a:t>
            </a:r>
            <a:r>
              <a:rPr lang="ru-RU" dirty="0"/>
              <a:t> гомеостаз.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центри</a:t>
            </a:r>
            <a:r>
              <a:rPr lang="ru-RU" dirty="0"/>
              <a:t> голоду, </a:t>
            </a:r>
            <a:r>
              <a:rPr lang="ru-RU" dirty="0" err="1"/>
              <a:t>спраги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та </a:t>
            </a:r>
            <a:r>
              <a:rPr lang="ru-RU" dirty="0" err="1"/>
              <a:t>емоції</a:t>
            </a:r>
            <a:r>
              <a:rPr lang="ru-RU" dirty="0"/>
              <a:t>, сон та </a:t>
            </a:r>
            <a:r>
              <a:rPr lang="ru-RU" dirty="0" err="1"/>
              <a:t>неспання</a:t>
            </a:r>
            <a:r>
              <a:rPr lang="ru-RU" dirty="0"/>
              <a:t>, температуру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у ядрах </a:t>
            </a:r>
            <a:r>
              <a:rPr lang="ru-RU" dirty="0" err="1"/>
              <a:t>гіпоталамуса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виробляють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–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нейрогормони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контролює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ендокринної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</a:p>
        </p:txBody>
      </p:sp>
      <p:pic>
        <p:nvPicPr>
          <p:cNvPr id="9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66721" y="4480221"/>
            <a:ext cx="366702" cy="3926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94034" y="4263255"/>
            <a:ext cx="23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Замалюйте в зошиті будову проміжного мозку та підпишіть його складові.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4" name="Picture 6" descr="Гипоталамус – Easy Anatomy 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954" y="943583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і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кінцевого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277" y="662978"/>
            <a:ext cx="4572000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Кінцевий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великий,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мозок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правої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лівої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півкуль</a:t>
            </a:r>
            <a:r>
              <a:rPr lang="ru-RU" dirty="0"/>
              <a:t>, </a:t>
            </a:r>
            <a:r>
              <a:rPr lang="ru-RU" dirty="0" err="1"/>
              <a:t>розділених</a:t>
            </a:r>
            <a:r>
              <a:rPr lang="ru-RU" dirty="0"/>
              <a:t> </a:t>
            </a:r>
            <a:r>
              <a:rPr lang="ru-RU" dirty="0" err="1"/>
              <a:t>поздовжньою</a:t>
            </a:r>
            <a:r>
              <a:rPr lang="ru-RU" dirty="0"/>
              <a:t> </a:t>
            </a:r>
            <a:r>
              <a:rPr lang="ru-RU" dirty="0" err="1"/>
              <a:t>щілиною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волокон,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мозолисте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тіло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нервовими</a:t>
            </a:r>
            <a:r>
              <a:rPr lang="ru-RU" dirty="0"/>
              <a:t> </a:t>
            </a:r>
            <a:r>
              <a:rPr lang="ru-RU" dirty="0" err="1"/>
              <a:t>імпульсами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півкулями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узгоджену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широкий </a:t>
            </a:r>
            <a:r>
              <a:rPr lang="ru-RU" dirty="0" err="1"/>
              <a:t>сплощений</a:t>
            </a:r>
            <a:r>
              <a:rPr lang="ru-RU" dirty="0"/>
              <a:t> пучок </a:t>
            </a:r>
            <a:r>
              <a:rPr lang="ru-RU" dirty="0" err="1"/>
              <a:t>нервових</a:t>
            </a:r>
            <a:r>
              <a:rPr lang="ru-RU" dirty="0"/>
              <a:t> волокон </a:t>
            </a:r>
            <a:r>
              <a:rPr lang="ru-RU" dirty="0" err="1"/>
              <a:t>завдовжки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 см,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200–250 </a:t>
            </a:r>
            <a:r>
              <a:rPr lang="ru-RU" dirty="0" err="1"/>
              <a:t>млн</a:t>
            </a:r>
            <a:r>
              <a:rPr lang="ru-RU" dirty="0"/>
              <a:t> </a:t>
            </a:r>
            <a:r>
              <a:rPr lang="ru-RU" dirty="0" err="1"/>
              <a:t>аксонів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</a:t>
            </a:r>
            <a:r>
              <a:rPr lang="ru-RU" dirty="0" err="1"/>
              <a:t>назустріч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одному. Вони </a:t>
            </a:r>
            <a:r>
              <a:rPr lang="ru-RU" dirty="0" err="1"/>
              <a:t>входять</a:t>
            </a:r>
            <a:r>
              <a:rPr lang="ru-RU" dirty="0"/>
              <a:t> у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 </a:t>
            </a:r>
            <a:r>
              <a:rPr lang="ru-RU" dirty="0" err="1"/>
              <a:t>півкуль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прямують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кори.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У людини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80%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маси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головного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мозку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півкуль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сірою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речовиною</a:t>
            </a:r>
            <a:r>
              <a:rPr lang="ru-RU" dirty="0"/>
              <a:t>. Вона </a:t>
            </a:r>
            <a:r>
              <a:rPr lang="ru-RU" dirty="0" err="1"/>
              <a:t>утворює</a:t>
            </a:r>
            <a:r>
              <a:rPr lang="ru-RU" dirty="0"/>
              <a:t> кору,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. У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білій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речовині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ядра.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Кора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1,3 до 4,5мм. </a:t>
            </a:r>
            <a:r>
              <a:rPr lang="ru-RU" dirty="0" err="1"/>
              <a:t>Підраховано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10–14 </a:t>
            </a:r>
            <a:r>
              <a:rPr lang="ru-RU" dirty="0" err="1"/>
              <a:t>млрд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зібраних</a:t>
            </a:r>
            <a:r>
              <a:rPr lang="ru-RU" dirty="0"/>
              <a:t> у </a:t>
            </a:r>
            <a:r>
              <a:rPr lang="ru-RU" dirty="0" err="1"/>
              <a:t>шари</a:t>
            </a:r>
            <a:r>
              <a:rPr lang="ru-RU" dirty="0"/>
              <a:t> 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 b="13972"/>
          <a:stretch>
            <a:fillRect/>
          </a:stretch>
        </p:blipFill>
        <p:spPr bwMode="auto">
          <a:xfrm>
            <a:off x="5831498" y="849548"/>
            <a:ext cx="3091466" cy="243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73175" y="3249039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 – мозолисте тіло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2 – нервові волокна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7642" y="837676"/>
            <a:ext cx="4572000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дослідження</a:t>
            </a:r>
            <a:r>
              <a:rPr lang="ru-RU" dirty="0"/>
              <a:t>           </a:t>
            </a:r>
            <a:r>
              <a:rPr lang="ru-RU" dirty="0" err="1"/>
              <a:t>мікроскопічної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кори </a:t>
            </a:r>
            <a:r>
              <a:rPr lang="ru-RU" dirty="0" err="1"/>
              <a:t>півкуль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професору</a:t>
            </a:r>
            <a:r>
              <a:rPr lang="ru-RU" dirty="0"/>
              <a:t> 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Володимиру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Олексійовичу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Бецу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перший описав </a:t>
            </a:r>
            <a:r>
              <a:rPr lang="ru-RU" dirty="0" err="1"/>
              <a:t>рухову</a:t>
            </a:r>
            <a:r>
              <a:rPr lang="ru-RU" dirty="0"/>
              <a:t> зону кори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пірамідальної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(</a:t>
            </a:r>
            <a:r>
              <a:rPr lang="ru-RU" dirty="0" err="1"/>
              <a:t>названі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честь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Беца</a:t>
            </a:r>
            <a:r>
              <a:rPr lang="ru-RU" dirty="0"/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3500" y="689959"/>
            <a:ext cx="1355387" cy="343708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>
                <a:solidFill>
                  <a:srgbClr val="419D59"/>
                </a:solidFill>
              </a:rPr>
              <a:t>Цікаво знати</a:t>
            </a:r>
            <a:endParaRPr lang="ru-RU" sz="1200" b="1" cap="small" dirty="0">
              <a:solidFill>
                <a:srgbClr val="419D59"/>
              </a:solidFill>
            </a:endParaRPr>
          </a:p>
        </p:txBody>
      </p:sp>
      <p:pic>
        <p:nvPicPr>
          <p:cNvPr id="30722" name="Picture 2" descr="Бец Володимир Олексійович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1523" y="804322"/>
            <a:ext cx="2130737" cy="278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134256" y="3871617"/>
            <a:ext cx="457200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В. О.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Бец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(1834–1894) –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анатом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гістолог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Св. </a:t>
            </a:r>
            <a:r>
              <a:rPr lang="ru-RU" dirty="0" err="1"/>
              <a:t>Володимира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–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)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b="19653"/>
          <a:stretch>
            <a:fillRect/>
          </a:stretch>
        </p:blipFill>
        <p:spPr bwMode="auto">
          <a:xfrm>
            <a:off x="1134892" y="2470612"/>
            <a:ext cx="2403543" cy="20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86775" y="4497169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А – схема нейронної будови 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кори головного мозку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Б – фото нейронів кори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Кора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8" y="758128"/>
            <a:ext cx="8680539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Площа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кори </a:t>
            </a:r>
            <a:r>
              <a:rPr lang="ru-RU" dirty="0"/>
              <a:t>становить </a:t>
            </a:r>
            <a:r>
              <a:rPr lang="ru-RU" dirty="0" err="1"/>
              <a:t>приблизно</a:t>
            </a:r>
            <a:r>
              <a:rPr lang="ru-RU" dirty="0"/>
              <a:t> 220 000 мм</a:t>
            </a:r>
            <a:r>
              <a:rPr lang="ru-RU" baseline="30000" dirty="0"/>
              <a:t>2</a:t>
            </a:r>
            <a:r>
              <a:rPr lang="ru-RU" dirty="0"/>
              <a:t> 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шар кори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укладений</a:t>
            </a:r>
            <a:r>
              <a:rPr lang="ru-RU" dirty="0"/>
              <a:t> у складки, тому </a:t>
            </a:r>
            <a:r>
              <a:rPr lang="ru-RU" dirty="0" err="1"/>
              <a:t>поверхня</a:t>
            </a:r>
            <a:r>
              <a:rPr lang="ru-RU" dirty="0"/>
              <a:t> кори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рельєфний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, </a:t>
            </a:r>
            <a:r>
              <a:rPr lang="ru-RU" dirty="0" err="1"/>
              <a:t>утворений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борознами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звивинами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три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найглибші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борозни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півкуль</a:t>
            </a:r>
            <a:r>
              <a:rPr lang="ru-RU" dirty="0"/>
              <a:t>: </a:t>
            </a:r>
            <a:r>
              <a:rPr lang="ru-RU" i="1" dirty="0" err="1"/>
              <a:t>бічну</a:t>
            </a:r>
            <a:r>
              <a:rPr lang="ru-RU" dirty="0"/>
              <a:t>, </a:t>
            </a:r>
            <a:r>
              <a:rPr lang="ru-RU" i="1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i="1" dirty="0" err="1"/>
              <a:t>потилично-тім’яну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чотири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частки</a:t>
            </a:r>
            <a:r>
              <a:rPr lang="ru-RU" dirty="0"/>
              <a:t>: </a:t>
            </a:r>
            <a:r>
              <a:rPr lang="ru-RU" i="1" dirty="0" err="1"/>
              <a:t>лобову</a:t>
            </a:r>
            <a:r>
              <a:rPr lang="ru-RU" dirty="0"/>
              <a:t>, </a:t>
            </a:r>
            <a:r>
              <a:rPr lang="ru-RU" i="1" dirty="0" err="1"/>
              <a:t>тім’яну</a:t>
            </a:r>
            <a:r>
              <a:rPr lang="ru-RU" dirty="0"/>
              <a:t>, </a:t>
            </a:r>
            <a:r>
              <a:rPr lang="ru-RU" i="1" dirty="0" err="1"/>
              <a:t>скроневу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i="1" dirty="0" err="1"/>
              <a:t>потиличну</a:t>
            </a:r>
            <a:r>
              <a:rPr lang="ru-RU" dirty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–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нервовий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центр </a:t>
            </a:r>
            <a:r>
              <a:rPr lang="ru-RU" dirty="0"/>
              <a:t>–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кора становить собою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зон,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чітких</a:t>
            </a:r>
            <a:r>
              <a:rPr lang="ru-RU" dirty="0"/>
              <a:t> меж. Таких зон,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будовою</a:t>
            </a:r>
            <a:r>
              <a:rPr lang="ru-RU" dirty="0"/>
              <a:t> та </a:t>
            </a:r>
            <a:r>
              <a:rPr lang="ru-RU" dirty="0" err="1"/>
              <a:t>функціями</a:t>
            </a:r>
            <a:r>
              <a:rPr lang="ru-RU" dirty="0"/>
              <a:t>,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50 до 200.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t="9167"/>
          <a:stretch>
            <a:fillRect/>
          </a:stretch>
        </p:blipFill>
        <p:spPr bwMode="auto">
          <a:xfrm>
            <a:off x="2347609" y="2797858"/>
            <a:ext cx="4590510" cy="22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9261" y="533221"/>
            <a:ext cx="244812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err="1">
                <a:solidFill>
                  <a:srgbClr val="339933"/>
                </a:solidFill>
              </a:rPr>
              <a:t>Зони</a:t>
            </a:r>
            <a:r>
              <a:rPr lang="ru-RU" sz="1200" b="1" cap="all" dirty="0">
                <a:solidFill>
                  <a:srgbClr val="339933"/>
                </a:solidFill>
              </a:rPr>
              <a:t> кори головного </a:t>
            </a:r>
            <a:r>
              <a:rPr lang="ru-RU" sz="1200" b="1" cap="all" dirty="0" err="1">
                <a:solidFill>
                  <a:srgbClr val="339933"/>
                </a:solidFill>
              </a:rPr>
              <a:t>мозку</a:t>
            </a:r>
            <a:endParaRPr lang="ru-RU" sz="1200" b="1" cap="all" dirty="0">
              <a:solidFill>
                <a:srgbClr val="3399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234" y="1408709"/>
            <a:ext cx="199092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err="1">
                <a:solidFill>
                  <a:srgbClr val="339933"/>
                </a:solidFill>
              </a:rPr>
              <a:t>Чутливі</a:t>
            </a:r>
            <a:r>
              <a:rPr lang="ru-RU" sz="1200" b="1" cap="all" dirty="0">
                <a:solidFill>
                  <a:srgbClr val="339933"/>
                </a:solidFill>
              </a:rPr>
              <a:t> </a:t>
            </a:r>
            <a:r>
              <a:rPr lang="ru-RU" sz="1200" b="1" cap="all" dirty="0" err="1">
                <a:solidFill>
                  <a:srgbClr val="339933"/>
                </a:solidFill>
              </a:rPr>
              <a:t>зони</a:t>
            </a:r>
            <a:r>
              <a:rPr lang="ru-RU" sz="1200" b="1" cap="all" dirty="0">
                <a:solidFill>
                  <a:srgbClr val="339933"/>
                </a:solidFill>
              </a:rPr>
              <a:t> </a:t>
            </a:r>
            <a:r>
              <a:rPr lang="ru-RU" dirty="0" err="1"/>
              <a:t>сприймають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8622" y="1398265"/>
            <a:ext cx="255188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200" b="1" cap="all" dirty="0" err="1">
                <a:solidFill>
                  <a:srgbClr val="339933"/>
                </a:solidFill>
              </a:rPr>
              <a:t>рухові</a:t>
            </a:r>
            <a:r>
              <a:rPr lang="ru-RU" sz="1200" b="1" cap="all" dirty="0">
                <a:solidFill>
                  <a:srgbClr val="339933"/>
                </a:solidFill>
              </a:rPr>
              <a:t> </a:t>
            </a:r>
            <a:r>
              <a:rPr lang="ru-RU" sz="1200" b="1" cap="all" dirty="0" err="1">
                <a:solidFill>
                  <a:srgbClr val="339933"/>
                </a:solidFill>
              </a:rPr>
              <a:t>зони</a:t>
            </a:r>
            <a:r>
              <a:rPr lang="ru-RU" sz="1200" b="1" cap="all" dirty="0">
                <a:solidFill>
                  <a:srgbClr val="339933"/>
                </a:solidFill>
              </a:rPr>
              <a:t> </a:t>
            </a:r>
          </a:p>
          <a:p>
            <a:pPr algn="ctr"/>
            <a:r>
              <a:rPr lang="ru-RU" dirty="0"/>
              <a:t>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імпульсу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рухи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та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47487" y="1396831"/>
            <a:ext cx="3177703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err="1">
                <a:solidFill>
                  <a:srgbClr val="339933"/>
                </a:solidFill>
              </a:rPr>
              <a:t>Асоціативні</a:t>
            </a:r>
            <a:r>
              <a:rPr lang="ru-RU" sz="1200" b="1" cap="all" dirty="0">
                <a:solidFill>
                  <a:srgbClr val="339933"/>
                </a:solidFill>
              </a:rPr>
              <a:t> </a:t>
            </a:r>
            <a:r>
              <a:rPr lang="ru-RU" sz="1200" b="1" cap="all" dirty="0" err="1">
                <a:solidFill>
                  <a:srgbClr val="339933"/>
                </a:solidFill>
              </a:rPr>
              <a:t>зони</a:t>
            </a:r>
            <a:r>
              <a:rPr lang="ru-RU" sz="1200" b="1" cap="all" dirty="0">
                <a:solidFill>
                  <a:srgbClr val="339933"/>
                </a:solidFill>
              </a:rPr>
              <a:t> </a:t>
            </a:r>
          </a:p>
          <a:p>
            <a:pPr algn="ctr"/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чутливими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руховими</a:t>
            </a:r>
            <a:r>
              <a:rPr lang="ru-RU" dirty="0"/>
              <a:t> зонами кори.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асоціативними</a:t>
            </a:r>
            <a:r>
              <a:rPr lang="ru-RU" dirty="0"/>
              <a:t> зонами кори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людини,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6" idx="2"/>
            <a:endCxn id="7" idx="0"/>
          </p:cNvCxnSpPr>
          <p:nvPr/>
        </p:nvCxnSpPr>
        <p:spPr>
          <a:xfrm flipH="1">
            <a:off x="1546698" y="994886"/>
            <a:ext cx="3156627" cy="41382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2"/>
            <a:endCxn id="8" idx="0"/>
          </p:cNvCxnSpPr>
          <p:nvPr/>
        </p:nvCxnSpPr>
        <p:spPr>
          <a:xfrm flipH="1">
            <a:off x="3944567" y="994886"/>
            <a:ext cx="758758" cy="4033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>
            <a:off x="4703325" y="994886"/>
            <a:ext cx="2313559" cy="414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Головний мозок людини: передній мозок - Підручник з Біології. 8 клас. Матяш  - Нова прогр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8579" y="3096426"/>
            <a:ext cx="2879387" cy="1927032"/>
          </a:xfrm>
          <a:prstGeom prst="rect">
            <a:avLst/>
          </a:prstGeom>
          <a:noFill/>
        </p:spPr>
      </p:pic>
      <p:pic>
        <p:nvPicPr>
          <p:cNvPr id="9218" name="Picture 2" descr="Великий (кінцевий мозок) Структура півкуль: кора головного мозку та  підкірка Звивини та борозни кори Частки кори Зони кори Значення кори  головного мозку » Допомога учн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9744" y="2788566"/>
            <a:ext cx="3521414" cy="226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408" y="933863"/>
            <a:ext cx="457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півкуля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(великого)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</a:t>
            </a:r>
            <a:r>
              <a:rPr lang="ru-RU" dirty="0" err="1"/>
              <a:t>протилежного</a:t>
            </a:r>
            <a:r>
              <a:rPr lang="ru-RU" dirty="0"/>
              <a:t> боку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наприклад</a:t>
            </a:r>
            <a:r>
              <a:rPr lang="ru-RU" i="1" dirty="0"/>
              <a:t>, </a:t>
            </a:r>
            <a:r>
              <a:rPr lang="ru-RU" i="1" dirty="0" err="1"/>
              <a:t>ліва</a:t>
            </a:r>
            <a:r>
              <a:rPr lang="ru-RU" i="1" dirty="0"/>
              <a:t> </a:t>
            </a:r>
            <a:r>
              <a:rPr lang="ru-RU" i="1" dirty="0" err="1"/>
              <a:t>півкуля</a:t>
            </a:r>
            <a:r>
              <a:rPr lang="ru-RU" i="1" dirty="0"/>
              <a:t>   –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правої</a:t>
            </a:r>
            <a:r>
              <a:rPr lang="ru-RU" i="1" dirty="0"/>
              <a:t> руки, а права </a:t>
            </a:r>
            <a:r>
              <a:rPr lang="ru-RU" i="1" dirty="0" err="1"/>
              <a:t>півкуля</a:t>
            </a:r>
            <a:r>
              <a:rPr lang="ru-RU" i="1" dirty="0"/>
              <a:t> –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лівого</a:t>
            </a:r>
            <a:r>
              <a:rPr lang="ru-RU" i="1" dirty="0"/>
              <a:t> </a:t>
            </a:r>
            <a:r>
              <a:rPr lang="ru-RU" i="1" dirty="0" err="1"/>
              <a:t>зорового</a:t>
            </a:r>
            <a:r>
              <a:rPr lang="ru-RU" i="1" dirty="0"/>
              <a:t> нерва)</a:t>
            </a:r>
          </a:p>
        </p:txBody>
      </p:sp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10.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передній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Кора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45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5842" name="Picture 2" descr="Значення, будова та функції слухової сенсорної системи - Біологія. 8 клас.  Стра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58" y="1965628"/>
            <a:ext cx="3501525" cy="18476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33480" y="888467"/>
            <a:ext cx="3686783" cy="160043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Кора великих </a:t>
            </a:r>
            <a:r>
              <a:rPr lang="ru-RU" dirty="0" err="1"/>
              <a:t>півкуль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вирішальну</a:t>
            </a:r>
            <a:r>
              <a:rPr lang="ru-RU" dirty="0"/>
              <a:t> роль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людини, </a:t>
            </a:r>
            <a:r>
              <a:rPr lang="ru-RU" dirty="0" err="1"/>
              <a:t>сприйнятті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довільних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запам’ятовування</a:t>
            </a:r>
            <a:r>
              <a:rPr lang="ru-RU" dirty="0"/>
              <a:t>,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вона – </a:t>
            </a:r>
            <a:r>
              <a:rPr lang="ru-RU" i="1" dirty="0" err="1"/>
              <a:t>носій</a:t>
            </a:r>
            <a:r>
              <a:rPr lang="ru-RU" i="1" dirty="0"/>
              <a:t> </a:t>
            </a:r>
            <a:r>
              <a:rPr lang="ru-RU" i="1" dirty="0" err="1"/>
              <a:t>людського</a:t>
            </a:r>
            <a:r>
              <a:rPr lang="ru-RU" i="1" dirty="0"/>
              <a:t> </a:t>
            </a:r>
            <a:r>
              <a:rPr lang="ru-RU" i="1" dirty="0" err="1"/>
              <a:t>інтелекту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03387" y="2693851"/>
            <a:ext cx="451687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півкулях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сірою</a:t>
            </a:r>
            <a:r>
              <a:rPr lang="ru-RU" dirty="0"/>
              <a:t> </a:t>
            </a:r>
            <a:r>
              <a:rPr lang="ru-RU" dirty="0" err="1"/>
              <a:t>речовиною</a:t>
            </a:r>
            <a:r>
              <a:rPr lang="ru-RU" dirty="0"/>
              <a:t> (корою)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біла</a:t>
            </a:r>
            <a:r>
              <a:rPr lang="ru-RU" dirty="0"/>
              <a:t>.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сірої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білій</a:t>
            </a:r>
            <a:r>
              <a:rPr lang="ru-RU" dirty="0"/>
              <a:t> </a:t>
            </a:r>
            <a:r>
              <a:rPr lang="ru-RU" dirty="0" err="1"/>
              <a:t>речовині</a:t>
            </a:r>
            <a:r>
              <a:rPr lang="ru-RU" dirty="0"/>
              <a:t> </a:t>
            </a:r>
            <a:r>
              <a:rPr lang="ru-RU" dirty="0" err="1"/>
              <a:t>півкуль</a:t>
            </a:r>
            <a:r>
              <a:rPr lang="ru-RU" dirty="0"/>
              <a:t>   – ядра – в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i="1" dirty="0" err="1"/>
              <a:t>підкірку</a:t>
            </a:r>
            <a:r>
              <a:rPr lang="ru-RU" dirty="0"/>
              <a:t>. Тут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i="1" dirty="0" err="1"/>
              <a:t>підкіркові</a:t>
            </a:r>
            <a:r>
              <a:rPr lang="ru-RU" i="1" dirty="0"/>
              <a:t> </a:t>
            </a:r>
            <a:r>
              <a:rPr lang="ru-RU" i="1" dirty="0" err="1"/>
              <a:t>центри</a:t>
            </a:r>
            <a:r>
              <a:rPr lang="ru-RU" i="1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80681" y="4071225"/>
            <a:ext cx="65532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err="1"/>
              <a:t>Порушення</a:t>
            </a:r>
            <a:r>
              <a:rPr lang="ru-RU" i="1" dirty="0"/>
              <a:t> </a:t>
            </a:r>
            <a:r>
              <a:rPr lang="ru-RU" i="1" dirty="0" err="1"/>
              <a:t>кровопостачання</a:t>
            </a:r>
            <a:r>
              <a:rPr lang="ru-RU" i="1" dirty="0"/>
              <a:t> </a:t>
            </a:r>
            <a:r>
              <a:rPr lang="ru-RU" dirty="0"/>
              <a:t>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необоротних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–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а </a:t>
            </a:r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i="1" dirty="0" err="1"/>
              <a:t>відмирання</a:t>
            </a:r>
            <a:r>
              <a:rPr lang="ru-RU" i="1" dirty="0"/>
              <a:t> </a:t>
            </a:r>
            <a:r>
              <a:rPr lang="ru-RU" i="1" dirty="0" err="1"/>
              <a:t>нервових</a:t>
            </a:r>
            <a:r>
              <a:rPr lang="ru-RU" i="1" dirty="0"/>
              <a:t> </a:t>
            </a:r>
            <a:r>
              <a:rPr lang="ru-RU" i="1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як-от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ішемічного</a:t>
            </a:r>
            <a:r>
              <a:rPr lang="ru-RU" dirty="0"/>
              <a:t> </a:t>
            </a:r>
            <a:r>
              <a:rPr lang="ru-RU" dirty="0" err="1"/>
              <a:t>інсульту</a:t>
            </a:r>
            <a:r>
              <a:rPr lang="ru-RU" dirty="0"/>
              <a:t>.</a:t>
            </a:r>
          </a:p>
        </p:txBody>
      </p:sp>
      <p:pic>
        <p:nvPicPr>
          <p:cNvPr id="1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604" y="4422842"/>
            <a:ext cx="638772" cy="62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1510</Words>
  <Application>Microsoft Office PowerPoint</Application>
  <PresentationFormat>Екран (16:9)</PresentationFormat>
  <Paragraphs>153</Paragraphs>
  <Slides>15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Alegreya</vt:lpstr>
      <vt:lpstr>Roboto</vt:lpstr>
      <vt:lpstr>Arial</vt:lpstr>
      <vt:lpstr>Wingdings</vt:lpstr>
      <vt:lpstr>Open Sans</vt:lpstr>
      <vt:lpstr>Comic Sans MS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Валентина</cp:lastModifiedBy>
  <cp:revision>174</cp:revision>
  <dcterms:modified xsi:type="dcterms:W3CDTF">2025-08-24T19:59:43Z</dcterms:modified>
</cp:coreProperties>
</file>